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35"/>
  </p:notesMasterIdLst>
  <p:sldIdLst>
    <p:sldId id="256" r:id="rId2"/>
    <p:sldId id="257" r:id="rId3"/>
    <p:sldId id="274" r:id="rId4"/>
    <p:sldId id="258" r:id="rId5"/>
    <p:sldId id="259" r:id="rId6"/>
    <p:sldId id="260" r:id="rId7"/>
    <p:sldId id="275" r:id="rId8"/>
    <p:sldId id="261" r:id="rId9"/>
    <p:sldId id="262" r:id="rId10"/>
    <p:sldId id="263" r:id="rId11"/>
    <p:sldId id="276" r:id="rId12"/>
    <p:sldId id="264" r:id="rId13"/>
    <p:sldId id="281" r:id="rId14"/>
    <p:sldId id="280" r:id="rId15"/>
    <p:sldId id="279" r:id="rId16"/>
    <p:sldId id="282" r:id="rId17"/>
    <p:sldId id="283" r:id="rId18"/>
    <p:sldId id="269" r:id="rId19"/>
    <p:sldId id="270" r:id="rId20"/>
    <p:sldId id="271" r:id="rId21"/>
    <p:sldId id="272" r:id="rId22"/>
    <p:sldId id="285" r:id="rId23"/>
    <p:sldId id="289" r:id="rId24"/>
    <p:sldId id="288" r:id="rId25"/>
    <p:sldId id="290" r:id="rId26"/>
    <p:sldId id="291" r:id="rId27"/>
    <p:sldId id="287" r:id="rId28"/>
    <p:sldId id="286" r:id="rId29"/>
    <p:sldId id="292" r:id="rId30"/>
    <p:sldId id="293" r:id="rId31"/>
    <p:sldId id="294" r:id="rId32"/>
    <p:sldId id="273" r:id="rId33"/>
    <p:sldId id="284"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34243F-3EA7-4494-A5C1-491AA1FEFCC7}"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IN"/>
        </a:p>
      </dgm:t>
    </dgm:pt>
    <dgm:pt modelId="{95B340BF-892B-425E-A93D-7D56B0136911}">
      <dgm:prSet phldrT="[Text]"/>
      <dgm:spPr/>
      <dgm:t>
        <a:bodyPr/>
        <a:lstStyle/>
        <a:p>
          <a:r>
            <a:rPr lang="en-IN" dirty="0" smtClean="0"/>
            <a:t>Unit Operations</a:t>
          </a:r>
          <a:endParaRPr lang="en-IN" dirty="0"/>
        </a:p>
      </dgm:t>
    </dgm:pt>
    <dgm:pt modelId="{005BC530-6716-4C59-A030-9C09219C1121}" type="parTrans" cxnId="{6398A469-AD93-4D03-861D-03F183E6D102}">
      <dgm:prSet/>
      <dgm:spPr/>
      <dgm:t>
        <a:bodyPr/>
        <a:lstStyle/>
        <a:p>
          <a:endParaRPr lang="en-IN"/>
        </a:p>
      </dgm:t>
    </dgm:pt>
    <dgm:pt modelId="{A6D8D784-D39B-43D5-8197-E8AA2C11FDD2}" type="sibTrans" cxnId="{6398A469-AD93-4D03-861D-03F183E6D102}">
      <dgm:prSet/>
      <dgm:spPr/>
      <dgm:t>
        <a:bodyPr/>
        <a:lstStyle/>
        <a:p>
          <a:endParaRPr lang="en-IN"/>
        </a:p>
      </dgm:t>
    </dgm:pt>
    <dgm:pt modelId="{DEBC3BFC-126F-478B-9DC0-302D84E73264}">
      <dgm:prSet phldrT="[Text]"/>
      <dgm:spPr/>
      <dgm:t>
        <a:bodyPr/>
        <a:lstStyle/>
        <a:p>
          <a:r>
            <a:rPr lang="en-IN" dirty="0" smtClean="0"/>
            <a:t>Unit Process</a:t>
          </a:r>
          <a:endParaRPr lang="en-IN" dirty="0"/>
        </a:p>
      </dgm:t>
    </dgm:pt>
    <dgm:pt modelId="{8196D6EF-7B9A-4A4D-B4AE-3D4A8822998B}" type="parTrans" cxnId="{4C904FCE-4955-4608-A5DA-09B6899C4610}">
      <dgm:prSet/>
      <dgm:spPr/>
      <dgm:t>
        <a:bodyPr/>
        <a:lstStyle/>
        <a:p>
          <a:endParaRPr lang="en-IN"/>
        </a:p>
      </dgm:t>
    </dgm:pt>
    <dgm:pt modelId="{045BFDE3-6E29-47E6-AB4F-5B07BBAA3A8D}" type="sibTrans" cxnId="{4C904FCE-4955-4608-A5DA-09B6899C4610}">
      <dgm:prSet/>
      <dgm:spPr/>
      <dgm:t>
        <a:bodyPr/>
        <a:lstStyle/>
        <a:p>
          <a:endParaRPr lang="en-IN"/>
        </a:p>
      </dgm:t>
    </dgm:pt>
    <dgm:pt modelId="{44CEABC0-445D-433D-9227-2A91F5090A74}">
      <dgm:prSet phldrT="[Text]"/>
      <dgm:spPr/>
      <dgm:t>
        <a:bodyPr/>
        <a:lstStyle/>
        <a:p>
          <a:r>
            <a:rPr lang="en-IN" dirty="0" smtClean="0"/>
            <a:t>Chemical conversions leading to the synthesis of various useful products</a:t>
          </a:r>
          <a:endParaRPr lang="en-IN" dirty="0"/>
        </a:p>
      </dgm:t>
    </dgm:pt>
    <dgm:pt modelId="{FBAE4225-AA2D-4A41-8DF0-27BACDB3CE74}" type="parTrans" cxnId="{3AAEDCD6-E6CE-463B-B8B9-D5C74097CA16}">
      <dgm:prSet/>
      <dgm:spPr/>
      <dgm:t>
        <a:bodyPr/>
        <a:lstStyle/>
        <a:p>
          <a:endParaRPr lang="en-IN"/>
        </a:p>
      </dgm:t>
    </dgm:pt>
    <dgm:pt modelId="{70E6DBBE-CD36-4937-A430-01E5135FDC44}" type="sibTrans" cxnId="{3AAEDCD6-E6CE-463B-B8B9-D5C74097CA16}">
      <dgm:prSet/>
      <dgm:spPr/>
      <dgm:t>
        <a:bodyPr/>
        <a:lstStyle/>
        <a:p>
          <a:endParaRPr lang="en-IN"/>
        </a:p>
      </dgm:t>
    </dgm:pt>
    <dgm:pt modelId="{08DA0748-928C-4C22-903E-D0435684027F}">
      <dgm:prSet phldrT="[Text]"/>
      <dgm:spPr/>
      <dgm:t>
        <a:bodyPr/>
        <a:lstStyle/>
        <a:p>
          <a:r>
            <a:rPr lang="en-IN" dirty="0" smtClean="0"/>
            <a:t>Gives an idea about science related to specific physical operation, different equipment’s- its design, material of construction and operation, calculation of various physical parameters ( mass flow, heat flow, mass balance, power and force.)</a:t>
          </a:r>
          <a:endParaRPr lang="en-IN" dirty="0"/>
        </a:p>
      </dgm:t>
    </dgm:pt>
    <dgm:pt modelId="{7989D8C6-A00B-4384-B38D-887F25A06632}" type="parTrans" cxnId="{238E2ABC-0FDE-45E8-9FB3-22AD79DF53D4}">
      <dgm:prSet/>
      <dgm:spPr/>
      <dgm:t>
        <a:bodyPr/>
        <a:lstStyle/>
        <a:p>
          <a:endParaRPr lang="en-IN"/>
        </a:p>
      </dgm:t>
    </dgm:pt>
    <dgm:pt modelId="{FD0CB065-E7A3-4F93-9A6B-F6F92753B9B8}" type="sibTrans" cxnId="{238E2ABC-0FDE-45E8-9FB3-22AD79DF53D4}">
      <dgm:prSet/>
      <dgm:spPr/>
      <dgm:t>
        <a:bodyPr/>
        <a:lstStyle/>
        <a:p>
          <a:endParaRPr lang="en-IN"/>
        </a:p>
      </dgm:t>
    </dgm:pt>
    <dgm:pt modelId="{55E3AA10-711A-42D5-9772-B54C6979C535}">
      <dgm:prSet phldrT="[Text]"/>
      <dgm:spPr/>
      <dgm:t>
        <a:bodyPr/>
        <a:lstStyle/>
        <a:p>
          <a:r>
            <a:rPr lang="en-IN" dirty="0" smtClean="0"/>
            <a:t>Provide basic information regarding reaction temperature and pressure, extent of chemical conversions and yield of product, nature of reaction whether </a:t>
          </a:r>
          <a:r>
            <a:rPr lang="en-IN" dirty="0" err="1" smtClean="0"/>
            <a:t>endo</a:t>
          </a:r>
          <a:r>
            <a:rPr lang="en-IN" dirty="0" smtClean="0"/>
            <a:t> / exothermic, type of catalyst used etc.</a:t>
          </a:r>
          <a:endParaRPr lang="en-IN" dirty="0"/>
        </a:p>
      </dgm:t>
    </dgm:pt>
    <dgm:pt modelId="{8DA592EB-B1DC-4BDC-A0C1-1C08883C781A}" type="parTrans" cxnId="{2A83D7D4-D1E9-4EA8-B3C0-07D9F05C7C89}">
      <dgm:prSet/>
      <dgm:spPr/>
      <dgm:t>
        <a:bodyPr/>
        <a:lstStyle/>
        <a:p>
          <a:endParaRPr lang="en-IN"/>
        </a:p>
      </dgm:t>
    </dgm:pt>
    <dgm:pt modelId="{970996FC-C723-467A-95A2-9D684F49EFE4}" type="sibTrans" cxnId="{2A83D7D4-D1E9-4EA8-B3C0-07D9F05C7C89}">
      <dgm:prSet/>
      <dgm:spPr/>
      <dgm:t>
        <a:bodyPr/>
        <a:lstStyle/>
        <a:p>
          <a:endParaRPr lang="en-IN"/>
        </a:p>
      </dgm:t>
    </dgm:pt>
    <dgm:pt modelId="{29CAD416-96F6-44BB-9B87-87DD84714C81}">
      <dgm:prSet phldrT="[Text]"/>
      <dgm:spPr/>
      <dgm:t>
        <a:bodyPr/>
        <a:lstStyle/>
        <a:p>
          <a:endParaRPr lang="en-IN" dirty="0"/>
        </a:p>
      </dgm:t>
    </dgm:pt>
    <dgm:pt modelId="{98A4B6DC-3D3C-4BB5-9DFA-D5895B389437}" type="parTrans" cxnId="{76F25EFB-670A-418C-8124-94FB5F189270}">
      <dgm:prSet/>
      <dgm:spPr/>
      <dgm:t>
        <a:bodyPr/>
        <a:lstStyle/>
        <a:p>
          <a:endParaRPr lang="en-IN"/>
        </a:p>
      </dgm:t>
    </dgm:pt>
    <dgm:pt modelId="{A8C8B8B9-9986-4534-B76F-BA0F3984FD99}" type="sibTrans" cxnId="{76F25EFB-670A-418C-8124-94FB5F189270}">
      <dgm:prSet/>
      <dgm:spPr/>
      <dgm:t>
        <a:bodyPr/>
        <a:lstStyle/>
        <a:p>
          <a:endParaRPr lang="en-IN"/>
        </a:p>
      </dgm:t>
    </dgm:pt>
    <dgm:pt modelId="{95D2FCE9-BC84-4C2C-AB3E-34230FC84A84}">
      <dgm:prSet phldrT="[Text]"/>
      <dgm:spPr/>
      <dgm:t>
        <a:bodyPr/>
        <a:lstStyle/>
        <a:p>
          <a:r>
            <a:rPr lang="en-IN" b="1" i="1" dirty="0" smtClean="0"/>
            <a:t>The operations carried out in the chemical process industry involving physical changes in the materials handled or in the system under consideration are called Unit operations</a:t>
          </a:r>
          <a:endParaRPr lang="en-IN" dirty="0"/>
        </a:p>
      </dgm:t>
    </dgm:pt>
    <dgm:pt modelId="{341F4961-57BF-4E46-8342-2192CA91AE91}" type="parTrans" cxnId="{1CD27828-ED93-4C80-A036-66A653D7DFFE}">
      <dgm:prSet/>
      <dgm:spPr/>
      <dgm:t>
        <a:bodyPr/>
        <a:lstStyle/>
        <a:p>
          <a:endParaRPr lang="en-IN"/>
        </a:p>
      </dgm:t>
    </dgm:pt>
    <dgm:pt modelId="{6C6142FE-2694-4874-BC12-1BBC9BDF7A10}" type="sibTrans" cxnId="{1CD27828-ED93-4C80-A036-66A653D7DFFE}">
      <dgm:prSet/>
      <dgm:spPr/>
      <dgm:t>
        <a:bodyPr/>
        <a:lstStyle/>
        <a:p>
          <a:endParaRPr lang="en-IN"/>
        </a:p>
      </dgm:t>
    </dgm:pt>
    <dgm:pt modelId="{6A38F679-FC3F-4346-B750-CC3A40D15270}" type="pres">
      <dgm:prSet presAssocID="{DC34243F-3EA7-4494-A5C1-491AA1FEFCC7}" presName="linear" presStyleCnt="0">
        <dgm:presLayoutVars>
          <dgm:animLvl val="lvl"/>
          <dgm:resizeHandles val="exact"/>
        </dgm:presLayoutVars>
      </dgm:prSet>
      <dgm:spPr/>
      <dgm:t>
        <a:bodyPr/>
        <a:lstStyle/>
        <a:p>
          <a:endParaRPr lang="en-IN"/>
        </a:p>
      </dgm:t>
    </dgm:pt>
    <dgm:pt modelId="{DA8D921F-DFD3-4D9E-947F-59C3EB0E64DD}" type="pres">
      <dgm:prSet presAssocID="{95B340BF-892B-425E-A93D-7D56B0136911}" presName="parentText" presStyleLbl="node1" presStyleIdx="0" presStyleCnt="2">
        <dgm:presLayoutVars>
          <dgm:chMax val="0"/>
          <dgm:bulletEnabled val="1"/>
        </dgm:presLayoutVars>
      </dgm:prSet>
      <dgm:spPr/>
      <dgm:t>
        <a:bodyPr/>
        <a:lstStyle/>
        <a:p>
          <a:endParaRPr lang="en-IN"/>
        </a:p>
      </dgm:t>
    </dgm:pt>
    <dgm:pt modelId="{94A1FF20-0C8A-4055-B2EF-8CD11F3FEFA4}" type="pres">
      <dgm:prSet presAssocID="{95B340BF-892B-425E-A93D-7D56B0136911}" presName="childText" presStyleLbl="revTx" presStyleIdx="0" presStyleCnt="2">
        <dgm:presLayoutVars>
          <dgm:bulletEnabled val="1"/>
        </dgm:presLayoutVars>
      </dgm:prSet>
      <dgm:spPr/>
      <dgm:t>
        <a:bodyPr/>
        <a:lstStyle/>
        <a:p>
          <a:endParaRPr lang="en-IN"/>
        </a:p>
      </dgm:t>
    </dgm:pt>
    <dgm:pt modelId="{0C98BA7B-B65A-4110-B902-C063B726B3F2}" type="pres">
      <dgm:prSet presAssocID="{DEBC3BFC-126F-478B-9DC0-302D84E73264}" presName="parentText" presStyleLbl="node1" presStyleIdx="1" presStyleCnt="2">
        <dgm:presLayoutVars>
          <dgm:chMax val="0"/>
          <dgm:bulletEnabled val="1"/>
        </dgm:presLayoutVars>
      </dgm:prSet>
      <dgm:spPr/>
      <dgm:t>
        <a:bodyPr/>
        <a:lstStyle/>
        <a:p>
          <a:endParaRPr lang="en-IN"/>
        </a:p>
      </dgm:t>
    </dgm:pt>
    <dgm:pt modelId="{813D143D-534F-49E7-AFE9-692D739824CF}" type="pres">
      <dgm:prSet presAssocID="{DEBC3BFC-126F-478B-9DC0-302D84E73264}" presName="childText" presStyleLbl="revTx" presStyleIdx="1" presStyleCnt="2">
        <dgm:presLayoutVars>
          <dgm:bulletEnabled val="1"/>
        </dgm:presLayoutVars>
      </dgm:prSet>
      <dgm:spPr/>
      <dgm:t>
        <a:bodyPr/>
        <a:lstStyle/>
        <a:p>
          <a:endParaRPr lang="en-IN"/>
        </a:p>
      </dgm:t>
    </dgm:pt>
  </dgm:ptLst>
  <dgm:cxnLst>
    <dgm:cxn modelId="{F4E65A56-F7B0-484D-90FC-E195EDFF1AC9}" type="presOf" srcId="{08DA0748-928C-4C22-903E-D0435684027F}" destId="{94A1FF20-0C8A-4055-B2EF-8CD11F3FEFA4}" srcOrd="0" destOrd="1" presId="urn:microsoft.com/office/officeart/2005/8/layout/vList2"/>
    <dgm:cxn modelId="{1CD27828-ED93-4C80-A036-66A653D7DFFE}" srcId="{95B340BF-892B-425E-A93D-7D56B0136911}" destId="{95D2FCE9-BC84-4C2C-AB3E-34230FC84A84}" srcOrd="0" destOrd="0" parTransId="{341F4961-57BF-4E46-8342-2192CA91AE91}" sibTransId="{6C6142FE-2694-4874-BC12-1BBC9BDF7A10}"/>
    <dgm:cxn modelId="{4C904FCE-4955-4608-A5DA-09B6899C4610}" srcId="{DC34243F-3EA7-4494-A5C1-491AA1FEFCC7}" destId="{DEBC3BFC-126F-478B-9DC0-302D84E73264}" srcOrd="1" destOrd="0" parTransId="{8196D6EF-7B9A-4A4D-B4AE-3D4A8822998B}" sibTransId="{045BFDE3-6E29-47E6-AB4F-5B07BBAA3A8D}"/>
    <dgm:cxn modelId="{2A83D7D4-D1E9-4EA8-B3C0-07D9F05C7C89}" srcId="{DEBC3BFC-126F-478B-9DC0-302D84E73264}" destId="{55E3AA10-711A-42D5-9772-B54C6979C535}" srcOrd="1" destOrd="0" parTransId="{8DA592EB-B1DC-4BDC-A0C1-1C08883C781A}" sibTransId="{970996FC-C723-467A-95A2-9D684F49EFE4}"/>
    <dgm:cxn modelId="{3C131B1F-BD50-4DC9-AD55-EBA27A732440}" type="presOf" srcId="{95D2FCE9-BC84-4C2C-AB3E-34230FC84A84}" destId="{94A1FF20-0C8A-4055-B2EF-8CD11F3FEFA4}" srcOrd="0" destOrd="0" presId="urn:microsoft.com/office/officeart/2005/8/layout/vList2"/>
    <dgm:cxn modelId="{A30D93CB-A7A3-41CB-8FBA-92AD500A3993}" type="presOf" srcId="{DEBC3BFC-126F-478B-9DC0-302D84E73264}" destId="{0C98BA7B-B65A-4110-B902-C063B726B3F2}" srcOrd="0" destOrd="0" presId="urn:microsoft.com/office/officeart/2005/8/layout/vList2"/>
    <dgm:cxn modelId="{3AAEDCD6-E6CE-463B-B8B9-D5C74097CA16}" srcId="{DEBC3BFC-126F-478B-9DC0-302D84E73264}" destId="{44CEABC0-445D-433D-9227-2A91F5090A74}" srcOrd="0" destOrd="0" parTransId="{FBAE4225-AA2D-4A41-8DF0-27BACDB3CE74}" sibTransId="{70E6DBBE-CD36-4937-A430-01E5135FDC44}"/>
    <dgm:cxn modelId="{76F25EFB-670A-418C-8124-94FB5F189270}" srcId="{95B340BF-892B-425E-A93D-7D56B0136911}" destId="{29CAD416-96F6-44BB-9B87-87DD84714C81}" srcOrd="2" destOrd="0" parTransId="{98A4B6DC-3D3C-4BB5-9DFA-D5895B389437}" sibTransId="{A8C8B8B9-9986-4534-B76F-BA0F3984FD99}"/>
    <dgm:cxn modelId="{8378B726-8C7D-4B0F-AC31-B0FAEABE28E1}" type="presOf" srcId="{29CAD416-96F6-44BB-9B87-87DD84714C81}" destId="{94A1FF20-0C8A-4055-B2EF-8CD11F3FEFA4}" srcOrd="0" destOrd="2" presId="urn:microsoft.com/office/officeart/2005/8/layout/vList2"/>
    <dgm:cxn modelId="{3DC7949E-F13D-4139-AFEE-4E3C46AB0DBD}" type="presOf" srcId="{44CEABC0-445D-433D-9227-2A91F5090A74}" destId="{813D143D-534F-49E7-AFE9-692D739824CF}" srcOrd="0" destOrd="0" presId="urn:microsoft.com/office/officeart/2005/8/layout/vList2"/>
    <dgm:cxn modelId="{6398A469-AD93-4D03-861D-03F183E6D102}" srcId="{DC34243F-3EA7-4494-A5C1-491AA1FEFCC7}" destId="{95B340BF-892B-425E-A93D-7D56B0136911}" srcOrd="0" destOrd="0" parTransId="{005BC530-6716-4C59-A030-9C09219C1121}" sibTransId="{A6D8D784-D39B-43D5-8197-E8AA2C11FDD2}"/>
    <dgm:cxn modelId="{238E2ABC-0FDE-45E8-9FB3-22AD79DF53D4}" srcId="{95B340BF-892B-425E-A93D-7D56B0136911}" destId="{08DA0748-928C-4C22-903E-D0435684027F}" srcOrd="1" destOrd="0" parTransId="{7989D8C6-A00B-4384-B38D-887F25A06632}" sibTransId="{FD0CB065-E7A3-4F93-9A6B-F6F92753B9B8}"/>
    <dgm:cxn modelId="{FCE79859-8E54-4E5C-8D26-DAEB41F04DF4}" type="presOf" srcId="{95B340BF-892B-425E-A93D-7D56B0136911}" destId="{DA8D921F-DFD3-4D9E-947F-59C3EB0E64DD}" srcOrd="0" destOrd="0" presId="urn:microsoft.com/office/officeart/2005/8/layout/vList2"/>
    <dgm:cxn modelId="{275C8F08-D280-491A-BB2B-EFCD135E93C3}" type="presOf" srcId="{DC34243F-3EA7-4494-A5C1-491AA1FEFCC7}" destId="{6A38F679-FC3F-4346-B750-CC3A40D15270}" srcOrd="0" destOrd="0" presId="urn:microsoft.com/office/officeart/2005/8/layout/vList2"/>
    <dgm:cxn modelId="{BD06BAD8-3161-42CC-95EC-7FCA47B51002}" type="presOf" srcId="{55E3AA10-711A-42D5-9772-B54C6979C535}" destId="{813D143D-534F-49E7-AFE9-692D739824CF}" srcOrd="0" destOrd="1" presId="urn:microsoft.com/office/officeart/2005/8/layout/vList2"/>
    <dgm:cxn modelId="{FF035660-112A-40DD-84BD-60A14CA8BFBB}" type="presParOf" srcId="{6A38F679-FC3F-4346-B750-CC3A40D15270}" destId="{DA8D921F-DFD3-4D9E-947F-59C3EB0E64DD}" srcOrd="0" destOrd="0" presId="urn:microsoft.com/office/officeart/2005/8/layout/vList2"/>
    <dgm:cxn modelId="{ED194041-D97B-4624-93A7-BC98D24F72D6}" type="presParOf" srcId="{6A38F679-FC3F-4346-B750-CC3A40D15270}" destId="{94A1FF20-0C8A-4055-B2EF-8CD11F3FEFA4}" srcOrd="1" destOrd="0" presId="urn:microsoft.com/office/officeart/2005/8/layout/vList2"/>
    <dgm:cxn modelId="{785A318A-1F19-4D63-B2A7-7D0219333064}" type="presParOf" srcId="{6A38F679-FC3F-4346-B750-CC3A40D15270}" destId="{0C98BA7B-B65A-4110-B902-C063B726B3F2}" srcOrd="2" destOrd="0" presId="urn:microsoft.com/office/officeart/2005/8/layout/vList2"/>
    <dgm:cxn modelId="{C501FB11-8B72-4113-A60A-750A288B8F9B}" type="presParOf" srcId="{6A38F679-FC3F-4346-B750-CC3A40D15270}" destId="{813D143D-534F-49E7-AFE9-692D739824CF}"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CE5C07-333D-4BD1-B2BA-2A31230AD246}" type="doc">
      <dgm:prSet loTypeId="urn:microsoft.com/office/officeart/2005/8/layout/hierarchy2" loCatId="hierarchy" qsTypeId="urn:microsoft.com/office/officeart/2005/8/quickstyle/3d1" qsCatId="3D" csTypeId="urn:microsoft.com/office/officeart/2005/8/colors/accent0_1" csCatId="mainScheme" phldr="1"/>
      <dgm:spPr/>
      <dgm:t>
        <a:bodyPr/>
        <a:lstStyle/>
        <a:p>
          <a:endParaRPr lang="en-IN"/>
        </a:p>
      </dgm:t>
    </dgm:pt>
    <dgm:pt modelId="{385DA2F4-3EDD-43CE-8A04-4B18071CA665}">
      <dgm:prSet phldrT="[Text]"/>
      <dgm:spPr/>
      <dgm:t>
        <a:bodyPr/>
        <a:lstStyle/>
        <a:p>
          <a:r>
            <a:rPr lang="en-IN" dirty="0" smtClean="0"/>
            <a:t>Units</a:t>
          </a:r>
          <a:endParaRPr lang="en-IN" dirty="0"/>
        </a:p>
      </dgm:t>
    </dgm:pt>
    <dgm:pt modelId="{1AF5C35D-1140-4473-8412-6DE8A44A47B0}" type="parTrans" cxnId="{73DC97FD-5811-4016-AF7D-7F180EABC0FE}">
      <dgm:prSet/>
      <dgm:spPr/>
      <dgm:t>
        <a:bodyPr/>
        <a:lstStyle/>
        <a:p>
          <a:endParaRPr lang="en-IN"/>
        </a:p>
      </dgm:t>
    </dgm:pt>
    <dgm:pt modelId="{A253A40F-3F40-4F35-976F-598727984B0C}" type="sibTrans" cxnId="{73DC97FD-5811-4016-AF7D-7F180EABC0FE}">
      <dgm:prSet/>
      <dgm:spPr/>
      <dgm:t>
        <a:bodyPr/>
        <a:lstStyle/>
        <a:p>
          <a:endParaRPr lang="en-IN"/>
        </a:p>
      </dgm:t>
    </dgm:pt>
    <dgm:pt modelId="{52734F7A-3201-4321-90A6-E73306582389}">
      <dgm:prSet phldrT="[Text]"/>
      <dgm:spPr/>
      <dgm:t>
        <a:bodyPr/>
        <a:lstStyle/>
        <a:p>
          <a:r>
            <a:rPr lang="en-IN" dirty="0" smtClean="0"/>
            <a:t>Fundamental/base units</a:t>
          </a:r>
          <a:endParaRPr lang="en-IN" dirty="0"/>
        </a:p>
      </dgm:t>
    </dgm:pt>
    <dgm:pt modelId="{6CAEFA87-6478-4703-8719-6CA4C5CF13BF}" type="parTrans" cxnId="{F4FEC8EF-3CC2-4772-B095-CF91CA521EF2}">
      <dgm:prSet/>
      <dgm:spPr/>
      <dgm:t>
        <a:bodyPr/>
        <a:lstStyle/>
        <a:p>
          <a:endParaRPr lang="en-IN"/>
        </a:p>
      </dgm:t>
    </dgm:pt>
    <dgm:pt modelId="{3B8B88FF-0388-421F-81FB-A3CCF667EFDC}" type="sibTrans" cxnId="{F4FEC8EF-3CC2-4772-B095-CF91CA521EF2}">
      <dgm:prSet/>
      <dgm:spPr/>
      <dgm:t>
        <a:bodyPr/>
        <a:lstStyle/>
        <a:p>
          <a:endParaRPr lang="en-IN"/>
        </a:p>
      </dgm:t>
    </dgm:pt>
    <dgm:pt modelId="{52246114-EACE-4280-A955-E85D72A24D6B}">
      <dgm:prSet phldrT="[Text]"/>
      <dgm:spPr/>
      <dgm:t>
        <a:bodyPr/>
        <a:lstStyle/>
        <a:p>
          <a:r>
            <a:rPr lang="en-IN" dirty="0" smtClean="0"/>
            <a:t>Derived units</a:t>
          </a:r>
          <a:endParaRPr lang="en-IN" dirty="0"/>
        </a:p>
      </dgm:t>
    </dgm:pt>
    <dgm:pt modelId="{0BFAE712-D21A-40EC-A036-7DABD0A45642}" type="parTrans" cxnId="{F245CA3E-E779-4E01-BD1D-5391D3977083}">
      <dgm:prSet/>
      <dgm:spPr/>
      <dgm:t>
        <a:bodyPr/>
        <a:lstStyle/>
        <a:p>
          <a:endParaRPr lang="en-IN"/>
        </a:p>
      </dgm:t>
    </dgm:pt>
    <dgm:pt modelId="{247C7973-A81B-49C9-9E3B-A6C858E0088E}" type="sibTrans" cxnId="{F245CA3E-E779-4E01-BD1D-5391D3977083}">
      <dgm:prSet/>
      <dgm:spPr/>
      <dgm:t>
        <a:bodyPr/>
        <a:lstStyle/>
        <a:p>
          <a:endParaRPr lang="en-IN"/>
        </a:p>
      </dgm:t>
    </dgm:pt>
    <dgm:pt modelId="{2DF47C94-BD4C-439F-B62D-AEA5EB9D3A88}" type="pres">
      <dgm:prSet presAssocID="{1DCE5C07-333D-4BD1-B2BA-2A31230AD246}" presName="diagram" presStyleCnt="0">
        <dgm:presLayoutVars>
          <dgm:chPref val="1"/>
          <dgm:dir/>
          <dgm:animOne val="branch"/>
          <dgm:animLvl val="lvl"/>
          <dgm:resizeHandles val="exact"/>
        </dgm:presLayoutVars>
      </dgm:prSet>
      <dgm:spPr/>
      <dgm:t>
        <a:bodyPr/>
        <a:lstStyle/>
        <a:p>
          <a:endParaRPr lang="en-IN"/>
        </a:p>
      </dgm:t>
    </dgm:pt>
    <dgm:pt modelId="{CC30002B-885D-4184-BCF6-C91B3B6941AA}" type="pres">
      <dgm:prSet presAssocID="{385DA2F4-3EDD-43CE-8A04-4B18071CA665}" presName="root1" presStyleCnt="0"/>
      <dgm:spPr/>
    </dgm:pt>
    <dgm:pt modelId="{2524D2C9-8BD6-4D33-9ABE-2A6B5C037E82}" type="pres">
      <dgm:prSet presAssocID="{385DA2F4-3EDD-43CE-8A04-4B18071CA665}" presName="LevelOneTextNode" presStyleLbl="node0" presStyleIdx="0" presStyleCnt="1">
        <dgm:presLayoutVars>
          <dgm:chPref val="3"/>
        </dgm:presLayoutVars>
      </dgm:prSet>
      <dgm:spPr/>
      <dgm:t>
        <a:bodyPr/>
        <a:lstStyle/>
        <a:p>
          <a:endParaRPr lang="en-IN"/>
        </a:p>
      </dgm:t>
    </dgm:pt>
    <dgm:pt modelId="{73AB377D-0C25-4E7A-86C6-2903489F7B74}" type="pres">
      <dgm:prSet presAssocID="{385DA2F4-3EDD-43CE-8A04-4B18071CA665}" presName="level2hierChild" presStyleCnt="0"/>
      <dgm:spPr/>
    </dgm:pt>
    <dgm:pt modelId="{D1BC641C-BC2E-4D21-814A-AC3369169631}" type="pres">
      <dgm:prSet presAssocID="{6CAEFA87-6478-4703-8719-6CA4C5CF13BF}" presName="conn2-1" presStyleLbl="parChTrans1D2" presStyleIdx="0" presStyleCnt="2"/>
      <dgm:spPr/>
      <dgm:t>
        <a:bodyPr/>
        <a:lstStyle/>
        <a:p>
          <a:endParaRPr lang="en-IN"/>
        </a:p>
      </dgm:t>
    </dgm:pt>
    <dgm:pt modelId="{ADA449D3-E9DB-48ED-BD1C-867FB96A70B8}" type="pres">
      <dgm:prSet presAssocID="{6CAEFA87-6478-4703-8719-6CA4C5CF13BF}" presName="connTx" presStyleLbl="parChTrans1D2" presStyleIdx="0" presStyleCnt="2"/>
      <dgm:spPr/>
      <dgm:t>
        <a:bodyPr/>
        <a:lstStyle/>
        <a:p>
          <a:endParaRPr lang="en-IN"/>
        </a:p>
      </dgm:t>
    </dgm:pt>
    <dgm:pt modelId="{8D8E37A7-82E6-45AF-9479-E8EACD8BCA8A}" type="pres">
      <dgm:prSet presAssocID="{52734F7A-3201-4321-90A6-E73306582389}" presName="root2" presStyleCnt="0"/>
      <dgm:spPr/>
    </dgm:pt>
    <dgm:pt modelId="{C342A5CC-BAD3-4B99-8BBC-693C5650500B}" type="pres">
      <dgm:prSet presAssocID="{52734F7A-3201-4321-90A6-E73306582389}" presName="LevelTwoTextNode" presStyleLbl="node2" presStyleIdx="0" presStyleCnt="2">
        <dgm:presLayoutVars>
          <dgm:chPref val="3"/>
        </dgm:presLayoutVars>
      </dgm:prSet>
      <dgm:spPr/>
      <dgm:t>
        <a:bodyPr/>
        <a:lstStyle/>
        <a:p>
          <a:endParaRPr lang="en-IN"/>
        </a:p>
      </dgm:t>
    </dgm:pt>
    <dgm:pt modelId="{D1A68D9E-C68A-4045-932C-DA0999371F1F}" type="pres">
      <dgm:prSet presAssocID="{52734F7A-3201-4321-90A6-E73306582389}" presName="level3hierChild" presStyleCnt="0"/>
      <dgm:spPr/>
    </dgm:pt>
    <dgm:pt modelId="{369BBB8C-7CE9-42A1-BEE1-6A68C2E5F4F6}" type="pres">
      <dgm:prSet presAssocID="{0BFAE712-D21A-40EC-A036-7DABD0A45642}" presName="conn2-1" presStyleLbl="parChTrans1D2" presStyleIdx="1" presStyleCnt="2"/>
      <dgm:spPr/>
      <dgm:t>
        <a:bodyPr/>
        <a:lstStyle/>
        <a:p>
          <a:endParaRPr lang="en-IN"/>
        </a:p>
      </dgm:t>
    </dgm:pt>
    <dgm:pt modelId="{34354868-9828-45F5-8235-6737C0171BCC}" type="pres">
      <dgm:prSet presAssocID="{0BFAE712-D21A-40EC-A036-7DABD0A45642}" presName="connTx" presStyleLbl="parChTrans1D2" presStyleIdx="1" presStyleCnt="2"/>
      <dgm:spPr/>
      <dgm:t>
        <a:bodyPr/>
        <a:lstStyle/>
        <a:p>
          <a:endParaRPr lang="en-IN"/>
        </a:p>
      </dgm:t>
    </dgm:pt>
    <dgm:pt modelId="{61AD99EE-7437-4B9B-A0ED-5ACDD08BF68F}" type="pres">
      <dgm:prSet presAssocID="{52246114-EACE-4280-A955-E85D72A24D6B}" presName="root2" presStyleCnt="0"/>
      <dgm:spPr/>
    </dgm:pt>
    <dgm:pt modelId="{22D90C6C-8DF9-4AAD-BA6E-0D5FF9A86C69}" type="pres">
      <dgm:prSet presAssocID="{52246114-EACE-4280-A955-E85D72A24D6B}" presName="LevelTwoTextNode" presStyleLbl="node2" presStyleIdx="1" presStyleCnt="2">
        <dgm:presLayoutVars>
          <dgm:chPref val="3"/>
        </dgm:presLayoutVars>
      </dgm:prSet>
      <dgm:spPr/>
      <dgm:t>
        <a:bodyPr/>
        <a:lstStyle/>
        <a:p>
          <a:endParaRPr lang="en-IN"/>
        </a:p>
      </dgm:t>
    </dgm:pt>
    <dgm:pt modelId="{07921179-1294-4338-8802-8EE14F0D26E8}" type="pres">
      <dgm:prSet presAssocID="{52246114-EACE-4280-A955-E85D72A24D6B}" presName="level3hierChild" presStyleCnt="0"/>
      <dgm:spPr/>
    </dgm:pt>
  </dgm:ptLst>
  <dgm:cxnLst>
    <dgm:cxn modelId="{CA7786A2-4F3F-4614-9826-E79F01377BE7}" type="presOf" srcId="{6CAEFA87-6478-4703-8719-6CA4C5CF13BF}" destId="{ADA449D3-E9DB-48ED-BD1C-867FB96A70B8}" srcOrd="1" destOrd="0" presId="urn:microsoft.com/office/officeart/2005/8/layout/hierarchy2"/>
    <dgm:cxn modelId="{7BE396AA-555C-4401-AF93-08C979C233A6}" type="presOf" srcId="{0BFAE712-D21A-40EC-A036-7DABD0A45642}" destId="{34354868-9828-45F5-8235-6737C0171BCC}" srcOrd="1" destOrd="0" presId="urn:microsoft.com/office/officeart/2005/8/layout/hierarchy2"/>
    <dgm:cxn modelId="{18E36F25-A898-4785-8584-A245D3ED7B48}" type="presOf" srcId="{385DA2F4-3EDD-43CE-8A04-4B18071CA665}" destId="{2524D2C9-8BD6-4D33-9ABE-2A6B5C037E82}" srcOrd="0" destOrd="0" presId="urn:microsoft.com/office/officeart/2005/8/layout/hierarchy2"/>
    <dgm:cxn modelId="{F245CA3E-E779-4E01-BD1D-5391D3977083}" srcId="{385DA2F4-3EDD-43CE-8A04-4B18071CA665}" destId="{52246114-EACE-4280-A955-E85D72A24D6B}" srcOrd="1" destOrd="0" parTransId="{0BFAE712-D21A-40EC-A036-7DABD0A45642}" sibTransId="{247C7973-A81B-49C9-9E3B-A6C858E0088E}"/>
    <dgm:cxn modelId="{AC961BF8-F7A3-4FAB-9540-8E43873C5C56}" type="presOf" srcId="{52734F7A-3201-4321-90A6-E73306582389}" destId="{C342A5CC-BAD3-4B99-8BBC-693C5650500B}" srcOrd="0" destOrd="0" presId="urn:microsoft.com/office/officeart/2005/8/layout/hierarchy2"/>
    <dgm:cxn modelId="{F4FEC8EF-3CC2-4772-B095-CF91CA521EF2}" srcId="{385DA2F4-3EDD-43CE-8A04-4B18071CA665}" destId="{52734F7A-3201-4321-90A6-E73306582389}" srcOrd="0" destOrd="0" parTransId="{6CAEFA87-6478-4703-8719-6CA4C5CF13BF}" sibTransId="{3B8B88FF-0388-421F-81FB-A3CCF667EFDC}"/>
    <dgm:cxn modelId="{F4CDF5BA-3C0A-4A8A-ABC1-3985C5DC272C}" type="presOf" srcId="{0BFAE712-D21A-40EC-A036-7DABD0A45642}" destId="{369BBB8C-7CE9-42A1-BEE1-6A68C2E5F4F6}" srcOrd="0" destOrd="0" presId="urn:microsoft.com/office/officeart/2005/8/layout/hierarchy2"/>
    <dgm:cxn modelId="{64F3352F-BA02-442E-A906-A8AE3E870677}" type="presOf" srcId="{52246114-EACE-4280-A955-E85D72A24D6B}" destId="{22D90C6C-8DF9-4AAD-BA6E-0D5FF9A86C69}" srcOrd="0" destOrd="0" presId="urn:microsoft.com/office/officeart/2005/8/layout/hierarchy2"/>
    <dgm:cxn modelId="{582DDC0A-3687-4643-8BBC-1D5AA2AEBF0E}" type="presOf" srcId="{6CAEFA87-6478-4703-8719-6CA4C5CF13BF}" destId="{D1BC641C-BC2E-4D21-814A-AC3369169631}" srcOrd="0" destOrd="0" presId="urn:microsoft.com/office/officeart/2005/8/layout/hierarchy2"/>
    <dgm:cxn modelId="{685C0324-CED5-4000-8220-6888EBD08B89}" type="presOf" srcId="{1DCE5C07-333D-4BD1-B2BA-2A31230AD246}" destId="{2DF47C94-BD4C-439F-B62D-AEA5EB9D3A88}" srcOrd="0" destOrd="0" presId="urn:microsoft.com/office/officeart/2005/8/layout/hierarchy2"/>
    <dgm:cxn modelId="{73DC97FD-5811-4016-AF7D-7F180EABC0FE}" srcId="{1DCE5C07-333D-4BD1-B2BA-2A31230AD246}" destId="{385DA2F4-3EDD-43CE-8A04-4B18071CA665}" srcOrd="0" destOrd="0" parTransId="{1AF5C35D-1140-4473-8412-6DE8A44A47B0}" sibTransId="{A253A40F-3F40-4F35-976F-598727984B0C}"/>
    <dgm:cxn modelId="{8A0D02D1-7D8B-495B-B379-CAAD76A2CF05}" type="presParOf" srcId="{2DF47C94-BD4C-439F-B62D-AEA5EB9D3A88}" destId="{CC30002B-885D-4184-BCF6-C91B3B6941AA}" srcOrd="0" destOrd="0" presId="urn:microsoft.com/office/officeart/2005/8/layout/hierarchy2"/>
    <dgm:cxn modelId="{0417617E-90F6-4233-A7A4-B5BC27C9F8B3}" type="presParOf" srcId="{CC30002B-885D-4184-BCF6-C91B3B6941AA}" destId="{2524D2C9-8BD6-4D33-9ABE-2A6B5C037E82}" srcOrd="0" destOrd="0" presId="urn:microsoft.com/office/officeart/2005/8/layout/hierarchy2"/>
    <dgm:cxn modelId="{0BF7822E-6738-4EDB-B16D-2DDD4F64256D}" type="presParOf" srcId="{CC30002B-885D-4184-BCF6-C91B3B6941AA}" destId="{73AB377D-0C25-4E7A-86C6-2903489F7B74}" srcOrd="1" destOrd="0" presId="urn:microsoft.com/office/officeart/2005/8/layout/hierarchy2"/>
    <dgm:cxn modelId="{8BD2F2DF-55DB-4745-B2F3-2CC3A6984480}" type="presParOf" srcId="{73AB377D-0C25-4E7A-86C6-2903489F7B74}" destId="{D1BC641C-BC2E-4D21-814A-AC3369169631}" srcOrd="0" destOrd="0" presId="urn:microsoft.com/office/officeart/2005/8/layout/hierarchy2"/>
    <dgm:cxn modelId="{CBC90F1D-674F-4420-B82A-4FDDA8E2D0F8}" type="presParOf" srcId="{D1BC641C-BC2E-4D21-814A-AC3369169631}" destId="{ADA449D3-E9DB-48ED-BD1C-867FB96A70B8}" srcOrd="0" destOrd="0" presId="urn:microsoft.com/office/officeart/2005/8/layout/hierarchy2"/>
    <dgm:cxn modelId="{CA04776B-DBFF-456C-9651-D477AD724758}" type="presParOf" srcId="{73AB377D-0C25-4E7A-86C6-2903489F7B74}" destId="{8D8E37A7-82E6-45AF-9479-E8EACD8BCA8A}" srcOrd="1" destOrd="0" presId="urn:microsoft.com/office/officeart/2005/8/layout/hierarchy2"/>
    <dgm:cxn modelId="{F6701368-EF5C-457B-A7FF-08EBCFA6D253}" type="presParOf" srcId="{8D8E37A7-82E6-45AF-9479-E8EACD8BCA8A}" destId="{C342A5CC-BAD3-4B99-8BBC-693C5650500B}" srcOrd="0" destOrd="0" presId="urn:microsoft.com/office/officeart/2005/8/layout/hierarchy2"/>
    <dgm:cxn modelId="{05A4BEFD-CE6F-45F4-93E7-AD65450A2AD3}" type="presParOf" srcId="{8D8E37A7-82E6-45AF-9479-E8EACD8BCA8A}" destId="{D1A68D9E-C68A-4045-932C-DA0999371F1F}" srcOrd="1" destOrd="0" presId="urn:microsoft.com/office/officeart/2005/8/layout/hierarchy2"/>
    <dgm:cxn modelId="{EC891CD8-BCAF-45BD-AA8E-9FFCC9DFE80F}" type="presParOf" srcId="{73AB377D-0C25-4E7A-86C6-2903489F7B74}" destId="{369BBB8C-7CE9-42A1-BEE1-6A68C2E5F4F6}" srcOrd="2" destOrd="0" presId="urn:microsoft.com/office/officeart/2005/8/layout/hierarchy2"/>
    <dgm:cxn modelId="{E7E6B85B-6A37-472E-9C59-5463AFA55B1B}" type="presParOf" srcId="{369BBB8C-7CE9-42A1-BEE1-6A68C2E5F4F6}" destId="{34354868-9828-45F5-8235-6737C0171BCC}" srcOrd="0" destOrd="0" presId="urn:microsoft.com/office/officeart/2005/8/layout/hierarchy2"/>
    <dgm:cxn modelId="{0DF088D6-C104-4828-9E89-AE5EA91C9305}" type="presParOf" srcId="{73AB377D-0C25-4E7A-86C6-2903489F7B74}" destId="{61AD99EE-7437-4B9B-A0ED-5ACDD08BF68F}" srcOrd="3" destOrd="0" presId="urn:microsoft.com/office/officeart/2005/8/layout/hierarchy2"/>
    <dgm:cxn modelId="{F76B1D06-81DD-4580-819F-15FA50448B5A}" type="presParOf" srcId="{61AD99EE-7437-4B9B-A0ED-5ACDD08BF68F}" destId="{22D90C6C-8DF9-4AAD-BA6E-0D5FF9A86C69}" srcOrd="0" destOrd="0" presId="urn:microsoft.com/office/officeart/2005/8/layout/hierarchy2"/>
    <dgm:cxn modelId="{2EA865B4-E3CE-4EB1-9DF9-1B5113982A5C}" type="presParOf" srcId="{61AD99EE-7437-4B9B-A0ED-5ACDD08BF68F}" destId="{07921179-1294-4338-8802-8EE14F0D26E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707890-A10E-4436-A26B-60E27EECB7BD}" type="datetimeFigureOut">
              <a:rPr lang="en-IN" smtClean="0"/>
              <a:t>21-06-2020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F027F1-9BDA-4886-A0F7-2AEF3D71A791}" type="slidenum">
              <a:rPr lang="en-IN" smtClean="0"/>
              <a:t>‹#›</a:t>
            </a:fld>
            <a:endParaRPr lang="en-IN"/>
          </a:p>
        </p:txBody>
      </p:sp>
    </p:spTree>
    <p:extLst>
      <p:ext uri="{BB962C8B-B14F-4D97-AF65-F5344CB8AC3E}">
        <p14:creationId xmlns:p14="http://schemas.microsoft.com/office/powerpoint/2010/main" val="562036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Combination of unite operations and process</a:t>
            </a:r>
            <a:endParaRPr lang="en-IN" dirty="0"/>
          </a:p>
        </p:txBody>
      </p:sp>
      <p:sp>
        <p:nvSpPr>
          <p:cNvPr id="4" name="Slide Number Placeholder 3"/>
          <p:cNvSpPr>
            <a:spLocks noGrp="1"/>
          </p:cNvSpPr>
          <p:nvPr>
            <p:ph type="sldNum" sz="quarter" idx="10"/>
          </p:nvPr>
        </p:nvSpPr>
        <p:spPr/>
        <p:txBody>
          <a:bodyPr/>
          <a:lstStyle/>
          <a:p>
            <a:fld id="{18F027F1-9BDA-4886-A0F7-2AEF3D71A791}" type="slidenum">
              <a:rPr lang="en-IN" smtClean="0"/>
              <a:t>4</a:t>
            </a:fld>
            <a:endParaRPr lang="en-IN"/>
          </a:p>
        </p:txBody>
      </p:sp>
    </p:spTree>
    <p:extLst>
      <p:ext uri="{BB962C8B-B14F-4D97-AF65-F5344CB8AC3E}">
        <p14:creationId xmlns:p14="http://schemas.microsoft.com/office/powerpoint/2010/main" val="2429849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kern="1200" dirty="0" smtClean="0">
                <a:solidFill>
                  <a:schemeClr val="tx1"/>
                </a:solidFill>
                <a:effectLst/>
                <a:latin typeface="+mn-lt"/>
                <a:ea typeface="+mn-ea"/>
                <a:cs typeface="+mn-cs"/>
              </a:rPr>
              <a:t>The process of respiration is a great example of Avogadro’s law. When humans inhale, the increase in the molar quantity of air in the lungs is accompanied by an increase in the volume of the lungs (expansion of the lungs).</a:t>
            </a:r>
            <a:endParaRPr lang="en-IN" dirty="0"/>
          </a:p>
        </p:txBody>
      </p:sp>
      <p:sp>
        <p:nvSpPr>
          <p:cNvPr id="4" name="Slide Number Placeholder 3"/>
          <p:cNvSpPr>
            <a:spLocks noGrp="1"/>
          </p:cNvSpPr>
          <p:nvPr>
            <p:ph type="sldNum" sz="quarter" idx="10"/>
          </p:nvPr>
        </p:nvSpPr>
        <p:spPr/>
        <p:txBody>
          <a:bodyPr/>
          <a:lstStyle/>
          <a:p>
            <a:fld id="{18F027F1-9BDA-4886-A0F7-2AEF3D71A791}" type="slidenum">
              <a:rPr lang="en-IN" smtClean="0"/>
              <a:t>27</a:t>
            </a:fld>
            <a:endParaRPr lang="en-IN"/>
          </a:p>
        </p:txBody>
      </p:sp>
    </p:spTree>
    <p:extLst>
      <p:ext uri="{BB962C8B-B14F-4D97-AF65-F5344CB8AC3E}">
        <p14:creationId xmlns:p14="http://schemas.microsoft.com/office/powerpoint/2010/main" val="2167927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C9E8E4-36A3-4132-9F33-9338FFD111F1}" type="datetimeFigureOut">
              <a:rPr lang="en-IN" smtClean="0"/>
              <a:t>21-06-2020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7085AC-1B32-4F97-A343-1577E812999F}"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4777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C9E8E4-36A3-4132-9F33-9338FFD111F1}" type="datetimeFigureOut">
              <a:rPr lang="en-IN" smtClean="0"/>
              <a:t>21-06-2020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7085AC-1B32-4F97-A343-1577E812999F}" type="slidenum">
              <a:rPr lang="en-IN" smtClean="0"/>
              <a:t>‹#›</a:t>
            </a:fld>
            <a:endParaRPr lang="en-IN"/>
          </a:p>
        </p:txBody>
      </p:sp>
    </p:spTree>
    <p:extLst>
      <p:ext uri="{BB962C8B-B14F-4D97-AF65-F5344CB8AC3E}">
        <p14:creationId xmlns:p14="http://schemas.microsoft.com/office/powerpoint/2010/main" val="4126391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C9E8E4-36A3-4132-9F33-9338FFD111F1}" type="datetimeFigureOut">
              <a:rPr lang="en-IN" smtClean="0"/>
              <a:t>21-06-2020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7085AC-1B32-4F97-A343-1577E812999F}" type="slidenum">
              <a:rPr lang="en-IN" smtClean="0"/>
              <a:t>‹#›</a:t>
            </a:fld>
            <a:endParaRPr lang="en-IN"/>
          </a:p>
        </p:txBody>
      </p:sp>
    </p:spTree>
    <p:extLst>
      <p:ext uri="{BB962C8B-B14F-4D97-AF65-F5344CB8AC3E}">
        <p14:creationId xmlns:p14="http://schemas.microsoft.com/office/powerpoint/2010/main" val="4211387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C9E8E4-36A3-4132-9F33-9338FFD111F1}" type="datetimeFigureOut">
              <a:rPr lang="en-IN" smtClean="0"/>
              <a:t>21-06-2020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7085AC-1B32-4F97-A343-1577E812999F}" type="slidenum">
              <a:rPr lang="en-IN" smtClean="0"/>
              <a:t>‹#›</a:t>
            </a:fld>
            <a:endParaRPr lang="en-IN"/>
          </a:p>
        </p:txBody>
      </p:sp>
    </p:spTree>
    <p:extLst>
      <p:ext uri="{BB962C8B-B14F-4D97-AF65-F5344CB8AC3E}">
        <p14:creationId xmlns:p14="http://schemas.microsoft.com/office/powerpoint/2010/main" val="3579741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C9E8E4-36A3-4132-9F33-9338FFD111F1}" type="datetimeFigureOut">
              <a:rPr lang="en-IN" smtClean="0"/>
              <a:t>21-06-2020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7085AC-1B32-4F97-A343-1577E812999F}"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3661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C9E8E4-36A3-4132-9F33-9338FFD111F1}" type="datetimeFigureOut">
              <a:rPr lang="en-IN" smtClean="0"/>
              <a:t>21-06-2020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D7085AC-1B32-4F97-A343-1577E812999F}" type="slidenum">
              <a:rPr lang="en-IN" smtClean="0"/>
              <a:t>‹#›</a:t>
            </a:fld>
            <a:endParaRPr lang="en-IN"/>
          </a:p>
        </p:txBody>
      </p:sp>
    </p:spTree>
    <p:extLst>
      <p:ext uri="{BB962C8B-B14F-4D97-AF65-F5344CB8AC3E}">
        <p14:creationId xmlns:p14="http://schemas.microsoft.com/office/powerpoint/2010/main" val="2447355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EC9E8E4-36A3-4132-9F33-9338FFD111F1}" type="datetimeFigureOut">
              <a:rPr lang="en-IN" smtClean="0"/>
              <a:t>21-06-2020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D7085AC-1B32-4F97-A343-1577E812999F}" type="slidenum">
              <a:rPr lang="en-IN" smtClean="0"/>
              <a:t>‹#›</a:t>
            </a:fld>
            <a:endParaRPr lang="en-IN"/>
          </a:p>
        </p:txBody>
      </p:sp>
    </p:spTree>
    <p:extLst>
      <p:ext uri="{BB962C8B-B14F-4D97-AF65-F5344CB8AC3E}">
        <p14:creationId xmlns:p14="http://schemas.microsoft.com/office/powerpoint/2010/main" val="871387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EC9E8E4-36A3-4132-9F33-9338FFD111F1}" type="datetimeFigureOut">
              <a:rPr lang="en-IN" smtClean="0"/>
              <a:t>21-06-2020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D7085AC-1B32-4F97-A343-1577E812999F}" type="slidenum">
              <a:rPr lang="en-IN" smtClean="0"/>
              <a:t>‹#›</a:t>
            </a:fld>
            <a:endParaRPr lang="en-IN"/>
          </a:p>
        </p:txBody>
      </p:sp>
    </p:spTree>
    <p:extLst>
      <p:ext uri="{BB962C8B-B14F-4D97-AF65-F5344CB8AC3E}">
        <p14:creationId xmlns:p14="http://schemas.microsoft.com/office/powerpoint/2010/main" val="4200205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EC9E8E4-36A3-4132-9F33-9338FFD111F1}" type="datetimeFigureOut">
              <a:rPr lang="en-IN" smtClean="0"/>
              <a:t>21-06-2020</a:t>
            </a:fld>
            <a:endParaRPr lang="en-IN"/>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a:p>
        </p:txBody>
      </p:sp>
      <p:sp>
        <p:nvSpPr>
          <p:cNvPr id="9" name="Slide Number Placeholder 8"/>
          <p:cNvSpPr>
            <a:spLocks noGrp="1"/>
          </p:cNvSpPr>
          <p:nvPr>
            <p:ph type="sldNum" sz="quarter" idx="12"/>
          </p:nvPr>
        </p:nvSpPr>
        <p:spPr/>
        <p:txBody>
          <a:bodyPr/>
          <a:lstStyle/>
          <a:p>
            <a:fld id="{3D7085AC-1B32-4F97-A343-1577E812999F}" type="slidenum">
              <a:rPr lang="en-IN" smtClean="0"/>
              <a:t>‹#›</a:t>
            </a:fld>
            <a:endParaRPr lang="en-IN"/>
          </a:p>
        </p:txBody>
      </p:sp>
    </p:spTree>
    <p:extLst>
      <p:ext uri="{BB962C8B-B14F-4D97-AF65-F5344CB8AC3E}">
        <p14:creationId xmlns:p14="http://schemas.microsoft.com/office/powerpoint/2010/main" val="3021445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EC9E8E4-36A3-4132-9F33-9338FFD111F1}" type="datetimeFigureOut">
              <a:rPr lang="en-IN" smtClean="0"/>
              <a:t>21-06-2020</a:t>
            </a:fld>
            <a:endParaRPr lang="en-IN"/>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D7085AC-1B32-4F97-A343-1577E812999F}" type="slidenum">
              <a:rPr lang="en-IN" smtClean="0"/>
              <a:t>‹#›</a:t>
            </a:fld>
            <a:endParaRPr lang="en-IN"/>
          </a:p>
        </p:txBody>
      </p:sp>
    </p:spTree>
    <p:extLst>
      <p:ext uri="{BB962C8B-B14F-4D97-AF65-F5344CB8AC3E}">
        <p14:creationId xmlns:p14="http://schemas.microsoft.com/office/powerpoint/2010/main" val="541086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C9E8E4-36A3-4132-9F33-9338FFD111F1}" type="datetimeFigureOut">
              <a:rPr lang="en-IN" smtClean="0"/>
              <a:t>21-06-2020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D7085AC-1B32-4F97-A343-1577E812999F}" type="slidenum">
              <a:rPr lang="en-IN" smtClean="0"/>
              <a:t>‹#›</a:t>
            </a:fld>
            <a:endParaRPr lang="en-IN"/>
          </a:p>
        </p:txBody>
      </p:sp>
    </p:spTree>
    <p:extLst>
      <p:ext uri="{BB962C8B-B14F-4D97-AF65-F5344CB8AC3E}">
        <p14:creationId xmlns:p14="http://schemas.microsoft.com/office/powerpoint/2010/main" val="16627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EC9E8E4-36A3-4132-9F33-9338FFD111F1}" type="datetimeFigureOut">
              <a:rPr lang="en-IN" smtClean="0"/>
              <a:t>21-06-2020</a:t>
            </a:fld>
            <a:endParaRPr lang="en-IN"/>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D7085AC-1B32-4F97-A343-1577E812999F}" type="slidenum">
              <a:rPr lang="en-IN" smtClean="0"/>
              <a:t>‹#›</a:t>
            </a:fld>
            <a:endParaRPr lang="en-I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712475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5" Type="http://schemas.openxmlformats.org/officeDocument/2006/relationships/image" Target="../media/image21.png"/><Relationship Id="rId4" Type="http://schemas.openxmlformats.org/officeDocument/2006/relationships/image" Target="../media/image20.png"/></Relationships>
</file>

<file path=ppt/slides/_rels/slide31.xml.rels><?xml version="1.0" encoding="UTF-8" standalone="yes"?>
<Relationships xmlns="http://schemas.openxmlformats.org/package/2006/relationships"><Relationship Id="rId2" Type="http://schemas.openxmlformats.org/officeDocument/2006/relationships/hyperlink" Target="https://www.engineeringtoolbox.com/air-density-specific-weight-d_600.html"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1908" y="226689"/>
            <a:ext cx="11054686" cy="3566160"/>
          </a:xfrm>
        </p:spPr>
        <p:txBody>
          <a:bodyPr/>
          <a:lstStyle/>
          <a:p>
            <a:pPr algn="ctr"/>
            <a:r>
              <a:rPr lang="en-IN" dirty="0" smtClean="0"/>
              <a:t>MODULE I                     UNITS AND DIMENSIONS</a:t>
            </a:r>
            <a:endParaRPr lang="en-IN" dirty="0"/>
          </a:p>
        </p:txBody>
      </p:sp>
      <p:sp>
        <p:nvSpPr>
          <p:cNvPr id="3" name="Subtitle 2"/>
          <p:cNvSpPr>
            <a:spLocks noGrp="1"/>
          </p:cNvSpPr>
          <p:nvPr>
            <p:ph type="subTitle" idx="1"/>
          </p:nvPr>
        </p:nvSpPr>
        <p:spPr/>
        <p:txBody>
          <a:bodyPr>
            <a:normAutofit fontScale="92500" lnSpcReduction="10000"/>
          </a:bodyPr>
          <a:lstStyle/>
          <a:p>
            <a:r>
              <a:rPr lang="en-IN" sz="2600" b="1" dirty="0" smtClean="0">
                <a:solidFill>
                  <a:schemeClr val="tx1"/>
                </a:solidFill>
              </a:rPr>
              <a:t>COURSE OUTCOME </a:t>
            </a:r>
            <a:r>
              <a:rPr lang="en-IN" dirty="0" smtClean="0"/>
              <a:t>:</a:t>
            </a:r>
          </a:p>
          <a:p>
            <a:r>
              <a:rPr lang="en-IN" b="1" dirty="0" smtClean="0"/>
              <a:t>To </a:t>
            </a:r>
            <a:r>
              <a:rPr lang="en-IN" b="1" dirty="0"/>
              <a:t>understand the basic units and unit operations in </a:t>
            </a:r>
            <a:r>
              <a:rPr lang="en-IN" b="1" dirty="0" smtClean="0"/>
              <a:t>chemical </a:t>
            </a:r>
            <a:r>
              <a:rPr lang="en-IN" b="1" dirty="0"/>
              <a:t>engineering</a:t>
            </a:r>
            <a:r>
              <a:rPr lang="en-IN" b="1" dirty="0" smtClean="0"/>
              <a:t>.</a:t>
            </a:r>
            <a:endParaRPr lang="en-IN" b="1" dirty="0"/>
          </a:p>
        </p:txBody>
      </p:sp>
    </p:spTree>
    <p:extLst>
      <p:ext uri="{BB962C8B-B14F-4D97-AF65-F5344CB8AC3E}">
        <p14:creationId xmlns:p14="http://schemas.microsoft.com/office/powerpoint/2010/main" val="2285979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264" y="-109182"/>
            <a:ext cx="10058400" cy="1450757"/>
          </a:xfrm>
        </p:spPr>
        <p:txBody>
          <a:bodyPr/>
          <a:lstStyle/>
          <a:p>
            <a:r>
              <a:rPr lang="en-IN" dirty="0" smtClean="0"/>
              <a:t>SI Units</a:t>
            </a:r>
            <a:endParaRPr lang="en-IN"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IN" dirty="0" smtClean="0"/>
              <a:t> System </a:t>
            </a:r>
            <a:r>
              <a:rPr lang="en-IN" dirty="0"/>
              <a:t>de International or SI in the year 1960. </a:t>
            </a:r>
            <a:endParaRPr lang="en-IN" dirty="0" smtClean="0"/>
          </a:p>
          <a:p>
            <a:pPr>
              <a:buFont typeface="Wingdings" panose="05000000000000000000" pitchFamily="2" charset="2"/>
              <a:buChar char="q"/>
            </a:pPr>
            <a:r>
              <a:rPr lang="en-IN" dirty="0"/>
              <a:t> </a:t>
            </a:r>
            <a:r>
              <a:rPr lang="en-IN" dirty="0" smtClean="0"/>
              <a:t>Introduced by the </a:t>
            </a:r>
            <a:r>
              <a:rPr lang="en-IN" dirty="0"/>
              <a:t>following </a:t>
            </a:r>
            <a:r>
              <a:rPr lang="en-IN" dirty="0" smtClean="0"/>
              <a:t>organisation</a:t>
            </a:r>
            <a:endParaRPr lang="en-IN" dirty="0"/>
          </a:p>
          <a:p>
            <a:pPr lvl="0"/>
            <a:r>
              <a:rPr lang="en-IN" dirty="0" smtClean="0"/>
              <a:t>                     International </a:t>
            </a:r>
            <a:r>
              <a:rPr lang="en-IN" dirty="0"/>
              <a:t>union of Pure and applied chemistry (IUPAC)</a:t>
            </a:r>
          </a:p>
          <a:p>
            <a:pPr lvl="0"/>
            <a:r>
              <a:rPr lang="en-IN" dirty="0" smtClean="0"/>
              <a:t>                     International </a:t>
            </a:r>
            <a:r>
              <a:rPr lang="en-IN" dirty="0"/>
              <a:t>organisation for standardisation (ISO)</a:t>
            </a:r>
          </a:p>
          <a:p>
            <a:pPr>
              <a:buFont typeface="Wingdings" panose="05000000000000000000" pitchFamily="2" charset="2"/>
              <a:buChar char="q"/>
            </a:pPr>
            <a:r>
              <a:rPr lang="en-IN" dirty="0" smtClean="0"/>
              <a:t> Contains 7 </a:t>
            </a:r>
            <a:r>
              <a:rPr lang="en-IN" dirty="0"/>
              <a:t>base units for 7 base </a:t>
            </a:r>
            <a:r>
              <a:rPr lang="en-IN" dirty="0" smtClean="0"/>
              <a:t>quantities, </a:t>
            </a:r>
            <a:r>
              <a:rPr lang="en-IN" dirty="0"/>
              <a:t>22 derived units with special names and </a:t>
            </a:r>
            <a:r>
              <a:rPr lang="en-IN" dirty="0" smtClean="0"/>
              <a:t>symbols</a:t>
            </a:r>
          </a:p>
          <a:p>
            <a:pPr>
              <a:buFont typeface="Wingdings" panose="05000000000000000000" pitchFamily="2" charset="2"/>
              <a:buChar char="q"/>
            </a:pPr>
            <a:endParaRPr lang="en-IN" dirty="0"/>
          </a:p>
          <a:p>
            <a:pPr>
              <a:buFont typeface="Wingdings" panose="05000000000000000000" pitchFamily="2" charset="2"/>
              <a:buChar char="q"/>
            </a:pPr>
            <a:endParaRPr lang="en-IN" dirty="0"/>
          </a:p>
          <a:p>
            <a:pPr>
              <a:buFont typeface="Wingdings" panose="05000000000000000000" pitchFamily="2" charset="2"/>
              <a:buChar char="q"/>
            </a:pPr>
            <a:endParaRPr lang="en-IN" dirty="0"/>
          </a:p>
        </p:txBody>
      </p:sp>
    </p:spTree>
    <p:extLst>
      <p:ext uri="{BB962C8B-B14F-4D97-AF65-F5344CB8AC3E}">
        <p14:creationId xmlns:p14="http://schemas.microsoft.com/office/powerpoint/2010/main" val="4074564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SI Base Units</a:t>
            </a:r>
            <a:endParaRPr lang="en-IN"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79427" y="2452862"/>
            <a:ext cx="5854889" cy="3292845"/>
          </a:xfrm>
          <a:prstGeom prst="rect">
            <a:avLst/>
          </a:prstGeom>
          <a:noFill/>
          <a:ln>
            <a:noFill/>
          </a:ln>
        </p:spPr>
      </p:pic>
    </p:spTree>
    <p:extLst>
      <p:ext uri="{BB962C8B-B14F-4D97-AF65-F5344CB8AC3E}">
        <p14:creationId xmlns:p14="http://schemas.microsoft.com/office/powerpoint/2010/main" val="973923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7742"/>
            <a:ext cx="10058400" cy="1450757"/>
          </a:xfrm>
        </p:spPr>
        <p:txBody>
          <a:bodyPr/>
          <a:lstStyle/>
          <a:p>
            <a:pPr algn="ctr"/>
            <a:r>
              <a:rPr lang="en-IN" dirty="0" smtClean="0"/>
              <a:t>SI Derived Units</a:t>
            </a:r>
            <a:endParaRPr lang="en-IN"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433015"/>
            <a:ext cx="11900848" cy="4585648"/>
          </a:xfrm>
          <a:prstGeom prst="rect">
            <a:avLst/>
          </a:prstGeom>
          <a:noFill/>
          <a:ln>
            <a:noFill/>
          </a:ln>
        </p:spPr>
      </p:pic>
    </p:spTree>
    <p:extLst>
      <p:ext uri="{BB962C8B-B14F-4D97-AF65-F5344CB8AC3E}">
        <p14:creationId xmlns:p14="http://schemas.microsoft.com/office/powerpoint/2010/main" val="3368118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1691" y="3452884"/>
            <a:ext cx="10058400" cy="1450757"/>
          </a:xfrm>
        </p:spPr>
        <p:txBody>
          <a:bodyPr>
            <a:normAutofit fontScale="90000"/>
          </a:bodyPr>
          <a:lstStyle/>
          <a:p>
            <a:r>
              <a:rPr lang="en-IN" dirty="0" smtClean="0"/>
              <a:t/>
            </a:r>
            <a:br>
              <a:rPr lang="en-IN" dirty="0" smtClean="0"/>
            </a:br>
            <a:r>
              <a:rPr lang="en-IN" sz="3100" dirty="0" smtClean="0"/>
              <a:t>How many candies in a mole of candies?</a:t>
            </a:r>
            <a:br>
              <a:rPr lang="en-IN" sz="3100" dirty="0" smtClean="0"/>
            </a:br>
            <a:r>
              <a:rPr lang="en-IN" sz="3100" dirty="0" smtClean="0"/>
              <a:t>How many grains of sand in a mole of grains of sand ?</a:t>
            </a:r>
            <a:endParaRPr lang="en-IN" sz="3600" dirty="0"/>
          </a:p>
        </p:txBody>
      </p:sp>
      <p:pic>
        <p:nvPicPr>
          <p:cNvPr id="4" name="Content Placeholder 3"/>
          <p:cNvPicPr>
            <a:picLocks noGrp="1" noChangeAspect="1"/>
          </p:cNvPicPr>
          <p:nvPr>
            <p:ph idx="1"/>
          </p:nvPr>
        </p:nvPicPr>
        <p:blipFill>
          <a:blip r:embed="rId2"/>
          <a:stretch>
            <a:fillRect/>
          </a:stretch>
        </p:blipFill>
        <p:spPr>
          <a:xfrm>
            <a:off x="1211691" y="1845646"/>
            <a:ext cx="3714750" cy="2085975"/>
          </a:xfrm>
          <a:prstGeom prst="rect">
            <a:avLst/>
          </a:prstGeom>
        </p:spPr>
      </p:pic>
      <p:pic>
        <p:nvPicPr>
          <p:cNvPr id="5" name="Picture 4"/>
          <p:cNvPicPr>
            <a:picLocks noChangeAspect="1"/>
          </p:cNvPicPr>
          <p:nvPr/>
        </p:nvPicPr>
        <p:blipFill>
          <a:blip r:embed="rId3"/>
          <a:stretch>
            <a:fillRect/>
          </a:stretch>
        </p:blipFill>
        <p:spPr>
          <a:xfrm>
            <a:off x="5716848" y="1893270"/>
            <a:ext cx="2914650" cy="1990725"/>
          </a:xfrm>
          <a:prstGeom prst="rect">
            <a:avLst/>
          </a:prstGeom>
        </p:spPr>
      </p:pic>
      <p:sp>
        <p:nvSpPr>
          <p:cNvPr id="6" name="TextBox 5"/>
          <p:cNvSpPr txBox="1"/>
          <p:nvPr/>
        </p:nvSpPr>
        <p:spPr>
          <a:xfrm>
            <a:off x="3603009" y="5322627"/>
            <a:ext cx="4244454" cy="369332"/>
          </a:xfrm>
          <a:prstGeom prst="rect">
            <a:avLst/>
          </a:prstGeom>
          <a:noFill/>
        </p:spPr>
        <p:txBody>
          <a:bodyPr wrap="square" rtlCol="0">
            <a:spAutoFit/>
          </a:bodyPr>
          <a:lstStyle/>
          <a:p>
            <a:r>
              <a:rPr lang="en-IN" dirty="0" smtClean="0"/>
              <a:t>6.022 * 10</a:t>
            </a:r>
            <a:r>
              <a:rPr lang="en-IN" baseline="30000" dirty="0" smtClean="0"/>
              <a:t>23</a:t>
            </a:r>
            <a:r>
              <a:rPr lang="en-IN" dirty="0" smtClean="0"/>
              <a:t> Avagadro’s Number</a:t>
            </a:r>
            <a:endParaRPr lang="en-IN" dirty="0"/>
          </a:p>
        </p:txBody>
      </p:sp>
      <p:sp>
        <p:nvSpPr>
          <p:cNvPr id="7" name="Title 1"/>
          <p:cNvSpPr txBox="1">
            <a:spLocks/>
          </p:cNvSpPr>
          <p:nvPr/>
        </p:nvSpPr>
        <p:spPr>
          <a:xfrm>
            <a:off x="947155" y="148245"/>
            <a:ext cx="10058400" cy="145075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IN" smtClean="0"/>
              <a:t>Concept of Mole</a:t>
            </a:r>
            <a:endParaRPr lang="en-IN" dirty="0"/>
          </a:p>
        </p:txBody>
      </p:sp>
    </p:spTree>
    <p:extLst>
      <p:ext uri="{BB962C8B-B14F-4D97-AF65-F5344CB8AC3E}">
        <p14:creationId xmlns:p14="http://schemas.microsoft.com/office/powerpoint/2010/main" val="2671144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Concept of Mole</a:t>
            </a:r>
            <a:endParaRPr lang="en-IN" dirty="0"/>
          </a:p>
        </p:txBody>
      </p:sp>
      <p:sp>
        <p:nvSpPr>
          <p:cNvPr id="3" name="Content Placeholder 2"/>
          <p:cNvSpPr>
            <a:spLocks noGrp="1"/>
          </p:cNvSpPr>
          <p:nvPr>
            <p:ph idx="1"/>
          </p:nvPr>
        </p:nvSpPr>
        <p:spPr/>
        <p:txBody>
          <a:bodyPr/>
          <a:lstStyle/>
          <a:p>
            <a:r>
              <a:rPr lang="en-IN" b="1" dirty="0" smtClean="0"/>
              <a:t>A </a:t>
            </a:r>
            <a:r>
              <a:rPr lang="en-IN" b="1" dirty="0"/>
              <a:t>mole is defined as the </a:t>
            </a:r>
            <a:r>
              <a:rPr lang="en-IN" b="1" dirty="0" smtClean="0"/>
              <a:t>amount (mass) </a:t>
            </a:r>
            <a:r>
              <a:rPr lang="en-IN" b="1" dirty="0"/>
              <a:t>of a substance </a:t>
            </a:r>
            <a:r>
              <a:rPr lang="en-IN" b="1" dirty="0" smtClean="0"/>
              <a:t>containing  </a:t>
            </a:r>
            <a:r>
              <a:rPr lang="en-IN" b="1" dirty="0"/>
              <a:t>exactly 6.022 * 10</a:t>
            </a:r>
            <a:r>
              <a:rPr lang="en-IN" b="1" baseline="30000" dirty="0"/>
              <a:t>23</a:t>
            </a:r>
            <a:r>
              <a:rPr lang="en-IN" b="1" dirty="0"/>
              <a:t> ‘elementary entities’ of the given substance.</a:t>
            </a:r>
          </a:p>
          <a:p>
            <a:r>
              <a:rPr lang="en-IN" dirty="0" smtClean="0"/>
              <a:t>         Elementary entities - atoms</a:t>
            </a:r>
            <a:r>
              <a:rPr lang="en-IN" dirty="0"/>
              <a:t>, molecules, monoatomic/polyatomic </a:t>
            </a:r>
            <a:r>
              <a:rPr lang="en-IN" dirty="0" smtClean="0"/>
              <a:t>ions etc.</a:t>
            </a:r>
          </a:p>
          <a:p>
            <a:pPr>
              <a:buFont typeface="Wingdings" panose="05000000000000000000" pitchFamily="2" charset="2"/>
              <a:buChar char="q"/>
            </a:pPr>
            <a:r>
              <a:rPr lang="en-IN" dirty="0" smtClean="0">
                <a:solidFill>
                  <a:srgbClr val="C00000"/>
                </a:solidFill>
              </a:rPr>
              <a:t> One mole </a:t>
            </a:r>
            <a:r>
              <a:rPr lang="en-IN" dirty="0" smtClean="0"/>
              <a:t>of </a:t>
            </a:r>
            <a:r>
              <a:rPr lang="en-IN" dirty="0" smtClean="0">
                <a:solidFill>
                  <a:srgbClr val="C00000"/>
                </a:solidFill>
              </a:rPr>
              <a:t>atoms</a:t>
            </a:r>
            <a:r>
              <a:rPr lang="en-IN" dirty="0" smtClean="0"/>
              <a:t> of an </a:t>
            </a:r>
            <a:r>
              <a:rPr lang="en-IN" dirty="0" smtClean="0">
                <a:solidFill>
                  <a:srgbClr val="C00000"/>
                </a:solidFill>
              </a:rPr>
              <a:t>element</a:t>
            </a:r>
            <a:r>
              <a:rPr lang="en-IN" dirty="0" smtClean="0"/>
              <a:t>  is 1 * </a:t>
            </a:r>
            <a:r>
              <a:rPr lang="en-IN" dirty="0"/>
              <a:t>6.022 * 10</a:t>
            </a:r>
            <a:r>
              <a:rPr lang="en-IN" baseline="30000" dirty="0"/>
              <a:t>23</a:t>
            </a:r>
            <a:r>
              <a:rPr lang="en-IN" dirty="0"/>
              <a:t> </a:t>
            </a:r>
            <a:r>
              <a:rPr lang="en-IN" dirty="0" smtClean="0"/>
              <a:t> </a:t>
            </a:r>
            <a:r>
              <a:rPr lang="en-IN" dirty="0" smtClean="0">
                <a:solidFill>
                  <a:srgbClr val="C00000"/>
                </a:solidFill>
              </a:rPr>
              <a:t>atoms</a:t>
            </a:r>
          </a:p>
          <a:p>
            <a:pPr>
              <a:buFont typeface="Wingdings" panose="05000000000000000000" pitchFamily="2" charset="2"/>
              <a:buChar char="q"/>
            </a:pPr>
            <a:r>
              <a:rPr lang="en-IN" dirty="0">
                <a:solidFill>
                  <a:srgbClr val="C00000"/>
                </a:solidFill>
              </a:rPr>
              <a:t> </a:t>
            </a:r>
            <a:r>
              <a:rPr lang="en-IN" dirty="0" smtClean="0">
                <a:solidFill>
                  <a:srgbClr val="C00000"/>
                </a:solidFill>
              </a:rPr>
              <a:t>One </a:t>
            </a:r>
            <a:r>
              <a:rPr lang="en-IN" dirty="0">
                <a:solidFill>
                  <a:srgbClr val="C00000"/>
                </a:solidFill>
              </a:rPr>
              <a:t>mole </a:t>
            </a:r>
            <a:r>
              <a:rPr lang="en-IN" dirty="0"/>
              <a:t>of </a:t>
            </a:r>
            <a:r>
              <a:rPr lang="en-IN" dirty="0" smtClean="0">
                <a:solidFill>
                  <a:srgbClr val="C00000"/>
                </a:solidFill>
              </a:rPr>
              <a:t>molecules</a:t>
            </a:r>
            <a:r>
              <a:rPr lang="en-IN" dirty="0" smtClean="0"/>
              <a:t> </a:t>
            </a:r>
            <a:r>
              <a:rPr lang="en-IN" dirty="0"/>
              <a:t>of </a:t>
            </a:r>
            <a:r>
              <a:rPr lang="en-IN" dirty="0" smtClean="0"/>
              <a:t>a </a:t>
            </a:r>
            <a:r>
              <a:rPr lang="en-IN" dirty="0" smtClean="0">
                <a:solidFill>
                  <a:srgbClr val="C00000"/>
                </a:solidFill>
              </a:rPr>
              <a:t>compound</a:t>
            </a:r>
            <a:r>
              <a:rPr lang="en-IN" dirty="0" smtClean="0"/>
              <a:t>  </a:t>
            </a:r>
            <a:r>
              <a:rPr lang="en-IN" dirty="0"/>
              <a:t>is 1 * 6.022 * 10</a:t>
            </a:r>
            <a:r>
              <a:rPr lang="en-IN" baseline="30000" dirty="0"/>
              <a:t>23</a:t>
            </a:r>
            <a:r>
              <a:rPr lang="en-IN" dirty="0"/>
              <a:t>  </a:t>
            </a:r>
            <a:r>
              <a:rPr lang="en-IN" dirty="0" smtClean="0">
                <a:solidFill>
                  <a:srgbClr val="C00000"/>
                </a:solidFill>
              </a:rPr>
              <a:t>molecules</a:t>
            </a:r>
          </a:p>
          <a:p>
            <a:pPr marL="0" indent="0">
              <a:buNone/>
            </a:pPr>
            <a:endParaRPr lang="en-IN" dirty="0" smtClean="0">
              <a:solidFill>
                <a:srgbClr val="C00000"/>
              </a:solidFill>
            </a:endParaRPr>
          </a:p>
          <a:p>
            <a:pPr marL="0" indent="0">
              <a:buNone/>
            </a:pPr>
            <a:r>
              <a:rPr lang="en-IN" i="1" dirty="0" smtClean="0">
                <a:solidFill>
                  <a:srgbClr val="0070C0"/>
                </a:solidFill>
              </a:rPr>
              <a:t>One mole of water contains 2 moles of hydrogen atom and 1 mole of oxygen atom</a:t>
            </a:r>
          </a:p>
          <a:p>
            <a:pPr marL="0" indent="0">
              <a:buNone/>
            </a:pPr>
            <a:r>
              <a:rPr lang="en-IN" i="1" dirty="0">
                <a:solidFill>
                  <a:srgbClr val="0070C0"/>
                </a:solidFill>
              </a:rPr>
              <a:t> </a:t>
            </a:r>
            <a:r>
              <a:rPr lang="en-IN" i="1" dirty="0" smtClean="0">
                <a:solidFill>
                  <a:srgbClr val="0070C0"/>
                </a:solidFill>
              </a:rPr>
              <a:t>  6.022 * </a:t>
            </a:r>
            <a:r>
              <a:rPr lang="en-IN" dirty="0" smtClean="0">
                <a:solidFill>
                  <a:srgbClr val="0070C0"/>
                </a:solidFill>
              </a:rPr>
              <a:t>10</a:t>
            </a:r>
            <a:r>
              <a:rPr lang="en-IN" baseline="30000" dirty="0" smtClean="0">
                <a:solidFill>
                  <a:srgbClr val="0070C0"/>
                </a:solidFill>
              </a:rPr>
              <a:t>23</a:t>
            </a:r>
            <a:r>
              <a:rPr lang="en-IN" dirty="0" smtClean="0">
                <a:solidFill>
                  <a:srgbClr val="0070C0"/>
                </a:solidFill>
              </a:rPr>
              <a:t> molecules of water contains 2 * </a:t>
            </a:r>
            <a:r>
              <a:rPr lang="en-IN" i="1" dirty="0">
                <a:solidFill>
                  <a:srgbClr val="0070C0"/>
                </a:solidFill>
              </a:rPr>
              <a:t> 6.02 * </a:t>
            </a:r>
            <a:r>
              <a:rPr lang="en-IN" dirty="0">
                <a:solidFill>
                  <a:srgbClr val="0070C0"/>
                </a:solidFill>
              </a:rPr>
              <a:t>10</a:t>
            </a:r>
            <a:r>
              <a:rPr lang="en-IN" baseline="30000" dirty="0">
                <a:solidFill>
                  <a:srgbClr val="0070C0"/>
                </a:solidFill>
              </a:rPr>
              <a:t>23</a:t>
            </a:r>
            <a:r>
              <a:rPr lang="en-IN" dirty="0">
                <a:solidFill>
                  <a:srgbClr val="0070C0"/>
                </a:solidFill>
              </a:rPr>
              <a:t> </a:t>
            </a:r>
            <a:r>
              <a:rPr lang="en-IN" dirty="0" smtClean="0">
                <a:solidFill>
                  <a:srgbClr val="0070C0"/>
                </a:solidFill>
              </a:rPr>
              <a:t>atoms of H and 1*</a:t>
            </a:r>
            <a:r>
              <a:rPr lang="en-IN" i="1" dirty="0" smtClean="0">
                <a:solidFill>
                  <a:srgbClr val="0070C0"/>
                </a:solidFill>
              </a:rPr>
              <a:t> </a:t>
            </a:r>
            <a:r>
              <a:rPr lang="en-IN" i="1" dirty="0">
                <a:solidFill>
                  <a:srgbClr val="0070C0"/>
                </a:solidFill>
              </a:rPr>
              <a:t>6.02 * </a:t>
            </a:r>
            <a:r>
              <a:rPr lang="en-IN" dirty="0">
                <a:solidFill>
                  <a:srgbClr val="0070C0"/>
                </a:solidFill>
              </a:rPr>
              <a:t>10</a:t>
            </a:r>
            <a:r>
              <a:rPr lang="en-IN" baseline="30000" dirty="0">
                <a:solidFill>
                  <a:srgbClr val="0070C0"/>
                </a:solidFill>
              </a:rPr>
              <a:t>23</a:t>
            </a:r>
            <a:r>
              <a:rPr lang="en-IN" dirty="0">
                <a:solidFill>
                  <a:srgbClr val="0070C0"/>
                </a:solidFill>
              </a:rPr>
              <a:t> </a:t>
            </a:r>
            <a:r>
              <a:rPr lang="en-IN" dirty="0" smtClean="0">
                <a:solidFill>
                  <a:srgbClr val="0070C0"/>
                </a:solidFill>
              </a:rPr>
              <a:t> atoms of oxygen</a:t>
            </a:r>
            <a:endParaRPr lang="en-IN" i="1" dirty="0">
              <a:solidFill>
                <a:srgbClr val="0070C0"/>
              </a:solidFill>
            </a:endParaRPr>
          </a:p>
          <a:p>
            <a:endParaRPr lang="en-IN" dirty="0">
              <a:solidFill>
                <a:srgbClr val="C00000"/>
              </a:solidFill>
            </a:endParaRPr>
          </a:p>
        </p:txBody>
      </p:sp>
    </p:spTree>
    <p:extLst>
      <p:ext uri="{BB962C8B-B14F-4D97-AF65-F5344CB8AC3E}">
        <p14:creationId xmlns:p14="http://schemas.microsoft.com/office/powerpoint/2010/main" val="2967463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dirty="0" smtClean="0"/>
              <a:t>Atomic Mass and Molecular Mass</a:t>
            </a:r>
            <a:endParaRPr lang="en-IN" sz="4000" dirty="0"/>
          </a:p>
        </p:txBody>
      </p:sp>
      <p:sp>
        <p:nvSpPr>
          <p:cNvPr id="3" name="Content Placeholder 2"/>
          <p:cNvSpPr>
            <a:spLocks noGrp="1"/>
          </p:cNvSpPr>
          <p:nvPr>
            <p:ph idx="1"/>
          </p:nvPr>
        </p:nvSpPr>
        <p:spPr/>
        <p:txBody>
          <a:bodyPr>
            <a:normAutofit/>
          </a:bodyPr>
          <a:lstStyle/>
          <a:p>
            <a:r>
              <a:rPr lang="en-IN" b="1" dirty="0" smtClean="0"/>
              <a:t>Atomic </a:t>
            </a:r>
            <a:r>
              <a:rPr lang="en-IN" b="1" dirty="0"/>
              <a:t>Mass (</a:t>
            </a:r>
            <a:r>
              <a:rPr lang="en-IN" b="1" dirty="0" err="1"/>
              <a:t>Ar</a:t>
            </a:r>
            <a:r>
              <a:rPr lang="en-IN" b="1" dirty="0"/>
              <a:t>):</a:t>
            </a:r>
            <a:endParaRPr lang="en-IN" dirty="0"/>
          </a:p>
          <a:p>
            <a:r>
              <a:rPr lang="en-IN" dirty="0" smtClean="0"/>
              <a:t>                      Mass </a:t>
            </a:r>
            <a:r>
              <a:rPr lang="en-IN" dirty="0"/>
              <a:t>of an atom compared with the Carbon – 12 </a:t>
            </a:r>
            <a:r>
              <a:rPr lang="en-IN" dirty="0" smtClean="0"/>
              <a:t>atom.</a:t>
            </a:r>
            <a:endParaRPr lang="en-IN" b="1" dirty="0" smtClean="0"/>
          </a:p>
          <a:p>
            <a:r>
              <a:rPr lang="en-IN" b="1" dirty="0" smtClean="0"/>
              <a:t>Molecular </a:t>
            </a:r>
            <a:r>
              <a:rPr lang="en-IN" b="1" dirty="0"/>
              <a:t>Mass (Mr):</a:t>
            </a:r>
            <a:endParaRPr lang="en-IN" dirty="0"/>
          </a:p>
          <a:p>
            <a:r>
              <a:rPr lang="en-IN" dirty="0" smtClean="0"/>
              <a:t>                      Mass </a:t>
            </a:r>
            <a:r>
              <a:rPr lang="en-IN" dirty="0"/>
              <a:t>of a substance made of molecules </a:t>
            </a:r>
            <a:r>
              <a:rPr lang="en-IN" dirty="0" smtClean="0"/>
              <a:t>and is given in grams</a:t>
            </a:r>
            <a:endParaRPr lang="en-IN" dirty="0"/>
          </a:p>
          <a:p>
            <a:r>
              <a:rPr lang="en-IN" dirty="0" smtClean="0"/>
              <a:t> 			H</a:t>
            </a:r>
            <a:r>
              <a:rPr lang="en-IN" baseline="-25000" dirty="0" smtClean="0"/>
              <a:t>2</a:t>
            </a:r>
            <a:r>
              <a:rPr lang="en-IN" dirty="0" smtClean="0"/>
              <a:t>0 </a:t>
            </a:r>
            <a:r>
              <a:rPr lang="en-IN" dirty="0"/>
              <a:t>has relative molecular mass of (1*2) + 16 = </a:t>
            </a:r>
            <a:r>
              <a:rPr lang="en-IN" dirty="0" smtClean="0"/>
              <a:t>18</a:t>
            </a:r>
          </a:p>
          <a:p>
            <a:endParaRPr lang="en-IN" dirty="0"/>
          </a:p>
          <a:p>
            <a:endParaRPr lang="en-IN" dirty="0"/>
          </a:p>
          <a:p>
            <a:endParaRPr lang="en-IN" dirty="0"/>
          </a:p>
        </p:txBody>
      </p:sp>
    </p:spTree>
    <p:extLst>
      <p:ext uri="{BB962C8B-B14F-4D97-AF65-F5344CB8AC3E}">
        <p14:creationId xmlns:p14="http://schemas.microsoft.com/office/powerpoint/2010/main" val="25678800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r>
              <a:rPr lang="en-IN" b="1" dirty="0" err="1"/>
              <a:t>gm</a:t>
            </a:r>
            <a:r>
              <a:rPr lang="en-IN" b="1" dirty="0"/>
              <a:t> atom , kg atom</a:t>
            </a:r>
            <a:endParaRPr lang="en-IN" dirty="0"/>
          </a:p>
          <a:p>
            <a:r>
              <a:rPr lang="en-IN" dirty="0" err="1"/>
              <a:t>gm</a:t>
            </a:r>
            <a:r>
              <a:rPr lang="en-IN" dirty="0"/>
              <a:t> atom &amp; kg atom  : No. of atoms present in one mole of a substance ( moles of atom), determined by taking the atomic weight for an element on the periodic table and expressing it in grams / kilo grams</a:t>
            </a:r>
          </a:p>
          <a:p>
            <a:r>
              <a:rPr lang="en-IN" dirty="0"/>
              <a:t>Example : (Na) has an atomic weight of 22.99 u, so it has a gram atomic mass of 22.99 grams. So one mole of sodium atoms has a mass of 22.99 g.</a:t>
            </a:r>
          </a:p>
          <a:p>
            <a:pPr lvl="0"/>
            <a:r>
              <a:rPr lang="en-IN" b="1" dirty="0" err="1"/>
              <a:t>g</a:t>
            </a:r>
            <a:r>
              <a:rPr lang="en-IN" b="1" dirty="0" err="1" smtClean="0"/>
              <a:t>mol</a:t>
            </a:r>
            <a:r>
              <a:rPr lang="en-IN" b="1" dirty="0" smtClean="0"/>
              <a:t> and </a:t>
            </a:r>
            <a:r>
              <a:rPr lang="en-IN" b="1" dirty="0" err="1" smtClean="0"/>
              <a:t>kgmole</a:t>
            </a:r>
            <a:endParaRPr lang="en-IN" b="1" dirty="0" smtClean="0"/>
          </a:p>
          <a:p>
            <a:pPr lvl="0"/>
            <a:r>
              <a:rPr lang="en-IN" dirty="0" err="1" smtClean="0"/>
              <a:t>gm</a:t>
            </a:r>
            <a:r>
              <a:rPr lang="en-IN" dirty="0" smtClean="0"/>
              <a:t> </a:t>
            </a:r>
            <a:r>
              <a:rPr lang="en-IN" dirty="0"/>
              <a:t>molecule  &amp; kg mole  – mass  of a substance in grams ,  which is its molar mass. Alternatively, a kg </a:t>
            </a:r>
            <a:r>
              <a:rPr lang="en-IN" dirty="0" err="1"/>
              <a:t>mol</a:t>
            </a:r>
            <a:r>
              <a:rPr lang="en-IN" dirty="0"/>
              <a:t> is equal to  1000 *  g mol. A gram-mole of salt (</a:t>
            </a:r>
            <a:r>
              <a:rPr lang="en-IN" dirty="0" err="1"/>
              <a:t>NaCl</a:t>
            </a:r>
            <a:r>
              <a:rPr lang="en-IN" dirty="0"/>
              <a:t>) is 58.44 grams.</a:t>
            </a:r>
          </a:p>
        </p:txBody>
      </p:sp>
    </p:spTree>
    <p:extLst>
      <p:ext uri="{BB962C8B-B14F-4D97-AF65-F5344CB8AC3E}">
        <p14:creationId xmlns:p14="http://schemas.microsoft.com/office/powerpoint/2010/main" val="2678472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1 atom Al = 27  g Al ( atomic number 13)</a:t>
            </a:r>
          </a:p>
          <a:p>
            <a:r>
              <a:rPr lang="en-IN" dirty="0"/>
              <a:t>1 </a:t>
            </a:r>
            <a:r>
              <a:rPr lang="en-IN" dirty="0" err="1"/>
              <a:t>katom</a:t>
            </a:r>
            <a:r>
              <a:rPr lang="en-IN" dirty="0"/>
              <a:t> Na = 23  kg Na</a:t>
            </a:r>
          </a:p>
          <a:p>
            <a:r>
              <a:rPr lang="en-IN" dirty="0"/>
              <a:t>1 </a:t>
            </a:r>
            <a:r>
              <a:rPr lang="en-IN" dirty="0" err="1"/>
              <a:t>mol</a:t>
            </a:r>
            <a:r>
              <a:rPr lang="en-IN" dirty="0"/>
              <a:t> O</a:t>
            </a:r>
            <a:r>
              <a:rPr lang="en-IN" baseline="-25000" dirty="0"/>
              <a:t>2</a:t>
            </a:r>
            <a:r>
              <a:rPr lang="en-IN" dirty="0"/>
              <a:t> =2 g atom O</a:t>
            </a:r>
            <a:r>
              <a:rPr lang="en-IN" baseline="-25000" dirty="0"/>
              <a:t>2</a:t>
            </a:r>
            <a:r>
              <a:rPr lang="en-IN" dirty="0"/>
              <a:t> = 32  g O</a:t>
            </a:r>
            <a:r>
              <a:rPr lang="en-IN" baseline="-25000" dirty="0"/>
              <a:t>2</a:t>
            </a:r>
            <a:endParaRPr lang="en-IN" dirty="0"/>
          </a:p>
          <a:p>
            <a:r>
              <a:rPr lang="en-IN" dirty="0"/>
              <a:t>1 </a:t>
            </a:r>
            <a:r>
              <a:rPr lang="en-IN" dirty="0" err="1"/>
              <a:t>kmol</a:t>
            </a:r>
            <a:r>
              <a:rPr lang="en-IN" dirty="0"/>
              <a:t> H</a:t>
            </a:r>
            <a:r>
              <a:rPr lang="en-IN" baseline="-25000" dirty="0"/>
              <a:t>2</a:t>
            </a:r>
            <a:r>
              <a:rPr lang="en-IN" dirty="0"/>
              <a:t> = 2 kg atom H</a:t>
            </a:r>
            <a:r>
              <a:rPr lang="en-IN" baseline="-25000" dirty="0"/>
              <a:t>2</a:t>
            </a:r>
            <a:r>
              <a:rPr lang="en-IN" dirty="0"/>
              <a:t> = 2 Kg H</a:t>
            </a:r>
            <a:r>
              <a:rPr lang="en-IN" baseline="-25000" dirty="0"/>
              <a:t>2</a:t>
            </a:r>
            <a:endParaRPr lang="en-IN" dirty="0"/>
          </a:p>
          <a:p>
            <a:r>
              <a:rPr lang="en-IN" dirty="0"/>
              <a:t>1 </a:t>
            </a:r>
            <a:r>
              <a:rPr lang="en-IN" dirty="0" err="1"/>
              <a:t>mol</a:t>
            </a:r>
            <a:r>
              <a:rPr lang="en-IN" dirty="0"/>
              <a:t> </a:t>
            </a:r>
            <a:r>
              <a:rPr lang="en-IN" dirty="0" err="1"/>
              <a:t>NaCl</a:t>
            </a:r>
            <a:r>
              <a:rPr lang="en-IN" dirty="0"/>
              <a:t> = 23 + 35.5 = 58.5 g </a:t>
            </a:r>
            <a:r>
              <a:rPr lang="en-IN" dirty="0" err="1"/>
              <a:t>NaCl</a:t>
            </a:r>
            <a:endParaRPr lang="en-IN" dirty="0"/>
          </a:p>
          <a:p>
            <a:r>
              <a:rPr lang="en-IN" dirty="0"/>
              <a:t>1 </a:t>
            </a:r>
            <a:r>
              <a:rPr lang="en-IN" dirty="0" err="1"/>
              <a:t>mol</a:t>
            </a:r>
            <a:r>
              <a:rPr lang="en-IN" dirty="0"/>
              <a:t> H</a:t>
            </a:r>
            <a:r>
              <a:rPr lang="en-IN" baseline="-25000" dirty="0"/>
              <a:t>2</a:t>
            </a:r>
            <a:r>
              <a:rPr lang="en-IN" dirty="0"/>
              <a:t>O = 18 g H</a:t>
            </a:r>
            <a:r>
              <a:rPr lang="en-IN" baseline="-25000" dirty="0"/>
              <a:t>2</a:t>
            </a:r>
            <a:r>
              <a:rPr lang="en-IN" dirty="0"/>
              <a:t>O</a:t>
            </a:r>
          </a:p>
          <a:p>
            <a:r>
              <a:rPr lang="en-IN" dirty="0"/>
              <a:t>1 </a:t>
            </a:r>
            <a:r>
              <a:rPr lang="en-IN" dirty="0" err="1"/>
              <a:t>mol</a:t>
            </a:r>
            <a:r>
              <a:rPr lang="en-IN" dirty="0"/>
              <a:t> CuSO4 = 63.5 +32 + (4 * 16) = 159.5 kg CuSO</a:t>
            </a:r>
            <a:r>
              <a:rPr lang="en-IN" baseline="-25000" dirty="0"/>
              <a:t>4</a:t>
            </a:r>
            <a:endParaRPr lang="en-IN" dirty="0"/>
          </a:p>
        </p:txBody>
      </p:sp>
    </p:spTree>
    <p:extLst>
      <p:ext uri="{BB962C8B-B14F-4D97-AF65-F5344CB8AC3E}">
        <p14:creationId xmlns:p14="http://schemas.microsoft.com/office/powerpoint/2010/main" val="1272834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a:t>Equivalent </a:t>
            </a:r>
            <a:r>
              <a:rPr lang="en-IN" b="1" dirty="0" smtClean="0"/>
              <a:t>mass of an element or compound</a:t>
            </a:r>
            <a:endParaRPr lang="en-IN" dirty="0"/>
          </a:p>
          <a:p>
            <a:r>
              <a:rPr lang="en-IN" dirty="0" smtClean="0"/>
              <a:t>                                    equal </a:t>
            </a:r>
            <a:r>
              <a:rPr lang="en-IN" dirty="0"/>
              <a:t>to the atomic mass or molecular mass divided by the valence. </a:t>
            </a:r>
            <a:endParaRPr lang="en-IN" dirty="0" smtClean="0"/>
          </a:p>
          <a:p>
            <a:r>
              <a:rPr lang="en-IN" dirty="0" smtClean="0"/>
              <a:t>Valence </a:t>
            </a:r>
            <a:r>
              <a:rPr lang="en-IN" dirty="0"/>
              <a:t>of an element or a compound depends on the number of hydrogen ions accepted or hydroxyl ions donated for each atomic mass or molecular mass. </a:t>
            </a:r>
          </a:p>
          <a:p>
            <a:pPr algn="ctr"/>
            <a:r>
              <a:rPr lang="en-IN" dirty="0"/>
              <a:t> 	 Equivalent mass = molar mass / valence</a:t>
            </a:r>
          </a:p>
          <a:p>
            <a:r>
              <a:rPr lang="en-IN" dirty="0"/>
              <a:t>1 g equivalent of hydrogen = 1 /1 = 1 g of hydrogen</a:t>
            </a:r>
          </a:p>
          <a:p>
            <a:r>
              <a:rPr lang="en-IN" dirty="0"/>
              <a:t>1 g equivalent of oxygen = 16 /2 = 8 g of oxygen</a:t>
            </a:r>
          </a:p>
          <a:p>
            <a:r>
              <a:rPr lang="en-IN" dirty="0"/>
              <a:t>1 g equivalent of H</a:t>
            </a:r>
            <a:r>
              <a:rPr lang="en-IN" baseline="-25000" dirty="0"/>
              <a:t>3</a:t>
            </a:r>
            <a:r>
              <a:rPr lang="en-IN" dirty="0"/>
              <a:t>PO</a:t>
            </a:r>
            <a:r>
              <a:rPr lang="en-IN" baseline="-25000" dirty="0"/>
              <a:t>4</a:t>
            </a:r>
            <a:r>
              <a:rPr lang="en-IN" dirty="0"/>
              <a:t> =  98 /3 = 32.7 g  H</a:t>
            </a:r>
            <a:r>
              <a:rPr lang="en-IN" baseline="-25000" dirty="0"/>
              <a:t>3</a:t>
            </a:r>
            <a:r>
              <a:rPr lang="en-IN" dirty="0"/>
              <a:t>PO</a:t>
            </a:r>
            <a:r>
              <a:rPr lang="en-IN" baseline="-25000" dirty="0"/>
              <a:t>4</a:t>
            </a:r>
            <a:r>
              <a:rPr lang="en-IN" dirty="0"/>
              <a:t>   ( 1*3 + 31 + 4*16 = 98 )</a:t>
            </a:r>
          </a:p>
          <a:p>
            <a:endParaRPr lang="en-IN" dirty="0"/>
          </a:p>
        </p:txBody>
      </p:sp>
    </p:spTree>
    <p:extLst>
      <p:ext uri="{BB962C8B-B14F-4D97-AF65-F5344CB8AC3E}">
        <p14:creationId xmlns:p14="http://schemas.microsoft.com/office/powerpoint/2010/main" val="21092684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Expressing Concentrations of solids</a:t>
            </a:r>
            <a:endParaRPr lang="en-IN" dirty="0"/>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q"/>
            </a:pPr>
            <a:r>
              <a:rPr lang="en-IN" b="1" dirty="0" smtClean="0"/>
              <a:t>   Mass </a:t>
            </a:r>
            <a:r>
              <a:rPr lang="en-IN" b="1" dirty="0"/>
              <a:t>percentage</a:t>
            </a:r>
            <a:r>
              <a:rPr lang="en-IN" dirty="0"/>
              <a:t> is one way of representing the concentration of an element in a compound or a component in a mixture</a:t>
            </a:r>
            <a:r>
              <a:rPr lang="en-IN" dirty="0" smtClean="0"/>
              <a:t>.</a:t>
            </a:r>
          </a:p>
          <a:p>
            <a:pPr>
              <a:buFont typeface="Wingdings" panose="05000000000000000000" pitchFamily="2" charset="2"/>
              <a:buChar char="q"/>
            </a:pPr>
            <a:r>
              <a:rPr lang="en-IN" dirty="0"/>
              <a:t> </a:t>
            </a:r>
            <a:r>
              <a:rPr lang="en-IN" dirty="0" smtClean="0"/>
              <a:t> </a:t>
            </a:r>
            <a:r>
              <a:rPr lang="en-IN" b="1" dirty="0" smtClean="0"/>
              <a:t>Mass </a:t>
            </a:r>
            <a:r>
              <a:rPr lang="en-IN" b="1" dirty="0"/>
              <a:t>percentage</a:t>
            </a:r>
            <a:r>
              <a:rPr lang="en-IN" dirty="0"/>
              <a:t> is calculated as the </a:t>
            </a:r>
            <a:r>
              <a:rPr lang="en-IN" b="1" dirty="0"/>
              <a:t>mass</a:t>
            </a:r>
            <a:r>
              <a:rPr lang="en-IN" dirty="0"/>
              <a:t> of a component divided by the total </a:t>
            </a:r>
            <a:r>
              <a:rPr lang="en-IN" b="1" dirty="0"/>
              <a:t>mass</a:t>
            </a:r>
            <a:r>
              <a:rPr lang="en-IN" dirty="0"/>
              <a:t> of the mixture, multiplied by 100</a:t>
            </a:r>
            <a:r>
              <a:rPr lang="en-IN" dirty="0" smtClean="0"/>
              <a:t>%</a:t>
            </a:r>
          </a:p>
          <a:p>
            <a:pPr marL="0" indent="0">
              <a:buNone/>
            </a:pPr>
            <a:r>
              <a:rPr lang="en-IN" dirty="0" smtClean="0"/>
              <a:t>	In </a:t>
            </a:r>
            <a:r>
              <a:rPr lang="en-IN" dirty="0"/>
              <a:t>a mixture of two compounds A and B</a:t>
            </a:r>
            <a:r>
              <a:rPr lang="en-IN" dirty="0" smtClean="0"/>
              <a:t>,</a:t>
            </a:r>
          </a:p>
          <a:p>
            <a:pPr marL="0" indent="0">
              <a:buNone/>
            </a:pPr>
            <a:endParaRPr lang="en-IN" dirty="0"/>
          </a:p>
          <a:p>
            <a:pPr marL="0" indent="0">
              <a:buNone/>
            </a:pPr>
            <a:endParaRPr lang="en-IN" dirty="0" smtClean="0"/>
          </a:p>
          <a:p>
            <a:pPr marL="0" indent="0">
              <a:buNone/>
            </a:pPr>
            <a:endParaRPr lang="en-IN" dirty="0"/>
          </a:p>
          <a:p>
            <a:pPr marL="0" indent="0">
              <a:buNone/>
            </a:pPr>
            <a:endParaRPr lang="en-IN" dirty="0" smtClean="0"/>
          </a:p>
          <a:p>
            <a:pPr marL="0" indent="0">
              <a:buNone/>
            </a:pPr>
            <a:endParaRPr lang="en-IN" dirty="0"/>
          </a:p>
          <a:p>
            <a:pPr marL="0" indent="0">
              <a:buNone/>
            </a:pPr>
            <a:endParaRPr lang="en-IN" dirty="0" smtClean="0"/>
          </a:p>
          <a:p>
            <a:pPr marL="0" indent="0">
              <a:buNone/>
            </a:pPr>
            <a:r>
              <a:rPr lang="en-IN" dirty="0" smtClean="0"/>
              <a:t>When </a:t>
            </a:r>
            <a:r>
              <a:rPr lang="en-IN" dirty="0"/>
              <a:t>the mass % and mole % are expressed as fractions, they are known as mass fraction and mole fraction.</a:t>
            </a:r>
          </a:p>
          <a:p>
            <a:pPr marL="0" indent="0">
              <a:buNone/>
            </a:pPr>
            <a:endParaRPr lang="en-IN" dirty="0" smtClean="0"/>
          </a:p>
          <a:p>
            <a:pPr marL="0" indent="0">
              <a:buNone/>
            </a:pPr>
            <a:endParaRPr lang="en-IN" dirty="0"/>
          </a:p>
          <a:p>
            <a:pPr>
              <a:buFont typeface="Arial" panose="020B0604020202020204" pitchFamily="34" charset="0"/>
              <a:buChar char="•"/>
            </a:pPr>
            <a:endParaRPr lang="en-IN"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455391" y="2852380"/>
            <a:ext cx="2852382" cy="2565780"/>
          </a:xfrm>
          <a:prstGeom prst="rect">
            <a:avLst/>
          </a:prstGeom>
          <a:noFill/>
          <a:ln>
            <a:noFill/>
          </a:ln>
        </p:spPr>
      </p:pic>
    </p:spTree>
    <p:extLst>
      <p:ext uri="{BB962C8B-B14F-4D97-AF65-F5344CB8AC3E}">
        <p14:creationId xmlns:p14="http://schemas.microsoft.com/office/powerpoint/2010/main" val="731481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Specific Outcome </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1.1.1 </a:t>
            </a:r>
            <a:r>
              <a:rPr lang="en-IN" dirty="0"/>
              <a:t>Explain the various systems of units </a:t>
            </a:r>
            <a:endParaRPr lang="en-IN" dirty="0" smtClean="0"/>
          </a:p>
          <a:p>
            <a:r>
              <a:rPr lang="en-IN" dirty="0" smtClean="0"/>
              <a:t>1.1.2 </a:t>
            </a:r>
            <a:r>
              <a:rPr lang="en-IN" dirty="0"/>
              <a:t>Explain the difference between fundamental and derived units </a:t>
            </a:r>
            <a:endParaRPr lang="en-IN" dirty="0" smtClean="0"/>
          </a:p>
          <a:p>
            <a:r>
              <a:rPr lang="en-IN" dirty="0" smtClean="0"/>
              <a:t>1.1.3 </a:t>
            </a:r>
            <a:r>
              <a:rPr lang="en-IN" dirty="0"/>
              <a:t>Explain the concepts of dimensionless groups </a:t>
            </a:r>
            <a:endParaRPr lang="en-IN" dirty="0" smtClean="0"/>
          </a:p>
          <a:p>
            <a:r>
              <a:rPr lang="en-IN" dirty="0" smtClean="0"/>
              <a:t>1.1.4 </a:t>
            </a:r>
            <a:r>
              <a:rPr lang="en-IN" dirty="0"/>
              <a:t>Calculate, using chemical formula, the mass, volume, mole relation, normality </a:t>
            </a:r>
            <a:endParaRPr lang="en-IN" dirty="0" smtClean="0"/>
          </a:p>
          <a:p>
            <a:r>
              <a:rPr lang="en-IN" dirty="0" smtClean="0"/>
              <a:t>1.1.5 </a:t>
            </a:r>
            <a:r>
              <a:rPr lang="en-IN" dirty="0"/>
              <a:t>Define </a:t>
            </a:r>
            <a:r>
              <a:rPr lang="en-IN" dirty="0" err="1"/>
              <a:t>gm</a:t>
            </a:r>
            <a:r>
              <a:rPr lang="en-IN" dirty="0"/>
              <a:t> atom, kg atom, </a:t>
            </a:r>
            <a:r>
              <a:rPr lang="en-IN" dirty="0" err="1"/>
              <a:t>gm</a:t>
            </a:r>
            <a:r>
              <a:rPr lang="en-IN" dirty="0"/>
              <a:t> mole, kg mole </a:t>
            </a:r>
            <a:endParaRPr lang="en-IN" dirty="0" smtClean="0"/>
          </a:p>
          <a:p>
            <a:r>
              <a:rPr lang="en-IN" dirty="0" smtClean="0"/>
              <a:t>1.1.6 </a:t>
            </a:r>
            <a:r>
              <a:rPr lang="en-IN" dirty="0"/>
              <a:t>Solve problems using atomic weight, molecular weight and equivalent weight </a:t>
            </a:r>
            <a:endParaRPr lang="en-IN" dirty="0" smtClean="0"/>
          </a:p>
          <a:p>
            <a:r>
              <a:rPr lang="en-IN" dirty="0" smtClean="0"/>
              <a:t>1.1.7 </a:t>
            </a:r>
            <a:r>
              <a:rPr lang="en-IN" dirty="0"/>
              <a:t>Solve problems using mass, volume relationship for gaseous substances </a:t>
            </a:r>
            <a:endParaRPr lang="en-IN" dirty="0" smtClean="0"/>
          </a:p>
          <a:p>
            <a:r>
              <a:rPr lang="en-IN" dirty="0" smtClean="0"/>
              <a:t>1.1.8 </a:t>
            </a:r>
            <a:r>
              <a:rPr lang="en-IN" dirty="0"/>
              <a:t>Explain density and specific gravity and specific gravity </a:t>
            </a:r>
            <a:r>
              <a:rPr lang="en-IN" dirty="0" smtClean="0"/>
              <a:t>scales</a:t>
            </a:r>
          </a:p>
          <a:p>
            <a:r>
              <a:rPr lang="en-IN" dirty="0" smtClean="0"/>
              <a:t> </a:t>
            </a:r>
            <a:r>
              <a:rPr lang="en-IN" dirty="0"/>
              <a:t>1.1.9 Solve simple problems in density and specific gravity </a:t>
            </a:r>
            <a:endParaRPr lang="en-IN" dirty="0" smtClean="0"/>
          </a:p>
          <a:p>
            <a:r>
              <a:rPr lang="en-IN" dirty="0" smtClean="0"/>
              <a:t>1.1.10 </a:t>
            </a:r>
            <a:r>
              <a:rPr lang="en-IN" dirty="0"/>
              <a:t>Explain various unit operations and unit process in the field of chemical engineering </a:t>
            </a:r>
          </a:p>
        </p:txBody>
      </p:sp>
    </p:spTree>
    <p:extLst>
      <p:ext uri="{BB962C8B-B14F-4D97-AF65-F5344CB8AC3E}">
        <p14:creationId xmlns:p14="http://schemas.microsoft.com/office/powerpoint/2010/main" val="22016363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Methods of Expressing Concentration of a solution </a:t>
            </a:r>
            <a:endParaRPr lang="en-IN" dirty="0"/>
          </a:p>
        </p:txBody>
      </p:sp>
      <p:sp>
        <p:nvSpPr>
          <p:cNvPr id="3" name="Content Placeholder 2"/>
          <p:cNvSpPr>
            <a:spLocks noGrp="1"/>
          </p:cNvSpPr>
          <p:nvPr>
            <p:ph idx="1"/>
          </p:nvPr>
        </p:nvSpPr>
        <p:spPr/>
        <p:txBody>
          <a:bodyPr/>
          <a:lstStyle/>
          <a:p>
            <a:r>
              <a:rPr lang="en-IN" dirty="0"/>
              <a:t>S</a:t>
            </a:r>
            <a:r>
              <a:rPr lang="en-IN" dirty="0" smtClean="0"/>
              <a:t>olution </a:t>
            </a:r>
            <a:r>
              <a:rPr lang="en-IN" dirty="0"/>
              <a:t> </a:t>
            </a:r>
            <a:r>
              <a:rPr lang="en-IN" dirty="0" smtClean="0"/>
              <a:t>               solute ( solid, liquid or gas) </a:t>
            </a:r>
            <a:r>
              <a:rPr lang="en-IN" dirty="0"/>
              <a:t>is dissolved in the solvent. </a:t>
            </a:r>
            <a:endParaRPr lang="en-IN" dirty="0" smtClean="0"/>
          </a:p>
          <a:p>
            <a:pPr lvl="0"/>
            <a:r>
              <a:rPr lang="en-IN" b="1" dirty="0"/>
              <a:t>Mass % and mole % of components </a:t>
            </a:r>
            <a:r>
              <a:rPr lang="en-IN" dirty="0"/>
              <a:t>are expressed for liquids and solutions, former being more common.</a:t>
            </a:r>
          </a:p>
          <a:p>
            <a:r>
              <a:rPr lang="en-IN" dirty="0" smtClean="0"/>
              <a:t> 	Mass </a:t>
            </a:r>
            <a:r>
              <a:rPr lang="en-IN" dirty="0"/>
              <a:t>% -mass of solute in grams present in 100g of solution</a:t>
            </a:r>
          </a:p>
          <a:p>
            <a:endParaRPr lang="en-IN" dirty="0"/>
          </a:p>
        </p:txBody>
      </p:sp>
      <p:cxnSp>
        <p:nvCxnSpPr>
          <p:cNvPr id="5" name="Straight Arrow Connector 4"/>
          <p:cNvCxnSpPr/>
          <p:nvPr/>
        </p:nvCxnSpPr>
        <p:spPr>
          <a:xfrm>
            <a:off x="2115404" y="2033516"/>
            <a:ext cx="8052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2688610" y="3720937"/>
            <a:ext cx="3895214" cy="1047815"/>
          </a:xfrm>
          <a:prstGeom prst="rect">
            <a:avLst/>
          </a:prstGeom>
          <a:noFill/>
          <a:ln>
            <a:noFill/>
          </a:ln>
        </p:spPr>
      </p:pic>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2820394" y="5028616"/>
            <a:ext cx="3306086" cy="580614"/>
          </a:xfrm>
          <a:prstGeom prst="rect">
            <a:avLst/>
          </a:prstGeom>
          <a:noFill/>
          <a:ln>
            <a:noFill/>
          </a:ln>
        </p:spPr>
      </p:pic>
    </p:spTree>
    <p:extLst>
      <p:ext uri="{BB962C8B-B14F-4D97-AF65-F5344CB8AC3E}">
        <p14:creationId xmlns:p14="http://schemas.microsoft.com/office/powerpoint/2010/main" val="27736424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0"/>
            <a:ext cx="10058400" cy="6100810"/>
          </a:xfrm>
        </p:spPr>
        <p:txBody>
          <a:bodyPr>
            <a:normAutofit/>
          </a:bodyPr>
          <a:lstStyle/>
          <a:p>
            <a:pPr marL="0" lvl="0" indent="0" eaLnBrk="0" fontAlgn="base" hangingPunct="0">
              <a:lnSpc>
                <a:spcPct val="100000"/>
              </a:lnSpc>
              <a:spcBef>
                <a:spcPct val="0"/>
              </a:spcBef>
              <a:spcAft>
                <a:spcPct val="0"/>
              </a:spcAft>
              <a:buClrTx/>
              <a:buSzTx/>
              <a:buFontTx/>
              <a:buChar char="•"/>
            </a:pPr>
            <a:r>
              <a:rPr lang="en-US" dirty="0" smtClean="0">
                <a:solidFill>
                  <a:schemeClr val="tx1"/>
                </a:solidFill>
                <a:latin typeface="Calibri" panose="020F0502020204030204" pitchFamily="34" charset="0"/>
                <a:ea typeface="Calibri" panose="020F0502020204030204" pitchFamily="34" charset="0"/>
                <a:cs typeface="Calibri" panose="020F0502020204030204" pitchFamily="34" charset="0"/>
              </a:rPr>
              <a:t>Molarity </a:t>
            </a: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(M) – number of moles of solute present in 1 L </a:t>
            </a:r>
            <a:r>
              <a:rPr lang="en-US" dirty="0" smtClean="0">
                <a:solidFill>
                  <a:schemeClr val="tx1"/>
                </a:solidFill>
                <a:latin typeface="Calibri" panose="020F0502020204030204" pitchFamily="34" charset="0"/>
                <a:ea typeface="Calibri" panose="020F0502020204030204" pitchFamily="34" charset="0"/>
                <a:cs typeface="Calibri" panose="020F0502020204030204" pitchFamily="34" charset="0"/>
              </a:rPr>
              <a:t>solution</a:t>
            </a:r>
          </a:p>
          <a:p>
            <a:pPr marL="0" lvl="0" indent="0" eaLnBrk="0" fontAlgn="base" hangingPunct="0">
              <a:lnSpc>
                <a:spcPct val="100000"/>
              </a:lnSpc>
              <a:spcBef>
                <a:spcPct val="0"/>
              </a:spcBef>
              <a:spcAft>
                <a:spcPct val="0"/>
              </a:spcAft>
              <a:buClrTx/>
              <a:buSzTx/>
              <a:buFontTx/>
              <a:buChar char="•"/>
            </a:pPr>
            <a:endParaRPr lang="en-US" sz="1800" dirty="0">
              <a:solidFill>
                <a:schemeClr val="tx1"/>
              </a:solidFill>
              <a:latin typeface="Calibri" panose="020F0502020204030204" pitchFamily="34" charset="0"/>
              <a:cs typeface="Calibri" panose="020F0502020204030204" pitchFamily="34" charset="0"/>
            </a:endParaRPr>
          </a:p>
          <a:p>
            <a:pPr marL="0" lvl="0" indent="0" eaLnBrk="0" fontAlgn="base" hangingPunct="0">
              <a:lnSpc>
                <a:spcPct val="100000"/>
              </a:lnSpc>
              <a:spcBef>
                <a:spcPct val="0"/>
              </a:spcBef>
              <a:spcAft>
                <a:spcPct val="0"/>
              </a:spcAft>
              <a:buClrTx/>
              <a:buSzTx/>
              <a:buFontTx/>
              <a:buChar char="•"/>
            </a:pPr>
            <a:endParaRPr lang="en-US" sz="1800" dirty="0" smtClean="0">
              <a:solidFill>
                <a:schemeClr val="tx1"/>
              </a:solidFill>
              <a:latin typeface="Calibri" panose="020F0502020204030204" pitchFamily="34" charset="0"/>
              <a:cs typeface="Calibri" panose="020F0502020204030204" pitchFamily="34" charset="0"/>
            </a:endParaRPr>
          </a:p>
          <a:p>
            <a:pPr marL="0" lvl="0" indent="0" eaLnBrk="0" fontAlgn="base" hangingPunct="0">
              <a:lnSpc>
                <a:spcPct val="100000"/>
              </a:lnSpc>
              <a:spcBef>
                <a:spcPct val="0"/>
              </a:spcBef>
              <a:spcAft>
                <a:spcPct val="0"/>
              </a:spcAft>
              <a:buClrTx/>
              <a:buSzTx/>
              <a:buNone/>
            </a:pPr>
            <a:endParaRPr lang="en-US" sz="1800" dirty="0">
              <a:solidFill>
                <a:schemeClr val="tx1"/>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IN" dirty="0" smtClean="0"/>
              <a:t>  Normality </a:t>
            </a:r>
            <a:r>
              <a:rPr lang="en-IN" dirty="0"/>
              <a:t>(N) – number of grams equivalent dissolved in 1 L solution</a:t>
            </a:r>
          </a:p>
          <a:p>
            <a:r>
              <a:rPr lang="en-IN" dirty="0" smtClean="0"/>
              <a:t>                           Number </a:t>
            </a:r>
            <a:r>
              <a:rPr lang="en-IN" dirty="0"/>
              <a:t>of grams equivalent =  weight of solute / equivalent weight of solute</a:t>
            </a:r>
          </a:p>
          <a:p>
            <a:r>
              <a:rPr lang="en-IN" dirty="0" smtClean="0"/>
              <a:t> 	            Concentration </a:t>
            </a:r>
            <a:r>
              <a:rPr lang="en-IN" dirty="0"/>
              <a:t>of solute in g/L = normality (N) * equivalent mass</a:t>
            </a:r>
          </a:p>
          <a:p>
            <a:r>
              <a:rPr lang="en-IN" dirty="0" smtClean="0"/>
              <a:t> 	             Normality </a:t>
            </a:r>
            <a:r>
              <a:rPr lang="en-IN" dirty="0"/>
              <a:t>= molarity * n factor (the acidity of a base or the basicity of an acid</a:t>
            </a:r>
            <a:r>
              <a:rPr lang="en-IN" dirty="0" smtClean="0"/>
              <a:t>)</a:t>
            </a:r>
          </a:p>
          <a:p>
            <a:endParaRPr lang="en-IN" dirty="0" smtClean="0"/>
          </a:p>
          <a:p>
            <a:pPr>
              <a:buFont typeface="Arial" panose="020B0604020202020204" pitchFamily="34" charset="0"/>
              <a:buChar char="•"/>
            </a:pPr>
            <a:r>
              <a:rPr lang="en-IN" sz="1800" dirty="0" smtClean="0"/>
              <a:t> Basicity of an acid - no of </a:t>
            </a:r>
            <a:r>
              <a:rPr lang="en-IN" sz="1800" dirty="0" err="1" smtClean="0"/>
              <a:t>ionizable</a:t>
            </a:r>
            <a:r>
              <a:rPr lang="en-IN" sz="1800" dirty="0" smtClean="0"/>
              <a:t> hydrogen (H+) ions present in one molecule of an </a:t>
            </a:r>
            <a:r>
              <a:rPr lang="en-IN" sz="1800" b="1" dirty="0" smtClean="0"/>
              <a:t>acid</a:t>
            </a:r>
            <a:r>
              <a:rPr lang="en-IN" sz="1800" dirty="0" smtClean="0"/>
              <a:t> is called </a:t>
            </a:r>
            <a:r>
              <a:rPr lang="en-IN" sz="1800" b="1" dirty="0" smtClean="0"/>
              <a:t>basicity</a:t>
            </a:r>
            <a:r>
              <a:rPr lang="en-IN" sz="1800" dirty="0" smtClean="0"/>
              <a:t>.</a:t>
            </a:r>
            <a:endParaRPr lang="en-IN" dirty="0" smtClean="0"/>
          </a:p>
          <a:p>
            <a:pPr marL="0" lvl="0" indent="0" eaLnBrk="0" fontAlgn="base" hangingPunct="0">
              <a:lnSpc>
                <a:spcPct val="100000"/>
              </a:lnSpc>
              <a:spcBef>
                <a:spcPct val="0"/>
              </a:spcBef>
              <a:spcAft>
                <a:spcPct val="0"/>
              </a:spcAft>
              <a:buClrTx/>
              <a:buSzTx/>
              <a:buFontTx/>
              <a:buChar char="•"/>
            </a:pPr>
            <a:r>
              <a:rPr lang="en-US" sz="1800" dirty="0" smtClean="0">
                <a:solidFill>
                  <a:schemeClr val="tx1"/>
                </a:solidFill>
              </a:rPr>
              <a:t>Acidity of a base - </a:t>
            </a:r>
            <a:r>
              <a:rPr lang="en-IN" sz="1800" dirty="0"/>
              <a:t>no of </a:t>
            </a:r>
            <a:r>
              <a:rPr lang="en-IN" sz="1800" dirty="0" err="1"/>
              <a:t>ionizable</a:t>
            </a:r>
            <a:r>
              <a:rPr lang="en-IN" sz="1800" dirty="0"/>
              <a:t> hydrogen ions (OH-) present in one molecule of a </a:t>
            </a:r>
            <a:r>
              <a:rPr lang="en-IN" sz="1800" b="1" dirty="0"/>
              <a:t>base</a:t>
            </a:r>
            <a:r>
              <a:rPr lang="en-IN" sz="1800" dirty="0"/>
              <a:t> is called </a:t>
            </a:r>
            <a:r>
              <a:rPr lang="en-IN" sz="1800" b="1" dirty="0" smtClean="0"/>
              <a:t>acidity</a:t>
            </a:r>
          </a:p>
          <a:p>
            <a:pPr marL="0" lvl="0" indent="0" eaLnBrk="0" fontAlgn="base" hangingPunct="0">
              <a:lnSpc>
                <a:spcPct val="100000"/>
              </a:lnSpc>
              <a:spcBef>
                <a:spcPct val="0"/>
              </a:spcBef>
              <a:spcAft>
                <a:spcPct val="0"/>
              </a:spcAft>
              <a:buClrTx/>
              <a:buSzTx/>
              <a:buFontTx/>
              <a:buChar char="•"/>
            </a:pPr>
            <a:endParaRPr lang="en-IN" sz="1800" b="1" dirty="0">
              <a:solidFill>
                <a:schemeClr val="tx1"/>
              </a:solidFill>
            </a:endParaRPr>
          </a:p>
          <a:p>
            <a:pPr lvl="0"/>
            <a:r>
              <a:rPr lang="en-IN" sz="1800" dirty="0" err="1"/>
              <a:t>Molaity</a:t>
            </a:r>
            <a:r>
              <a:rPr lang="en-IN" sz="1800" dirty="0"/>
              <a:t> (</a:t>
            </a:r>
            <a:r>
              <a:rPr lang="en-IN" sz="1800" dirty="0" err="1"/>
              <a:t>mol</a:t>
            </a:r>
            <a:r>
              <a:rPr lang="en-IN" sz="1800" dirty="0"/>
              <a:t>/kg) – number of </a:t>
            </a:r>
            <a:r>
              <a:rPr lang="en-IN" sz="1800" dirty="0" err="1"/>
              <a:t>mol</a:t>
            </a:r>
            <a:r>
              <a:rPr lang="en-IN" sz="1800" dirty="0"/>
              <a:t> of solute dissolved in 1 Kg of </a:t>
            </a:r>
            <a:r>
              <a:rPr lang="en-IN" sz="1800" dirty="0" smtClean="0"/>
              <a:t>solvent</a:t>
            </a:r>
          </a:p>
          <a:p>
            <a:pPr lvl="0"/>
            <a:endParaRPr lang="en-IN" sz="1800" dirty="0"/>
          </a:p>
          <a:p>
            <a:pPr lvl="0"/>
            <a:endParaRPr lang="en-IN" sz="1800" dirty="0"/>
          </a:p>
          <a:p>
            <a:pPr lvl="0"/>
            <a:endParaRPr lang="en-IN" sz="1800" dirty="0"/>
          </a:p>
          <a:p>
            <a:pPr marL="0" lvl="0" indent="0" eaLnBrk="0" fontAlgn="base" hangingPunct="0">
              <a:lnSpc>
                <a:spcPct val="100000"/>
              </a:lnSpc>
              <a:spcBef>
                <a:spcPct val="0"/>
              </a:spcBef>
              <a:spcAft>
                <a:spcPct val="0"/>
              </a:spcAft>
              <a:buClrTx/>
              <a:buSzTx/>
              <a:buFontTx/>
              <a:buChar char="•"/>
            </a:pPr>
            <a:endParaRPr lang="en-US" sz="1800" dirty="0">
              <a:solidFill>
                <a:schemeClr val="tx1"/>
              </a:solidFill>
            </a:endParaRPr>
          </a:p>
        </p:txBody>
      </p:sp>
      <p:pic>
        <p:nvPicPr>
          <p:cNvPr id="1025" name="Picture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3325" y="423212"/>
            <a:ext cx="3816002" cy="58408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740089" y="291934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3957851" y="5123430"/>
            <a:ext cx="3281523" cy="870708"/>
          </a:xfrm>
          <a:prstGeom prst="rect">
            <a:avLst/>
          </a:prstGeom>
          <a:noFill/>
          <a:ln>
            <a:noFill/>
          </a:ln>
        </p:spPr>
      </p:pic>
    </p:spTree>
    <p:extLst>
      <p:ext uri="{BB962C8B-B14F-4D97-AF65-F5344CB8AC3E}">
        <p14:creationId xmlns:p14="http://schemas.microsoft.com/office/powerpoint/2010/main" val="3432098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Gases</a:t>
            </a:r>
            <a:endParaRPr lang="en-IN"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Ø"/>
            </a:pPr>
            <a:r>
              <a:rPr lang="en-IN" dirty="0" smtClean="0"/>
              <a:t> Direct </a:t>
            </a:r>
            <a:r>
              <a:rPr lang="en-IN" dirty="0"/>
              <a:t>weighing of gases is ruled out in practice, </a:t>
            </a:r>
            <a:r>
              <a:rPr lang="en-IN" dirty="0" smtClean="0"/>
              <a:t>the </a:t>
            </a:r>
            <a:r>
              <a:rPr lang="en-IN" dirty="0"/>
              <a:t>volume of a gas can be conveniently measured and converted into mass from the density of the gas. </a:t>
            </a:r>
            <a:endParaRPr lang="en-IN" dirty="0"/>
          </a:p>
          <a:p>
            <a:pPr>
              <a:buFont typeface="Wingdings" panose="05000000000000000000" pitchFamily="2" charset="2"/>
              <a:buChar char="Ø"/>
            </a:pPr>
            <a:r>
              <a:rPr lang="en-IN" dirty="0" smtClean="0"/>
              <a:t> </a:t>
            </a:r>
            <a:r>
              <a:rPr lang="en-IN" dirty="0" err="1" smtClean="0"/>
              <a:t>pVT</a:t>
            </a:r>
            <a:r>
              <a:rPr lang="en-IN" dirty="0" smtClean="0"/>
              <a:t> relations </a:t>
            </a:r>
            <a:r>
              <a:rPr lang="en-IN" dirty="0"/>
              <a:t>can be employed for this purpose</a:t>
            </a:r>
            <a:r>
              <a:rPr lang="en-IN" dirty="0" smtClean="0"/>
              <a:t>.</a:t>
            </a:r>
            <a:endParaRPr lang="en-IN" dirty="0"/>
          </a:p>
          <a:p>
            <a:r>
              <a:rPr lang="en-IN" b="1" dirty="0" smtClean="0"/>
              <a:t> </a:t>
            </a:r>
            <a:r>
              <a:rPr lang="en-IN" b="1" dirty="0"/>
              <a:t>Ideal gas law</a:t>
            </a:r>
            <a:r>
              <a:rPr lang="en-IN" dirty="0"/>
              <a:t> relates pressure, volume, the molar amount of the gas, and its temperature. It's given by the equation:</a:t>
            </a:r>
          </a:p>
          <a:p>
            <a:r>
              <a:rPr lang="en-IN" i="1" dirty="0" smtClean="0"/>
              <a:t> 	PV </a:t>
            </a:r>
            <a:r>
              <a:rPr lang="en-IN" i="1" dirty="0"/>
              <a:t>= </a:t>
            </a:r>
            <a:r>
              <a:rPr lang="en-IN" i="1" dirty="0" err="1"/>
              <a:t>nRT</a:t>
            </a:r>
            <a:r>
              <a:rPr lang="en-IN" dirty="0"/>
              <a:t>, where</a:t>
            </a:r>
          </a:p>
          <a:p>
            <a:pPr lvl="0"/>
            <a:r>
              <a:rPr lang="en-IN" i="1" dirty="0" smtClean="0"/>
              <a:t> 			P</a:t>
            </a:r>
            <a:r>
              <a:rPr lang="en-IN" dirty="0"/>
              <a:t> is pressure of the gas in atmospheres (</a:t>
            </a:r>
            <a:r>
              <a:rPr lang="en-IN" dirty="0" err="1"/>
              <a:t>atm</a:t>
            </a:r>
            <a:r>
              <a:rPr lang="en-IN" dirty="0"/>
              <a:t>).</a:t>
            </a:r>
          </a:p>
          <a:p>
            <a:pPr lvl="0"/>
            <a:r>
              <a:rPr lang="en-IN" i="1" dirty="0" smtClean="0"/>
              <a:t> 			V</a:t>
            </a:r>
            <a:r>
              <a:rPr lang="en-IN" dirty="0"/>
              <a:t> is volume of the gas in </a:t>
            </a:r>
            <a:r>
              <a:rPr lang="en-IN" dirty="0" err="1"/>
              <a:t>liters</a:t>
            </a:r>
            <a:r>
              <a:rPr lang="en-IN" dirty="0"/>
              <a:t> (L).</a:t>
            </a:r>
          </a:p>
          <a:p>
            <a:pPr lvl="0"/>
            <a:r>
              <a:rPr lang="en-IN" i="1" dirty="0" smtClean="0"/>
              <a:t> 			n</a:t>
            </a:r>
            <a:r>
              <a:rPr lang="en-IN" dirty="0"/>
              <a:t> is the amount of gas in moles.</a:t>
            </a:r>
          </a:p>
          <a:p>
            <a:pPr lvl="0"/>
            <a:r>
              <a:rPr lang="en-IN" i="1" dirty="0" smtClean="0"/>
              <a:t> 			R</a:t>
            </a:r>
            <a:r>
              <a:rPr lang="en-IN" dirty="0"/>
              <a:t> is the ideal gas constant 0.08205 </a:t>
            </a:r>
            <a:r>
              <a:rPr lang="en-IN" dirty="0" err="1" smtClean="0"/>
              <a:t>L</a:t>
            </a:r>
            <a:r>
              <a:rPr lang="en-IN" dirty="0" err="1"/>
              <a:t>⋅atm</a:t>
            </a:r>
            <a:r>
              <a:rPr lang="en-IN" dirty="0"/>
              <a:t> / </a:t>
            </a:r>
            <a:r>
              <a:rPr lang="en-IN" dirty="0" err="1"/>
              <a:t>mole⋅</a:t>
            </a:r>
            <a:r>
              <a:rPr lang="en-IN" dirty="0" err="1" smtClean="0"/>
              <a:t>K</a:t>
            </a:r>
            <a:endParaRPr lang="en-IN" dirty="0"/>
          </a:p>
          <a:p>
            <a:pPr lvl="0"/>
            <a:r>
              <a:rPr lang="en-IN" i="1" dirty="0" smtClean="0"/>
              <a:t> 			T</a:t>
            </a:r>
            <a:r>
              <a:rPr lang="en-IN" dirty="0"/>
              <a:t> is the temperature of the gas in Kelvin (K).</a:t>
            </a:r>
          </a:p>
          <a:p>
            <a:pPr>
              <a:buFont typeface="Wingdings" panose="05000000000000000000" pitchFamily="2" charset="2"/>
              <a:buChar char="Ø"/>
            </a:pPr>
            <a:endParaRPr lang="en-IN" dirty="0"/>
          </a:p>
        </p:txBody>
      </p:sp>
    </p:spTree>
    <p:extLst>
      <p:ext uri="{BB962C8B-B14F-4D97-AF65-F5344CB8AC3E}">
        <p14:creationId xmlns:p14="http://schemas.microsoft.com/office/powerpoint/2010/main" val="4237208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381" y="136478"/>
            <a:ext cx="10058400" cy="1450757"/>
          </a:xfrm>
        </p:spPr>
        <p:txBody>
          <a:bodyPr/>
          <a:lstStyle/>
          <a:p>
            <a:pPr algn="ctr"/>
            <a:r>
              <a:rPr lang="en-IN" dirty="0" smtClean="0"/>
              <a:t>Boyle’s law</a:t>
            </a:r>
            <a:endParaRPr lang="en-IN" dirty="0"/>
          </a:p>
        </p:txBody>
      </p:sp>
      <p:pic>
        <p:nvPicPr>
          <p:cNvPr id="4" name="Picture 2" descr="Boyle's Law Exam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2707" y="1845734"/>
            <a:ext cx="4772025" cy="24288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262639" y="2737005"/>
            <a:ext cx="3985845" cy="646331"/>
          </a:xfrm>
          <a:prstGeom prst="rect">
            <a:avLst/>
          </a:prstGeom>
        </p:spPr>
        <p:txBody>
          <a:bodyPr wrap="square">
            <a:spAutoFit/>
          </a:bodyPr>
          <a:lstStyle/>
          <a:p>
            <a:r>
              <a:rPr lang="en-IN" dirty="0" smtClean="0"/>
              <a:t>Increase </a:t>
            </a:r>
            <a:r>
              <a:rPr lang="en-IN" dirty="0"/>
              <a:t>in pressure that accompanies a decrease in the volume of a </a:t>
            </a:r>
            <a:r>
              <a:rPr lang="en-IN" dirty="0" smtClean="0"/>
              <a:t>gas.</a:t>
            </a:r>
            <a:endParaRPr lang="en-IN" dirty="0"/>
          </a:p>
        </p:txBody>
      </p:sp>
      <p:sp>
        <p:nvSpPr>
          <p:cNvPr id="6" name="Rectangle 5"/>
          <p:cNvSpPr/>
          <p:nvPr/>
        </p:nvSpPr>
        <p:spPr>
          <a:xfrm>
            <a:off x="981798" y="4533106"/>
            <a:ext cx="10635175" cy="923330"/>
          </a:xfrm>
          <a:prstGeom prst="rect">
            <a:avLst/>
          </a:prstGeom>
        </p:spPr>
        <p:txBody>
          <a:bodyPr wrap="square">
            <a:spAutoFit/>
          </a:bodyPr>
          <a:lstStyle/>
          <a:p>
            <a:pPr algn="just"/>
            <a:r>
              <a:rPr lang="en-IN" dirty="0"/>
              <a:t>When a filled balloon is squeezed, the volume occupied by the air inside the balloon decreases. This is accompanied by an increase in the pressure exerted by the air on the balloon, as a consequence of Boyle’s law. As the balloon is squeezed further, the increasing pressure eventually pops it. </a:t>
            </a:r>
            <a:endParaRPr lang="en-IN" dirty="0"/>
          </a:p>
        </p:txBody>
      </p:sp>
    </p:spTree>
    <p:extLst>
      <p:ext uri="{BB962C8B-B14F-4D97-AF65-F5344CB8AC3E}">
        <p14:creationId xmlns:p14="http://schemas.microsoft.com/office/powerpoint/2010/main" val="1596260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6408" y="997216"/>
            <a:ext cx="8880144" cy="3539430"/>
          </a:xfrm>
          <a:prstGeom prst="rect">
            <a:avLst/>
          </a:prstGeom>
        </p:spPr>
        <p:txBody>
          <a:bodyPr wrap="square">
            <a:spAutoFit/>
          </a:bodyPr>
          <a:lstStyle/>
          <a:p>
            <a:pPr algn="just">
              <a:buFont typeface="Wingdings" panose="05000000000000000000" pitchFamily="2" charset="2"/>
              <a:buChar char="Ø"/>
            </a:pPr>
            <a:r>
              <a:rPr lang="en-IN" sz="2800" b="1" dirty="0">
                <a:solidFill>
                  <a:srgbClr val="FF0000"/>
                </a:solidFill>
              </a:rPr>
              <a:t>Boyle's law</a:t>
            </a:r>
            <a:r>
              <a:rPr lang="en-IN" sz="2800" dirty="0">
                <a:solidFill>
                  <a:srgbClr val="FF0000"/>
                </a:solidFill>
              </a:rPr>
              <a:t>, </a:t>
            </a:r>
            <a:r>
              <a:rPr lang="en-IN" sz="2800" dirty="0"/>
              <a:t>a relation concerning the compression and expansion of a gas at constant temperature</a:t>
            </a:r>
            <a:r>
              <a:rPr lang="en-IN" sz="2800" dirty="0" smtClean="0"/>
              <a:t>.</a:t>
            </a:r>
          </a:p>
          <a:p>
            <a:pPr algn="just">
              <a:buFont typeface="Wingdings" panose="05000000000000000000" pitchFamily="2" charset="2"/>
              <a:buChar char="Ø"/>
            </a:pPr>
            <a:endParaRPr lang="en-IN" sz="2800" dirty="0"/>
          </a:p>
          <a:p>
            <a:pPr algn="just"/>
            <a:r>
              <a:rPr lang="en-IN" sz="2800" i="1" dirty="0"/>
              <a:t>                </a:t>
            </a:r>
            <a:r>
              <a:rPr lang="en-IN" sz="2800" i="1" dirty="0">
                <a:solidFill>
                  <a:srgbClr val="FF0000"/>
                </a:solidFill>
              </a:rPr>
              <a:t>Boyle's law</a:t>
            </a:r>
            <a:r>
              <a:rPr lang="en-IN" sz="2800" dirty="0">
                <a:solidFill>
                  <a:srgbClr val="FF0000"/>
                </a:solidFill>
              </a:rPr>
              <a:t> or the </a:t>
            </a:r>
            <a:r>
              <a:rPr lang="en-IN" sz="2800" i="1" dirty="0">
                <a:solidFill>
                  <a:srgbClr val="FF0000"/>
                </a:solidFill>
              </a:rPr>
              <a:t>pressure-volume law</a:t>
            </a:r>
            <a:r>
              <a:rPr lang="en-IN" sz="2800" dirty="0"/>
              <a:t> states that the volume of a given amount of gas held at constant temperature varies inversely with the applied pressure when the temperature and mass are constant. As volume decreases, pressure increases</a:t>
            </a:r>
          </a:p>
        </p:txBody>
      </p:sp>
      <p:sp>
        <p:nvSpPr>
          <p:cNvPr id="8" name="Rectangle 7"/>
          <p:cNvSpPr/>
          <p:nvPr/>
        </p:nvSpPr>
        <p:spPr>
          <a:xfrm>
            <a:off x="3491105" y="4967460"/>
            <a:ext cx="1121461" cy="369332"/>
          </a:xfrm>
          <a:prstGeom prst="rect">
            <a:avLst/>
          </a:prstGeom>
        </p:spPr>
        <p:txBody>
          <a:bodyPr wrap="none">
            <a:spAutoFit/>
          </a:bodyPr>
          <a:lstStyle/>
          <a:p>
            <a:r>
              <a:rPr lang="en-IN" b="1" dirty="0">
                <a:solidFill>
                  <a:srgbClr val="333333"/>
                </a:solidFill>
                <a:latin typeface="Roboto"/>
              </a:rPr>
              <a:t>P ∝ (1/V)</a:t>
            </a:r>
            <a:endParaRPr lang="en-IN" dirty="0"/>
          </a:p>
        </p:txBody>
      </p:sp>
      <p:sp>
        <p:nvSpPr>
          <p:cNvPr id="9" name="Rectangle 8"/>
          <p:cNvSpPr/>
          <p:nvPr/>
        </p:nvSpPr>
        <p:spPr>
          <a:xfrm>
            <a:off x="5556782" y="4967460"/>
            <a:ext cx="1603965" cy="369332"/>
          </a:xfrm>
          <a:prstGeom prst="rect">
            <a:avLst/>
          </a:prstGeom>
        </p:spPr>
        <p:txBody>
          <a:bodyPr wrap="none">
            <a:spAutoFit/>
          </a:bodyPr>
          <a:lstStyle/>
          <a:p>
            <a:r>
              <a:rPr lang="en-IN" dirty="0">
                <a:solidFill>
                  <a:srgbClr val="4A4A4A"/>
                </a:solidFill>
                <a:latin typeface="Calibri" panose="020F0502020204030204" pitchFamily="34" charset="0"/>
                <a:ea typeface="Calibri" panose="020F0502020204030204" pitchFamily="34" charset="0"/>
              </a:rPr>
              <a:t>(PV = constant)</a:t>
            </a:r>
            <a:endParaRPr lang="en-IN" dirty="0"/>
          </a:p>
        </p:txBody>
      </p:sp>
    </p:spTree>
    <p:extLst>
      <p:ext uri="{BB962C8B-B14F-4D97-AF65-F5344CB8AC3E}">
        <p14:creationId xmlns:p14="http://schemas.microsoft.com/office/powerpoint/2010/main" val="1957021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58467"/>
            <a:ext cx="10058400" cy="1450757"/>
          </a:xfrm>
        </p:spPr>
        <p:txBody>
          <a:bodyPr/>
          <a:lstStyle/>
          <a:p>
            <a:pPr algn="ctr"/>
            <a:r>
              <a:rPr lang="en-IN" dirty="0" smtClean="0"/>
              <a:t>Charles law</a:t>
            </a:r>
            <a:endParaRPr lang="en-IN" dirty="0"/>
          </a:p>
        </p:txBody>
      </p:sp>
      <p:sp>
        <p:nvSpPr>
          <p:cNvPr id="4" name="TextBox 3"/>
          <p:cNvSpPr txBox="1"/>
          <p:nvPr/>
        </p:nvSpPr>
        <p:spPr>
          <a:xfrm>
            <a:off x="6863355" y="2827606"/>
            <a:ext cx="4601815" cy="923330"/>
          </a:xfrm>
          <a:prstGeom prst="rect">
            <a:avLst/>
          </a:prstGeom>
          <a:noFill/>
        </p:spPr>
        <p:txBody>
          <a:bodyPr wrap="square" rtlCol="0">
            <a:spAutoFit/>
          </a:bodyPr>
          <a:lstStyle/>
          <a:p>
            <a:r>
              <a:rPr lang="en-IN" dirty="0" smtClean="0"/>
              <a:t>As temperature increase, volume increases because faster molecules collide harder and push each other farther apart</a:t>
            </a:r>
            <a:endParaRPr lang="en-IN" dirty="0"/>
          </a:p>
        </p:txBody>
      </p:sp>
      <p:sp>
        <p:nvSpPr>
          <p:cNvPr id="5" name="Rectangle 4"/>
          <p:cNvSpPr/>
          <p:nvPr/>
        </p:nvSpPr>
        <p:spPr>
          <a:xfrm>
            <a:off x="973749" y="4621833"/>
            <a:ext cx="10181931" cy="1477328"/>
          </a:xfrm>
          <a:prstGeom prst="rect">
            <a:avLst/>
          </a:prstGeom>
        </p:spPr>
        <p:txBody>
          <a:bodyPr wrap="square">
            <a:spAutoFit/>
          </a:bodyPr>
          <a:lstStyle/>
          <a:p>
            <a:pPr marL="285750" indent="-285750" algn="just">
              <a:buFont typeface="Arial" panose="020B0604020202020204" pitchFamily="34" charset="0"/>
              <a:buChar char="•"/>
            </a:pPr>
            <a:r>
              <a:rPr lang="en-IN" dirty="0"/>
              <a:t>In winter due to low temperatures, the air inside a tyre gets cooler, and they shrink. While in hot days, the air expands with temperature</a:t>
            </a:r>
            <a:r>
              <a:rPr lang="en-IN" dirty="0" smtClean="0"/>
              <a:t>.</a:t>
            </a:r>
          </a:p>
          <a:p>
            <a:pPr marL="285750" indent="-285750" algn="just">
              <a:buFont typeface="Arial" panose="020B0604020202020204" pitchFamily="34" charset="0"/>
              <a:buChar char="•"/>
            </a:pPr>
            <a:r>
              <a:rPr lang="en-IN" dirty="0" smtClean="0"/>
              <a:t>Helium </a:t>
            </a:r>
            <a:r>
              <a:rPr lang="en-IN" dirty="0"/>
              <a:t>balloons also experience expansion and contraction with change in surrounding temperature. If you take a balloon out in a snowy day, it crumbles. When the same balloon is brought back to a warm room, it regains its original shape.</a:t>
            </a:r>
          </a:p>
        </p:txBody>
      </p:sp>
      <p:pic>
        <p:nvPicPr>
          <p:cNvPr id="3" name="Picture 2"/>
          <p:cNvPicPr>
            <a:picLocks noChangeAspect="1"/>
          </p:cNvPicPr>
          <p:nvPr/>
        </p:nvPicPr>
        <p:blipFill>
          <a:blip r:embed="rId2"/>
          <a:stretch>
            <a:fillRect/>
          </a:stretch>
        </p:blipFill>
        <p:spPr>
          <a:xfrm>
            <a:off x="2053882" y="1832840"/>
            <a:ext cx="2406017" cy="2744893"/>
          </a:xfrm>
          <a:prstGeom prst="rect">
            <a:avLst/>
          </a:prstGeom>
        </p:spPr>
      </p:pic>
    </p:spTree>
    <p:extLst>
      <p:ext uri="{BB962C8B-B14F-4D97-AF65-F5344CB8AC3E}">
        <p14:creationId xmlns:p14="http://schemas.microsoft.com/office/powerpoint/2010/main" val="2414305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28299" y="945790"/>
            <a:ext cx="9321420" cy="4832092"/>
          </a:xfrm>
          <a:prstGeom prst="rect">
            <a:avLst/>
          </a:prstGeom>
        </p:spPr>
        <p:txBody>
          <a:bodyPr wrap="square">
            <a:spAutoFit/>
          </a:bodyPr>
          <a:lstStyle/>
          <a:p>
            <a:r>
              <a:rPr lang="en-IN" sz="2800" b="1" i="1" dirty="0">
                <a:solidFill>
                  <a:srgbClr val="FF0000"/>
                </a:solidFill>
              </a:rPr>
              <a:t>Charles's law </a:t>
            </a:r>
            <a:r>
              <a:rPr lang="en-IN" sz="2800" dirty="0"/>
              <a:t>is an experimental gas law that describes how gases tend to expand when heated</a:t>
            </a:r>
            <a:r>
              <a:rPr lang="en-IN" sz="2800" dirty="0" smtClean="0"/>
              <a:t>.</a:t>
            </a:r>
          </a:p>
          <a:p>
            <a:endParaRPr lang="en-IN" sz="2800" dirty="0"/>
          </a:p>
          <a:p>
            <a:r>
              <a:rPr lang="en-IN" sz="2800" dirty="0"/>
              <a:t>  	This law states that the volume of a given amount of gas held at constant pressure is directly proportional to the Kelvin temperature</a:t>
            </a:r>
            <a:r>
              <a:rPr lang="en-IN" sz="2800" dirty="0" smtClean="0"/>
              <a:t>.</a:t>
            </a:r>
          </a:p>
          <a:p>
            <a:endParaRPr lang="en-IN" sz="2800" dirty="0"/>
          </a:p>
          <a:p>
            <a:pPr lvl="0" algn="ctr"/>
            <a:r>
              <a:rPr lang="en-IN" sz="2800" dirty="0"/>
              <a:t>         V </a:t>
            </a:r>
            <a:r>
              <a:rPr lang="el-GR" sz="2800" dirty="0"/>
              <a:t>α</a:t>
            </a:r>
            <a:r>
              <a:rPr lang="en-IN" sz="2800" dirty="0"/>
              <a:t> T,  </a:t>
            </a:r>
            <a:r>
              <a:rPr lang="en-IN" sz="2800" dirty="0" smtClean="0"/>
              <a:t> </a:t>
            </a:r>
            <a:r>
              <a:rPr lang="en-IN" sz="2800" i="1" dirty="0"/>
              <a:t>V</a:t>
            </a:r>
            <a:r>
              <a:rPr lang="en-IN" sz="2800" dirty="0"/>
              <a:t> / </a:t>
            </a:r>
            <a:r>
              <a:rPr lang="en-IN" sz="2800" i="1" dirty="0"/>
              <a:t>T</a:t>
            </a:r>
            <a:r>
              <a:rPr lang="en-IN" sz="2800" dirty="0"/>
              <a:t> = </a:t>
            </a:r>
            <a:r>
              <a:rPr lang="en-IN" sz="2800" i="1" dirty="0" smtClean="0"/>
              <a:t>constant</a:t>
            </a:r>
          </a:p>
          <a:p>
            <a:pPr lvl="0"/>
            <a:endParaRPr lang="en-IN" sz="2800" dirty="0"/>
          </a:p>
          <a:p>
            <a:pPr lvl="0"/>
            <a:r>
              <a:rPr lang="en-IN" sz="2800" dirty="0"/>
              <a:t>As the volume goes up, the temperature also goes up, and vice-versa.</a:t>
            </a:r>
            <a:endParaRPr lang="en-IN" sz="2800" dirty="0"/>
          </a:p>
        </p:txBody>
      </p:sp>
    </p:spTree>
    <p:extLst>
      <p:ext uri="{BB962C8B-B14F-4D97-AF65-F5344CB8AC3E}">
        <p14:creationId xmlns:p14="http://schemas.microsoft.com/office/powerpoint/2010/main" val="32065338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Avogadro’s law</a:t>
            </a:r>
            <a:endParaRPr lang="en-IN" dirty="0"/>
          </a:p>
        </p:txBody>
      </p:sp>
      <p:pic>
        <p:nvPicPr>
          <p:cNvPr id="4" name="Content Placeholder 3"/>
          <p:cNvPicPr>
            <a:picLocks noGrp="1" noChangeAspect="1"/>
          </p:cNvPicPr>
          <p:nvPr>
            <p:ph idx="1"/>
          </p:nvPr>
        </p:nvPicPr>
        <p:blipFill>
          <a:blip r:embed="rId3"/>
          <a:stretch>
            <a:fillRect/>
          </a:stretch>
        </p:blipFill>
        <p:spPr>
          <a:xfrm>
            <a:off x="4146230" y="2240468"/>
            <a:ext cx="2992141" cy="2667597"/>
          </a:xfrm>
          <a:prstGeom prst="rect">
            <a:avLst/>
          </a:prstGeom>
        </p:spPr>
      </p:pic>
      <p:sp>
        <p:nvSpPr>
          <p:cNvPr id="5" name="Rectangle 4"/>
          <p:cNvSpPr/>
          <p:nvPr/>
        </p:nvSpPr>
        <p:spPr>
          <a:xfrm>
            <a:off x="492370" y="4908065"/>
            <a:ext cx="11493304" cy="923330"/>
          </a:xfrm>
          <a:prstGeom prst="rect">
            <a:avLst/>
          </a:prstGeom>
        </p:spPr>
        <p:txBody>
          <a:bodyPr wrap="square">
            <a:spAutoFit/>
          </a:bodyPr>
          <a:lstStyle/>
          <a:p>
            <a:pPr algn="just"/>
            <a:r>
              <a:rPr lang="en-IN" dirty="0" smtClean="0">
                <a:solidFill>
                  <a:srgbClr val="333333"/>
                </a:solidFill>
                <a:latin typeface="Roboto"/>
              </a:rPr>
              <a:t>An example </a:t>
            </a:r>
            <a:r>
              <a:rPr lang="en-IN" dirty="0">
                <a:solidFill>
                  <a:srgbClr val="333333"/>
                </a:solidFill>
                <a:latin typeface="Roboto"/>
              </a:rPr>
              <a:t>of Avogadro’s law is the deflation of automobile tyres. When the air trapped inside the tyre escapes, the number of moles of air present in the tyre decreases. This results in a decrease in the volume occupied by the gas, causing the tyre to lose its shape and deflate.</a:t>
            </a:r>
            <a:endParaRPr lang="en-IN" dirty="0"/>
          </a:p>
        </p:txBody>
      </p:sp>
    </p:spTree>
    <p:extLst>
      <p:ext uri="{BB962C8B-B14F-4D97-AF65-F5344CB8AC3E}">
        <p14:creationId xmlns:p14="http://schemas.microsoft.com/office/powerpoint/2010/main" val="21005324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12764" y="692712"/>
            <a:ext cx="10058400" cy="5131313"/>
          </a:xfrm>
        </p:spPr>
        <p:txBody>
          <a:bodyPr>
            <a:normAutofit/>
          </a:bodyPr>
          <a:lstStyle/>
          <a:p>
            <a:r>
              <a:rPr lang="en-IN" sz="2800" b="1" i="1" dirty="0" smtClean="0">
                <a:solidFill>
                  <a:srgbClr val="FF0000"/>
                </a:solidFill>
              </a:rPr>
              <a:t>Avogadro's </a:t>
            </a:r>
            <a:r>
              <a:rPr lang="en-IN" sz="2800" b="1" i="1" dirty="0">
                <a:solidFill>
                  <a:srgbClr val="FF0000"/>
                </a:solidFill>
              </a:rPr>
              <a:t>law </a:t>
            </a:r>
            <a:r>
              <a:rPr lang="en-IN" sz="2800" dirty="0"/>
              <a:t>is an experimental gas law relating the volume of a gas to the amount of substance of gas present</a:t>
            </a:r>
            <a:r>
              <a:rPr lang="en-IN" sz="2800" dirty="0" smtClean="0"/>
              <a:t>.</a:t>
            </a:r>
          </a:p>
          <a:p>
            <a:r>
              <a:rPr lang="en-IN" sz="2800" dirty="0" smtClean="0"/>
              <a:t> </a:t>
            </a:r>
          </a:p>
          <a:p>
            <a:r>
              <a:rPr lang="en-IN" sz="2800" dirty="0" smtClean="0"/>
              <a:t>  This law states </a:t>
            </a:r>
            <a:r>
              <a:rPr lang="en-IN" sz="2800" dirty="0"/>
              <a:t>that the total number of atoms/molecules of a gas (i.e. the amount of gaseous substance) is directly proportional to the volume occupied by the gas at constant temperature and </a:t>
            </a:r>
            <a:r>
              <a:rPr lang="en-IN" sz="2800" dirty="0" smtClean="0"/>
              <a:t>pressure.</a:t>
            </a:r>
          </a:p>
          <a:p>
            <a:pPr algn="ctr"/>
            <a:r>
              <a:rPr lang="en-IN" sz="2800" b="1" dirty="0"/>
              <a:t>(V/n = constant</a:t>
            </a:r>
            <a:r>
              <a:rPr lang="en-IN" sz="2800" b="1" dirty="0" smtClean="0"/>
              <a:t>)</a:t>
            </a:r>
            <a:endParaRPr lang="en-IN" sz="2800" dirty="0" smtClean="0"/>
          </a:p>
          <a:p>
            <a:r>
              <a:rPr lang="en-IN" sz="2800" dirty="0" smtClean="0"/>
              <a:t>As </a:t>
            </a:r>
            <a:r>
              <a:rPr lang="en-IN" sz="2800" dirty="0"/>
              <a:t>the number of moles decreases, the volume decreases</a:t>
            </a:r>
          </a:p>
          <a:p>
            <a:endParaRPr lang="en-IN" sz="2800" dirty="0"/>
          </a:p>
          <a:p>
            <a:endParaRPr lang="en-IN" sz="2800" dirty="0"/>
          </a:p>
        </p:txBody>
      </p:sp>
    </p:spTree>
    <p:extLst>
      <p:ext uri="{BB962C8B-B14F-4D97-AF65-F5344CB8AC3E}">
        <p14:creationId xmlns:p14="http://schemas.microsoft.com/office/powerpoint/2010/main" val="131422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1549972" y="1787857"/>
            <a:ext cx="8898339" cy="2265529"/>
          </a:xfrm>
          <a:prstGeom prst="rect">
            <a:avLst/>
          </a:prstGeom>
          <a:noFill/>
          <a:ln>
            <a:noFill/>
          </a:ln>
        </p:spPr>
      </p:pic>
      <p:sp>
        <p:nvSpPr>
          <p:cNvPr id="3" name="Rectangle 2"/>
          <p:cNvSpPr/>
          <p:nvPr/>
        </p:nvSpPr>
        <p:spPr>
          <a:xfrm>
            <a:off x="2030794" y="1091496"/>
            <a:ext cx="1121461" cy="369332"/>
          </a:xfrm>
          <a:prstGeom prst="rect">
            <a:avLst/>
          </a:prstGeom>
        </p:spPr>
        <p:txBody>
          <a:bodyPr wrap="none">
            <a:spAutoFit/>
          </a:bodyPr>
          <a:lstStyle/>
          <a:p>
            <a:r>
              <a:rPr lang="en-IN" b="1" dirty="0">
                <a:solidFill>
                  <a:srgbClr val="333333"/>
                </a:solidFill>
                <a:latin typeface="Roboto"/>
              </a:rPr>
              <a:t>P ∝ (1/V)</a:t>
            </a:r>
            <a:endParaRPr lang="en-IN" dirty="0"/>
          </a:p>
        </p:txBody>
      </p:sp>
      <p:sp>
        <p:nvSpPr>
          <p:cNvPr id="4" name="Rectangle 3"/>
          <p:cNvSpPr/>
          <p:nvPr/>
        </p:nvSpPr>
        <p:spPr>
          <a:xfrm>
            <a:off x="4368614" y="1045329"/>
            <a:ext cx="830933" cy="400110"/>
          </a:xfrm>
          <a:prstGeom prst="rect">
            <a:avLst/>
          </a:prstGeom>
        </p:spPr>
        <p:txBody>
          <a:bodyPr wrap="none">
            <a:spAutoFit/>
          </a:bodyPr>
          <a:lstStyle/>
          <a:p>
            <a:r>
              <a:rPr lang="en-IN" sz="2000" b="1" dirty="0"/>
              <a:t>V </a:t>
            </a:r>
            <a:r>
              <a:rPr lang="el-GR" sz="2000" b="1" dirty="0"/>
              <a:t>α</a:t>
            </a:r>
            <a:r>
              <a:rPr lang="en-IN" sz="2000" b="1" dirty="0"/>
              <a:t> T, </a:t>
            </a:r>
          </a:p>
        </p:txBody>
      </p:sp>
      <p:sp>
        <p:nvSpPr>
          <p:cNvPr id="5" name="Rectangle 4"/>
          <p:cNvSpPr/>
          <p:nvPr/>
        </p:nvSpPr>
        <p:spPr>
          <a:xfrm>
            <a:off x="5999142" y="1091496"/>
            <a:ext cx="1722266" cy="369332"/>
          </a:xfrm>
          <a:prstGeom prst="rect">
            <a:avLst/>
          </a:prstGeom>
        </p:spPr>
        <p:txBody>
          <a:bodyPr wrap="none">
            <a:spAutoFit/>
          </a:bodyPr>
          <a:lstStyle/>
          <a:p>
            <a:pPr algn="ctr"/>
            <a:r>
              <a:rPr lang="en-IN" b="1" dirty="0"/>
              <a:t>(V/n = constant)</a:t>
            </a:r>
            <a:endParaRPr lang="en-IN" dirty="0"/>
          </a:p>
        </p:txBody>
      </p:sp>
      <p:sp>
        <p:nvSpPr>
          <p:cNvPr id="6" name="Rectangle 5"/>
          <p:cNvSpPr/>
          <p:nvPr/>
        </p:nvSpPr>
        <p:spPr>
          <a:xfrm>
            <a:off x="576431" y="5164320"/>
            <a:ext cx="9753600" cy="969496"/>
          </a:xfrm>
          <a:prstGeom prst="rect">
            <a:avLst/>
          </a:prstGeom>
        </p:spPr>
        <p:txBody>
          <a:bodyPr wrap="square">
            <a:spAutoFit/>
          </a:bodyPr>
          <a:lstStyle/>
          <a:p>
            <a:pPr algn="just">
              <a:lnSpc>
                <a:spcPct val="150000"/>
              </a:lnSpc>
              <a:spcAft>
                <a:spcPts val="0"/>
              </a:spcAft>
            </a:pPr>
            <a:r>
              <a:rPr lang="en-IN"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idea gas law is:</a:t>
            </a:r>
            <a:r>
              <a:rPr lang="en-IN" dirty="0">
                <a:latin typeface="Calibri" panose="020F0502020204030204" pitchFamily="34" charset="0"/>
                <a:ea typeface="Times New Roman" panose="02020603050405020304" pitchFamily="18" charset="0"/>
                <a:cs typeface="Calibri" panose="020F0502020204030204" pitchFamily="34" charset="0"/>
              </a:rPr>
              <a:t> </a:t>
            </a:r>
            <a:r>
              <a:rPr lang="en-IN" sz="20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PV</a:t>
            </a:r>
            <a:r>
              <a:rPr lang="en-IN"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 </a:t>
            </a:r>
            <a:r>
              <a:rPr lang="en-IN" sz="2000" i="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nRT</a:t>
            </a:r>
            <a:r>
              <a:rPr lang="en-IN" sz="20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 , </a:t>
            </a:r>
            <a:r>
              <a:rPr lang="en-IN" dirty="0">
                <a:solidFill>
                  <a:srgbClr val="000000"/>
                </a:solidFill>
                <a:latin typeface="Calibri" panose="020F0502020204030204" pitchFamily="34" charset="0"/>
                <a:ea typeface="Calibri" panose="020F0502020204030204" pitchFamily="34" charset="0"/>
                <a:cs typeface="Calibri" panose="020F0502020204030204" pitchFamily="34" charset="0"/>
              </a:rPr>
              <a:t>Where </a:t>
            </a:r>
            <a:r>
              <a:rPr lang="en-IN" i="1" dirty="0">
                <a:solidFill>
                  <a:srgbClr val="000000"/>
                </a:solidFill>
                <a:latin typeface="Calibri" panose="020F0502020204030204" pitchFamily="34" charset="0"/>
                <a:ea typeface="Calibri" panose="020F0502020204030204" pitchFamily="34" charset="0"/>
                <a:cs typeface="Calibri" panose="020F0502020204030204" pitchFamily="34" charset="0"/>
              </a:rPr>
              <a:t>n</a:t>
            </a:r>
            <a:r>
              <a:rPr lang="en-IN" dirty="0">
                <a:solidFill>
                  <a:srgbClr val="000000"/>
                </a:solidFill>
                <a:latin typeface="Calibri" panose="020F0502020204030204" pitchFamily="34" charset="0"/>
                <a:ea typeface="Calibri" panose="020F0502020204030204" pitchFamily="34" charset="0"/>
                <a:cs typeface="Calibri" panose="020F0502020204030204" pitchFamily="34" charset="0"/>
              </a:rPr>
              <a:t> is the number of moles of the number of moles and </a:t>
            </a:r>
            <a:r>
              <a:rPr lang="en-IN" i="1" dirty="0">
                <a:solidFill>
                  <a:srgbClr val="000000"/>
                </a:solidFill>
                <a:latin typeface="Calibri" panose="020F0502020204030204" pitchFamily="34" charset="0"/>
                <a:ea typeface="Calibri" panose="020F0502020204030204" pitchFamily="34" charset="0"/>
                <a:cs typeface="Calibri" panose="020F0502020204030204" pitchFamily="34" charset="0"/>
              </a:rPr>
              <a:t>R</a:t>
            </a:r>
            <a:r>
              <a:rPr lang="en-IN" dirty="0">
                <a:solidFill>
                  <a:srgbClr val="000000"/>
                </a:solidFill>
                <a:latin typeface="Calibri" panose="020F0502020204030204" pitchFamily="34" charset="0"/>
                <a:ea typeface="Calibri" panose="020F0502020204030204" pitchFamily="34" charset="0"/>
                <a:cs typeface="Calibri" panose="020F0502020204030204" pitchFamily="34" charset="0"/>
              </a:rPr>
              <a:t> is a constant called the </a:t>
            </a:r>
            <a:r>
              <a:rPr lang="en-IN" i="1" dirty="0">
                <a:solidFill>
                  <a:srgbClr val="000000"/>
                </a:solidFill>
                <a:latin typeface="Calibri" panose="020F0502020204030204" pitchFamily="34" charset="0"/>
                <a:ea typeface="Calibri" panose="020F0502020204030204" pitchFamily="34" charset="0"/>
                <a:cs typeface="Calibri" panose="020F0502020204030204" pitchFamily="34" charset="0"/>
              </a:rPr>
              <a:t>universal gas constant</a:t>
            </a:r>
            <a:r>
              <a:rPr lang="en-IN" dirty="0">
                <a:solidFill>
                  <a:srgbClr val="000000"/>
                </a:solidFill>
                <a:latin typeface="Calibri" panose="020F0502020204030204" pitchFamily="34" charset="0"/>
                <a:ea typeface="Calibri" panose="020F0502020204030204" pitchFamily="34" charset="0"/>
                <a:cs typeface="Calibri" panose="020F0502020204030204" pitchFamily="34" charset="0"/>
              </a:rPr>
              <a:t> and is equal to </a:t>
            </a:r>
            <a:r>
              <a:rPr lang="en-IN" dirty="0">
                <a:latin typeface="Calibri" panose="020F0502020204030204" pitchFamily="34" charset="0"/>
                <a:ea typeface="Calibri" panose="020F0502020204030204" pitchFamily="34" charset="0"/>
                <a:cs typeface="Calibri" panose="020F0502020204030204" pitchFamily="34" charset="0"/>
              </a:rPr>
              <a:t>approximately</a:t>
            </a:r>
            <a:r>
              <a:rPr lang="en-IN" dirty="0">
                <a:solidFill>
                  <a:srgbClr val="000000"/>
                </a:solidFill>
                <a:latin typeface="Calibri" panose="020F0502020204030204" pitchFamily="34" charset="0"/>
                <a:ea typeface="Calibri" panose="020F0502020204030204" pitchFamily="34" charset="0"/>
                <a:cs typeface="Calibri" panose="020F0502020204030204" pitchFamily="34" charset="0"/>
              </a:rPr>
              <a:t> 0.0821 L-</a:t>
            </a:r>
            <a:r>
              <a:rPr lang="en-IN" dirty="0" err="1">
                <a:solidFill>
                  <a:srgbClr val="000000"/>
                </a:solidFill>
                <a:latin typeface="Calibri" panose="020F0502020204030204" pitchFamily="34" charset="0"/>
                <a:ea typeface="Calibri" panose="020F0502020204030204" pitchFamily="34" charset="0"/>
                <a:cs typeface="Calibri" panose="020F0502020204030204" pitchFamily="34" charset="0"/>
              </a:rPr>
              <a:t>atm</a:t>
            </a:r>
            <a:r>
              <a:rPr lang="en-IN" dirty="0">
                <a:solidFill>
                  <a:srgbClr val="000000"/>
                </a:solidFill>
                <a:latin typeface="Calibri" panose="020F0502020204030204" pitchFamily="34" charset="0"/>
                <a:ea typeface="Calibri" panose="020F0502020204030204" pitchFamily="34" charset="0"/>
                <a:cs typeface="Calibri" panose="020F0502020204030204" pitchFamily="34" charset="0"/>
              </a:rPr>
              <a:t> / mole-K.</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p:cNvPicPr/>
          <p:nvPr/>
        </p:nvPicPr>
        <p:blipFill>
          <a:blip r:embed="rId3"/>
          <a:stretch>
            <a:fillRect/>
          </a:stretch>
        </p:blipFill>
        <p:spPr>
          <a:xfrm>
            <a:off x="8183623" y="3336495"/>
            <a:ext cx="2409190" cy="1894840"/>
          </a:xfrm>
          <a:prstGeom prst="rect">
            <a:avLst/>
          </a:prstGeom>
        </p:spPr>
      </p:pic>
    </p:spTree>
    <p:extLst>
      <p:ext uri="{BB962C8B-B14F-4D97-AF65-F5344CB8AC3E}">
        <p14:creationId xmlns:p14="http://schemas.microsoft.com/office/powerpoint/2010/main" val="3004454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Chemical Engineering</a:t>
            </a:r>
            <a:endParaRPr lang="en-IN"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IN" dirty="0" smtClean="0"/>
              <a:t>  Chemical engineers translate </a:t>
            </a:r>
            <a:r>
              <a:rPr lang="en-IN" dirty="0"/>
              <a:t>processes developed in the lab into practical applications for the commercial production of products and then work to maintain and improve those processes.</a:t>
            </a:r>
            <a:r>
              <a:rPr lang="en-IN" b="1" dirty="0"/>
              <a:t> </a:t>
            </a:r>
            <a:r>
              <a:rPr lang="en-IN" dirty="0" smtClean="0"/>
              <a:t> </a:t>
            </a:r>
          </a:p>
          <a:p>
            <a:pPr>
              <a:buFont typeface="Wingdings" panose="05000000000000000000" pitchFamily="2" charset="2"/>
              <a:buChar char="q"/>
            </a:pPr>
            <a:r>
              <a:rPr lang="en-IN" dirty="0" smtClean="0"/>
              <a:t> Apply </a:t>
            </a:r>
            <a:r>
              <a:rPr lang="en-IN" dirty="0"/>
              <a:t>the principles of chemistry, biology, physics, and math to solve </a:t>
            </a:r>
            <a:r>
              <a:rPr lang="en-IN" dirty="0" smtClean="0"/>
              <a:t>problems.</a:t>
            </a:r>
          </a:p>
          <a:p>
            <a:pPr>
              <a:buFont typeface="Wingdings" panose="05000000000000000000" pitchFamily="2" charset="2"/>
              <a:buChar char="q"/>
            </a:pPr>
            <a:r>
              <a:rPr lang="en-IN" dirty="0"/>
              <a:t> </a:t>
            </a:r>
            <a:r>
              <a:rPr lang="en-IN" dirty="0" smtClean="0"/>
              <a:t>Main </a:t>
            </a:r>
            <a:r>
              <a:rPr lang="en-IN" dirty="0"/>
              <a:t>role of chemical engineers is to design and troubleshoot processes for the production of chemicals, fuels, foods, pharmaceuticals, and </a:t>
            </a:r>
            <a:r>
              <a:rPr lang="en-IN" dirty="0" smtClean="0"/>
              <a:t>biological etc.</a:t>
            </a:r>
          </a:p>
          <a:p>
            <a:pPr>
              <a:buFont typeface="Wingdings" panose="05000000000000000000" pitchFamily="2" charset="2"/>
              <a:buChar char="q"/>
            </a:pPr>
            <a:endParaRPr lang="en-IN" dirty="0"/>
          </a:p>
        </p:txBody>
      </p:sp>
    </p:spTree>
    <p:extLst>
      <p:ext uri="{BB962C8B-B14F-4D97-AF65-F5344CB8AC3E}">
        <p14:creationId xmlns:p14="http://schemas.microsoft.com/office/powerpoint/2010/main" val="2305370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82722" y="715749"/>
            <a:ext cx="10058400" cy="4022725"/>
          </a:xfrm>
        </p:spPr>
        <p:txBody>
          <a:bodyPr/>
          <a:lstStyle/>
          <a:p>
            <a:endParaRPr lang="en-IN" dirty="0" smtClean="0"/>
          </a:p>
          <a:p>
            <a:endParaRPr lang="en-IN" dirty="0"/>
          </a:p>
          <a:p>
            <a:r>
              <a:rPr lang="en-IN" dirty="0" smtClean="0"/>
              <a:t>The </a:t>
            </a:r>
            <a:r>
              <a:rPr lang="en-IN" dirty="0"/>
              <a:t>left side has the units of moles per unit volume (</a:t>
            </a:r>
            <a:r>
              <a:rPr lang="en-IN" dirty="0" err="1"/>
              <a:t>mol</a:t>
            </a:r>
            <a:r>
              <a:rPr lang="en-IN" dirty="0"/>
              <a:t>/L). </a:t>
            </a:r>
            <a:endParaRPr lang="en-IN" dirty="0" smtClean="0"/>
          </a:p>
          <a:p>
            <a:r>
              <a:rPr lang="en-IN" dirty="0" smtClean="0"/>
              <a:t>Number </a:t>
            </a:r>
            <a:r>
              <a:rPr lang="en-IN" dirty="0"/>
              <a:t>of moles of a substance </a:t>
            </a:r>
            <a:r>
              <a:rPr lang="en-IN" dirty="0" smtClean="0"/>
              <a:t>= mass/  </a:t>
            </a:r>
            <a:r>
              <a:rPr lang="en-IN" dirty="0"/>
              <a:t>molar mass </a:t>
            </a:r>
            <a:r>
              <a:rPr lang="en-IN" dirty="0"/>
              <a:t> </a:t>
            </a:r>
            <a:r>
              <a:rPr lang="en-IN" dirty="0" smtClean="0"/>
              <a:t>(grams </a:t>
            </a:r>
            <a:r>
              <a:rPr lang="en-IN" dirty="0"/>
              <a:t>per mole</a:t>
            </a:r>
            <a:r>
              <a:rPr lang="en-IN" dirty="0" smtClean="0"/>
              <a:t>)</a:t>
            </a:r>
            <a:r>
              <a:rPr lang="en-IN" dirty="0"/>
              <a:t> </a:t>
            </a:r>
            <a:endParaRPr lang="en-IN" dirty="0" smtClean="0"/>
          </a:p>
          <a:p>
            <a:endParaRPr lang="en-IN" dirty="0"/>
          </a:p>
          <a:p>
            <a:r>
              <a:rPr lang="en-IN" dirty="0" smtClean="0"/>
              <a:t>Substituting </a:t>
            </a:r>
            <a:r>
              <a:rPr lang="en-IN" dirty="0"/>
              <a:t>this expression for n</a:t>
            </a:r>
          </a:p>
          <a:p>
            <a:endParaRPr lang="en-IN"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383248" y="1099401"/>
            <a:ext cx="854710" cy="576580"/>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3589106" y="2443901"/>
            <a:ext cx="864870" cy="566420"/>
          </a:xfrm>
          <a:prstGeom prst="rect">
            <a:avLst/>
          </a:prstGeom>
          <a:noFill/>
          <a:ln>
            <a:noFill/>
          </a:ln>
        </p:spPr>
      </p:pic>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5360178" y="3010321"/>
            <a:ext cx="1102995" cy="666115"/>
          </a:xfrm>
          <a:prstGeom prst="rect">
            <a:avLst/>
          </a:prstGeom>
          <a:noFill/>
          <a:ln>
            <a:noFill/>
          </a:ln>
        </p:spPr>
      </p:pic>
      <p:pic>
        <p:nvPicPr>
          <p:cNvPr id="7" name="Picture 6"/>
          <p:cNvPicPr/>
          <p:nvPr/>
        </p:nvPicPr>
        <p:blipFill>
          <a:blip r:embed="rId5">
            <a:extLst>
              <a:ext uri="{28A0092B-C50C-407E-A947-70E740481C1C}">
                <a14:useLocalDpi xmlns:a14="http://schemas.microsoft.com/office/drawing/2010/main" val="0"/>
              </a:ext>
            </a:extLst>
          </a:blip>
          <a:srcRect/>
          <a:stretch>
            <a:fillRect/>
          </a:stretch>
        </p:blipFill>
        <p:spPr bwMode="auto">
          <a:xfrm>
            <a:off x="962208" y="3750502"/>
            <a:ext cx="7376573" cy="1146412"/>
          </a:xfrm>
          <a:prstGeom prst="rect">
            <a:avLst/>
          </a:prstGeom>
          <a:noFill/>
          <a:ln>
            <a:noFill/>
          </a:ln>
        </p:spPr>
      </p:pic>
      <p:sp>
        <p:nvSpPr>
          <p:cNvPr id="8" name="Rectangle 7"/>
          <p:cNvSpPr/>
          <p:nvPr/>
        </p:nvSpPr>
        <p:spPr>
          <a:xfrm>
            <a:off x="762097" y="4896914"/>
            <a:ext cx="10542855" cy="1338828"/>
          </a:xfrm>
          <a:prstGeom prst="rect">
            <a:avLst/>
          </a:prstGeom>
        </p:spPr>
        <p:txBody>
          <a:bodyPr wrap="square">
            <a:spAutoFit/>
          </a:bodyPr>
          <a:lstStyle/>
          <a:p>
            <a:pPr algn="just">
              <a:lnSpc>
                <a:spcPct val="150000"/>
              </a:lnSpc>
              <a:spcAft>
                <a:spcPts val="0"/>
              </a:spcAft>
            </a:pPr>
            <a:r>
              <a:rPr lang="en-IN" dirty="0">
                <a:solidFill>
                  <a:srgbClr val="000000"/>
                </a:solidFill>
                <a:latin typeface="Calibri" panose="020F0502020204030204" pitchFamily="34" charset="0"/>
                <a:ea typeface="Times New Roman" panose="02020603050405020304" pitchFamily="18" charset="0"/>
              </a:rPr>
              <a:t>The distance between particles in gases is large compared to the size of the particles, so their densities are much lower than the densities of liquids and solids. Consequently, gas density is usually measured in grams per </a:t>
            </a:r>
            <a:r>
              <a:rPr lang="en-IN" dirty="0" err="1">
                <a:solidFill>
                  <a:srgbClr val="000000"/>
                </a:solidFill>
                <a:latin typeface="Calibri" panose="020F0502020204030204" pitchFamily="34" charset="0"/>
                <a:ea typeface="Times New Roman" panose="02020603050405020304" pitchFamily="18" charset="0"/>
              </a:rPr>
              <a:t>liter</a:t>
            </a:r>
            <a:r>
              <a:rPr lang="en-IN" dirty="0">
                <a:solidFill>
                  <a:srgbClr val="000000"/>
                </a:solidFill>
                <a:latin typeface="Calibri" panose="020F0502020204030204" pitchFamily="34" charset="0"/>
                <a:ea typeface="Times New Roman" panose="02020603050405020304" pitchFamily="18" charset="0"/>
              </a:rPr>
              <a:t> (g/L) rather than grams per </a:t>
            </a:r>
            <a:r>
              <a:rPr lang="en-IN" dirty="0" err="1">
                <a:solidFill>
                  <a:srgbClr val="000000"/>
                </a:solidFill>
                <a:latin typeface="Calibri" panose="020F0502020204030204" pitchFamily="34" charset="0"/>
                <a:ea typeface="Times New Roman" panose="02020603050405020304" pitchFamily="18" charset="0"/>
              </a:rPr>
              <a:t>milliliter</a:t>
            </a:r>
            <a:r>
              <a:rPr lang="en-IN" dirty="0">
                <a:solidFill>
                  <a:srgbClr val="000000"/>
                </a:solidFill>
                <a:latin typeface="Calibri" panose="020F0502020204030204" pitchFamily="34" charset="0"/>
                <a:ea typeface="Times New Roman" panose="02020603050405020304" pitchFamily="18" charset="0"/>
              </a:rPr>
              <a:t> (g/mL).</a:t>
            </a:r>
            <a:endParaRPr lang="en-IN" sz="2000" dirty="0">
              <a:effectLst/>
              <a:latin typeface="Times New Roman" panose="02020603050405020304" pitchFamily="18" charset="0"/>
              <a:ea typeface="Times New Roman" panose="02020603050405020304" pitchFamily="18" charset="0"/>
            </a:endParaRPr>
          </a:p>
        </p:txBody>
      </p:sp>
      <p:sp>
        <p:nvSpPr>
          <p:cNvPr id="9" name="Rectangle 8"/>
          <p:cNvSpPr/>
          <p:nvPr/>
        </p:nvSpPr>
        <p:spPr>
          <a:xfrm>
            <a:off x="762097" y="467455"/>
            <a:ext cx="7990201" cy="461665"/>
          </a:xfrm>
          <a:prstGeom prst="rect">
            <a:avLst/>
          </a:prstGeom>
        </p:spPr>
        <p:txBody>
          <a:bodyPr wrap="none">
            <a:spAutoFit/>
          </a:bodyPr>
          <a:lstStyle/>
          <a:p>
            <a:r>
              <a:rPr lang="en-IN" sz="2400" dirty="0"/>
              <a:t>Calculating Gas densities and Molar masses using Ideal gas law</a:t>
            </a:r>
          </a:p>
        </p:txBody>
      </p:sp>
    </p:spTree>
    <p:extLst>
      <p:ext uri="{BB962C8B-B14F-4D97-AF65-F5344CB8AC3E}">
        <p14:creationId xmlns:p14="http://schemas.microsoft.com/office/powerpoint/2010/main" val="13129369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3457" y="142081"/>
            <a:ext cx="10290412" cy="5493812"/>
          </a:xfrm>
          <a:prstGeom prst="rect">
            <a:avLst/>
          </a:prstGeom>
        </p:spPr>
        <p:txBody>
          <a:bodyPr wrap="square">
            <a:spAutoFit/>
          </a:bodyPr>
          <a:lstStyle/>
          <a:p>
            <a:pPr algn="just">
              <a:lnSpc>
                <a:spcPct val="150000"/>
              </a:lnSpc>
              <a:spcAft>
                <a:spcPts val="0"/>
              </a:spcAft>
            </a:pPr>
            <a:r>
              <a:rPr lang="en-IN" b="1" dirty="0">
                <a:latin typeface="Calibri" panose="020F0502020204030204" pitchFamily="34" charset="0"/>
                <a:ea typeface="Times New Roman" panose="02020603050405020304" pitchFamily="18" charset="0"/>
              </a:rPr>
              <a:t>Density and Specific gravity</a:t>
            </a:r>
            <a:endParaRPr lang="en-IN" dirty="0">
              <a:latin typeface="Times New Roman" panose="02020603050405020304" pitchFamily="18" charset="0"/>
              <a:ea typeface="Times New Roman" panose="02020603050405020304" pitchFamily="18" charset="0"/>
            </a:endParaRPr>
          </a:p>
          <a:p>
            <a:pPr algn="just">
              <a:lnSpc>
                <a:spcPct val="150000"/>
              </a:lnSpc>
              <a:spcAft>
                <a:spcPts val="0"/>
              </a:spcAft>
            </a:pPr>
            <a:r>
              <a:rPr lang="en-IN" dirty="0">
                <a:ea typeface="Times New Roman" panose="02020603050405020304" pitchFamily="18" charset="0"/>
              </a:rPr>
              <a:t>Density is a property of matter and can be defined as the ratio of mass to a unit volume of matter. </a:t>
            </a:r>
            <a:endParaRPr lang="en-IN" dirty="0" smtClean="0">
              <a:ea typeface="Times New Roman" panose="02020603050405020304" pitchFamily="18" charset="0"/>
            </a:endParaRPr>
          </a:p>
          <a:p>
            <a:pPr algn="just">
              <a:lnSpc>
                <a:spcPct val="150000"/>
              </a:lnSpc>
              <a:spcAft>
                <a:spcPts val="0"/>
              </a:spcAft>
            </a:pPr>
            <a:r>
              <a:rPr lang="en-IN" dirty="0">
                <a:solidFill>
                  <a:srgbClr val="282828"/>
                </a:solidFill>
                <a:latin typeface="Calibri" panose="020F0502020204030204" pitchFamily="34" charset="0"/>
                <a:ea typeface="Times New Roman" panose="02020603050405020304" pitchFamily="18" charset="0"/>
                <a:cs typeface="Calibri" panose="020F0502020204030204" pitchFamily="34" charset="0"/>
              </a:rPr>
              <a:t> </a:t>
            </a:r>
            <a:r>
              <a:rPr lang="en-IN" dirty="0" smtClean="0">
                <a:solidFill>
                  <a:srgbClr val="282828"/>
                </a:solidFill>
                <a:latin typeface="Calibri" panose="020F0502020204030204" pitchFamily="34" charset="0"/>
                <a:ea typeface="Times New Roman" panose="02020603050405020304" pitchFamily="18" charset="0"/>
                <a:cs typeface="Calibri" panose="020F0502020204030204" pitchFamily="34" charset="0"/>
              </a:rPr>
              <a:t>                   	Density (g/cc ;  Kg/m</a:t>
            </a:r>
            <a:r>
              <a:rPr lang="en-IN" baseline="30000" dirty="0" smtClean="0">
                <a:solidFill>
                  <a:srgbClr val="282828"/>
                </a:solidFill>
                <a:latin typeface="Calibri" panose="020F0502020204030204" pitchFamily="34" charset="0"/>
                <a:ea typeface="Times New Roman" panose="02020603050405020304" pitchFamily="18" charset="0"/>
                <a:cs typeface="Calibri" panose="020F0502020204030204" pitchFamily="34" charset="0"/>
              </a:rPr>
              <a:t>3</a:t>
            </a:r>
            <a:r>
              <a:rPr lang="en-IN" dirty="0" smtClean="0">
                <a:solidFill>
                  <a:srgbClr val="282828"/>
                </a:solidFill>
                <a:latin typeface="Calibri" panose="020F0502020204030204" pitchFamily="34" charset="0"/>
                <a:ea typeface="Times New Roman" panose="02020603050405020304" pitchFamily="18" charset="0"/>
                <a:cs typeface="Calibri" panose="020F0502020204030204" pitchFamily="34" charset="0"/>
              </a:rPr>
              <a:t> ; pounds per inch)  </a:t>
            </a:r>
            <a:r>
              <a:rPr lang="en-IN" dirty="0">
                <a:solidFill>
                  <a:srgbClr val="282828"/>
                </a:solidFill>
                <a:latin typeface="Calibri" panose="020F0502020204030204" pitchFamily="34" charset="0"/>
                <a:ea typeface="Times New Roman" panose="02020603050405020304" pitchFamily="18" charset="0"/>
                <a:cs typeface="Calibri" panose="020F0502020204030204" pitchFamily="34" charset="0"/>
              </a:rPr>
              <a:t>is expressed by the formula:</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0"/>
              </a:spcAft>
            </a:pPr>
            <a:r>
              <a:rPr lang="en-IN" dirty="0" smtClean="0">
                <a:solidFill>
                  <a:srgbClr val="282828"/>
                </a:solidFill>
                <a:latin typeface="Calibri" panose="020F0502020204030204" pitchFamily="34" charset="0"/>
                <a:ea typeface="Times New Roman" panose="02020603050405020304" pitchFamily="18" charset="0"/>
                <a:cs typeface="Calibri" panose="020F0502020204030204" pitchFamily="34" charset="0"/>
              </a:rPr>
              <a:t> 					ρ </a:t>
            </a:r>
            <a:r>
              <a:rPr lang="en-IN" dirty="0">
                <a:solidFill>
                  <a:srgbClr val="282828"/>
                </a:solidFill>
                <a:latin typeface="Calibri" panose="020F0502020204030204" pitchFamily="34" charset="0"/>
                <a:ea typeface="Times New Roman" panose="02020603050405020304" pitchFamily="18" charset="0"/>
                <a:cs typeface="Calibri" panose="020F0502020204030204" pitchFamily="34" charset="0"/>
              </a:rPr>
              <a:t>= m/V </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0"/>
              </a:spcAft>
            </a:pPr>
            <a:r>
              <a:rPr lang="en-IN" dirty="0">
                <a:solidFill>
                  <a:srgbClr val="282828"/>
                </a:solidFill>
                <a:latin typeface="Calibri" panose="020F0502020204030204" pitchFamily="34" charset="0"/>
                <a:ea typeface="Calibri" panose="020F0502020204030204" pitchFamily="34" charset="0"/>
                <a:cs typeface="Calibri" panose="020F0502020204030204" pitchFamily="34" charset="0"/>
              </a:rPr>
              <a:t>Specific gravity/ relative density is defined as the ratio of density of the liquid to the density of water. Since the density of water varies with temperature, reference temperature is taken at 4 °C. </a:t>
            </a:r>
            <a:r>
              <a:rPr lang="en-IN" dirty="0" smtClean="0">
                <a:solidFill>
                  <a:srgbClr val="282828"/>
                </a:solidFill>
                <a:latin typeface="Calibri" panose="020F0502020204030204" pitchFamily="34" charset="0"/>
                <a:ea typeface="Calibri" panose="020F0502020204030204" pitchFamily="34" charset="0"/>
                <a:cs typeface="Calibri" panose="020F0502020204030204" pitchFamily="34" charset="0"/>
              </a:rPr>
              <a:t>It </a:t>
            </a:r>
            <a:r>
              <a:rPr lang="en-IN" dirty="0">
                <a:solidFill>
                  <a:srgbClr val="282828"/>
                </a:solidFill>
                <a:latin typeface="Calibri" panose="020F0502020204030204" pitchFamily="34" charset="0"/>
                <a:ea typeface="Calibri" panose="020F0502020204030204" pitchFamily="34" charset="0"/>
                <a:cs typeface="Calibri" panose="020F0502020204030204" pitchFamily="34" charset="0"/>
              </a:rPr>
              <a:t>is a dimensionless number .</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IN" dirty="0">
                <a:solidFill>
                  <a:srgbClr val="282828"/>
                </a:solidFill>
                <a:ea typeface="Times New Roman" panose="02020603050405020304" pitchFamily="18" charset="0"/>
              </a:rPr>
              <a:t>Specific Gravity </a:t>
            </a:r>
            <a:r>
              <a:rPr lang="en-IN" baseline="-25000" dirty="0">
                <a:solidFill>
                  <a:srgbClr val="333333"/>
                </a:solidFill>
                <a:ea typeface="Times New Roman" panose="02020603050405020304" pitchFamily="18" charset="0"/>
              </a:rPr>
              <a:t>substance</a:t>
            </a:r>
            <a:r>
              <a:rPr lang="en-IN" dirty="0">
                <a:solidFill>
                  <a:srgbClr val="282828"/>
                </a:solidFill>
                <a:ea typeface="Times New Roman" panose="02020603050405020304" pitchFamily="18" charset="0"/>
              </a:rPr>
              <a:t> = </a:t>
            </a:r>
            <a:r>
              <a:rPr lang="en-IN" dirty="0" err="1">
                <a:solidFill>
                  <a:srgbClr val="282828"/>
                </a:solidFill>
                <a:ea typeface="Times New Roman" panose="02020603050405020304" pitchFamily="18" charset="0"/>
              </a:rPr>
              <a:t>ρ</a:t>
            </a:r>
            <a:r>
              <a:rPr lang="en-IN" baseline="-25000" dirty="0" err="1">
                <a:solidFill>
                  <a:srgbClr val="333333"/>
                </a:solidFill>
                <a:ea typeface="Times New Roman" panose="02020603050405020304" pitchFamily="18" charset="0"/>
              </a:rPr>
              <a:t>substance</a:t>
            </a:r>
            <a:r>
              <a:rPr lang="en-IN" dirty="0">
                <a:solidFill>
                  <a:srgbClr val="282828"/>
                </a:solidFill>
                <a:ea typeface="Times New Roman" panose="02020603050405020304" pitchFamily="18" charset="0"/>
              </a:rPr>
              <a:t>/</a:t>
            </a:r>
            <a:r>
              <a:rPr lang="en-IN" dirty="0" err="1">
                <a:solidFill>
                  <a:srgbClr val="282828"/>
                </a:solidFill>
                <a:ea typeface="Times New Roman" panose="02020603050405020304" pitchFamily="18" charset="0"/>
              </a:rPr>
              <a:t>ρ</a:t>
            </a:r>
            <a:r>
              <a:rPr lang="en-IN" baseline="-25000" dirty="0" err="1">
                <a:solidFill>
                  <a:srgbClr val="333333"/>
                </a:solidFill>
                <a:ea typeface="Times New Roman" panose="02020603050405020304" pitchFamily="18" charset="0"/>
              </a:rPr>
              <a:t>reference</a:t>
            </a:r>
            <a:endParaRPr lang="en-IN" dirty="0">
              <a:ea typeface="Times New Roman" panose="02020603050405020304" pitchFamily="18" charset="0"/>
            </a:endParaRPr>
          </a:p>
          <a:p>
            <a:pPr algn="just">
              <a:lnSpc>
                <a:spcPct val="150000"/>
              </a:lnSpc>
              <a:spcAft>
                <a:spcPts val="0"/>
              </a:spcAft>
            </a:pPr>
            <a:r>
              <a:rPr lang="en-IN"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Specific Gravity of gases</a:t>
            </a:r>
            <a:r>
              <a:rPr lang="en-IN" dirty="0">
                <a:solidFill>
                  <a:srgbClr val="000000"/>
                </a:solidFill>
                <a:latin typeface="Calibri" panose="020F0502020204030204" pitchFamily="34" charset="0"/>
                <a:ea typeface="Times New Roman" panose="02020603050405020304" pitchFamily="18" charset="0"/>
                <a:cs typeface="Calibri" panose="020F0502020204030204" pitchFamily="34" charset="0"/>
              </a:rPr>
              <a:t> is normally calculated with reference to air - and defined as </a:t>
            </a:r>
            <a:r>
              <a:rPr lang="en-IN"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ratio of the density of the gas to the density of the air</a:t>
            </a:r>
            <a:r>
              <a:rPr lang="en-IN" dirty="0">
                <a:solidFill>
                  <a:srgbClr val="000000"/>
                </a:solidFill>
                <a:latin typeface="Calibri" panose="020F0502020204030204" pitchFamily="34" charset="0"/>
                <a:ea typeface="Times New Roman" panose="02020603050405020304" pitchFamily="18" charset="0"/>
                <a:cs typeface="Calibri" panose="020F0502020204030204" pitchFamily="34" charset="0"/>
              </a:rPr>
              <a:t> - at a specified temperature and pressure.</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IN"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Specific Gravity can be calculated as</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IN" dirty="0">
                <a:solidFill>
                  <a:srgbClr val="000000"/>
                </a:solidFill>
                <a:latin typeface="Calibri" panose="020F0502020204030204" pitchFamily="34" charset="0"/>
                <a:ea typeface="Times New Roman" panose="02020603050405020304" pitchFamily="18" charset="0"/>
                <a:cs typeface="Calibri" panose="020F0502020204030204" pitchFamily="34" charset="0"/>
              </a:rPr>
              <a:t>SG = </a:t>
            </a:r>
            <a:r>
              <a:rPr lang="en-IN"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ρ</a:t>
            </a:r>
            <a:r>
              <a:rPr lang="en-IN" baseline="-25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gas</a:t>
            </a:r>
            <a:r>
              <a:rPr lang="en-IN" dirty="0">
                <a:solidFill>
                  <a:srgbClr val="000000"/>
                </a:solidFill>
                <a:latin typeface="Calibri" panose="020F0502020204030204" pitchFamily="34" charset="0"/>
                <a:ea typeface="Times New Roman" panose="02020603050405020304" pitchFamily="18" charset="0"/>
                <a:cs typeface="Calibri" panose="020F0502020204030204" pitchFamily="34" charset="0"/>
              </a:rPr>
              <a:t> / </a:t>
            </a:r>
            <a:r>
              <a:rPr lang="en-IN"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ρ</a:t>
            </a:r>
            <a:r>
              <a:rPr lang="en-IN" baseline="-25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air</a:t>
            </a:r>
            <a:r>
              <a:rPr lang="en-IN"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IN"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IN" dirty="0" err="1"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ρ</a:t>
            </a:r>
            <a:r>
              <a:rPr lang="en-IN" baseline="-25000" dirty="0" err="1"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ga</a:t>
            </a:r>
            <a:r>
              <a:rPr lang="en-IN"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=density of gas [kg/m</a:t>
            </a:r>
            <a:r>
              <a:rPr lang="en-IN" baseline="30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3</a:t>
            </a:r>
            <a:r>
              <a:rPr lang="en-IN"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br>
              <a:rPr lang="en-IN" dirty="0">
                <a:solidFill>
                  <a:srgbClr val="000000"/>
                </a:solidFill>
                <a:latin typeface="Calibri" panose="020F0502020204030204" pitchFamily="34" charset="0"/>
                <a:ea typeface="Times New Roman" panose="02020603050405020304" pitchFamily="18" charset="0"/>
                <a:cs typeface="Calibri" panose="020F0502020204030204" pitchFamily="34" charset="0"/>
              </a:rPr>
            </a:br>
            <a:r>
              <a:rPr lang="en-IN"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IN" dirty="0" err="1"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ρ</a:t>
            </a:r>
            <a:r>
              <a:rPr lang="en-IN" baseline="-25000" dirty="0" err="1"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air</a:t>
            </a:r>
            <a:r>
              <a:rPr lang="en-IN" dirty="0">
                <a:solidFill>
                  <a:srgbClr val="000000"/>
                </a:solidFill>
                <a:latin typeface="Calibri" panose="020F0502020204030204" pitchFamily="34" charset="0"/>
                <a:ea typeface="Times New Roman" panose="02020603050405020304" pitchFamily="18" charset="0"/>
                <a:cs typeface="Calibri" panose="020F0502020204030204" pitchFamily="34" charset="0"/>
              </a:rPr>
              <a:t> = </a:t>
            </a:r>
            <a:r>
              <a:rPr lang="en-IN" dirty="0">
                <a:solidFill>
                  <a:srgbClr val="1E90FF"/>
                </a:solidFill>
                <a:latin typeface="Calibri" panose="020F0502020204030204" pitchFamily="34" charset="0"/>
                <a:ea typeface="Times New Roman" panose="02020603050405020304" pitchFamily="18" charset="0"/>
                <a:cs typeface="Calibri" panose="020F0502020204030204" pitchFamily="34" charset="0"/>
                <a:hlinkClick r:id="rId2"/>
              </a:rPr>
              <a:t>density of air </a:t>
            </a:r>
            <a:r>
              <a:rPr lang="en-IN" dirty="0">
                <a:solidFill>
                  <a:srgbClr val="000000"/>
                </a:solidFill>
                <a:latin typeface="Calibri" panose="020F0502020204030204" pitchFamily="34" charset="0"/>
                <a:ea typeface="Times New Roman" panose="02020603050405020304" pitchFamily="18" charset="0"/>
                <a:cs typeface="Calibri" panose="020F0502020204030204" pitchFamily="34" charset="0"/>
              </a:rPr>
              <a:t>(normally at NTP - 1.204 [kg/m</a:t>
            </a:r>
            <a:r>
              <a:rPr lang="en-IN" baseline="30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3</a:t>
            </a:r>
            <a:r>
              <a:rPr lang="en-IN"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7370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Dimensionless quantities</a:t>
            </a:r>
            <a:endParaRPr lang="en-IN" dirty="0"/>
          </a:p>
        </p:txBody>
      </p:sp>
      <p:sp>
        <p:nvSpPr>
          <p:cNvPr id="3" name="Content Placeholder 2"/>
          <p:cNvSpPr>
            <a:spLocks noGrp="1"/>
          </p:cNvSpPr>
          <p:nvPr>
            <p:ph idx="1"/>
          </p:nvPr>
        </p:nvSpPr>
        <p:spPr/>
        <p:txBody>
          <a:bodyPr>
            <a:normAutofit fontScale="92500" lnSpcReduction="20000"/>
          </a:bodyPr>
          <a:lstStyle/>
          <a:p>
            <a:pPr algn="just">
              <a:buFont typeface="Wingdings" panose="05000000000000000000" pitchFamily="2" charset="2"/>
              <a:buChar char="q"/>
            </a:pPr>
            <a:r>
              <a:rPr lang="en-IN" dirty="0" smtClean="0"/>
              <a:t>   Dimensionless  </a:t>
            </a:r>
            <a:r>
              <a:rPr lang="en-IN" dirty="0"/>
              <a:t>are algebraic expressions, namely fractions, where in both the numerator </a:t>
            </a:r>
            <a:r>
              <a:rPr lang="en-IN" dirty="0" smtClean="0"/>
              <a:t>and	 denominator </a:t>
            </a:r>
            <a:r>
              <a:rPr lang="en-IN" dirty="0"/>
              <a:t>are powers of physical quantities with the total physical dimension equal to </a:t>
            </a:r>
            <a:r>
              <a:rPr lang="en-IN" dirty="0" smtClean="0"/>
              <a:t>unity.</a:t>
            </a:r>
          </a:p>
          <a:p>
            <a:pPr algn="just">
              <a:buFont typeface="Wingdings" panose="05000000000000000000" pitchFamily="2" charset="2"/>
              <a:buChar char="q"/>
            </a:pPr>
            <a:r>
              <a:rPr lang="en-IN" dirty="0" smtClean="0"/>
              <a:t> Reduces </a:t>
            </a:r>
            <a:r>
              <a:rPr lang="en-IN" dirty="0"/>
              <a:t>the number of variables needed for description of the </a:t>
            </a:r>
            <a:r>
              <a:rPr lang="en-IN" dirty="0" smtClean="0"/>
              <a:t>problem,  </a:t>
            </a:r>
            <a:r>
              <a:rPr lang="en-IN" dirty="0"/>
              <a:t>thereby reducing the amount of experimental data required to make correlations of physical phenomena to scalable </a:t>
            </a:r>
            <a:r>
              <a:rPr lang="en-IN" dirty="0" smtClean="0"/>
              <a:t>systems.</a:t>
            </a:r>
          </a:p>
          <a:p>
            <a:pPr algn="just">
              <a:buFont typeface="Wingdings" panose="05000000000000000000" pitchFamily="2" charset="2"/>
              <a:buChar char="q"/>
            </a:pPr>
            <a:r>
              <a:rPr lang="en-IN" dirty="0"/>
              <a:t> </a:t>
            </a:r>
            <a:r>
              <a:rPr lang="en-IN" dirty="0" smtClean="0"/>
              <a:t>They </a:t>
            </a:r>
            <a:r>
              <a:rPr lang="en-IN" dirty="0"/>
              <a:t>are often derived by combining coefficients from differential equations and are oftentimes a ratio between two physical quantities</a:t>
            </a:r>
            <a:r>
              <a:rPr lang="en-IN" dirty="0" smtClean="0"/>
              <a:t>.</a:t>
            </a:r>
          </a:p>
          <a:p>
            <a:pPr marL="0" indent="0" algn="just">
              <a:buNone/>
            </a:pPr>
            <a:r>
              <a:rPr lang="en-IN" dirty="0" smtClean="0"/>
              <a:t>Examples of Dimensionless numbers : </a:t>
            </a:r>
            <a:endParaRPr lang="en-IN" dirty="0"/>
          </a:p>
          <a:p>
            <a:pPr marL="0" lvl="0" indent="0">
              <a:buNone/>
            </a:pPr>
            <a:r>
              <a:rPr lang="en-IN" dirty="0" smtClean="0"/>
              <a:t> 	</a:t>
            </a:r>
            <a:r>
              <a:rPr lang="en-IN" dirty="0" err="1" smtClean="0"/>
              <a:t>Reynold’s</a:t>
            </a:r>
            <a:r>
              <a:rPr lang="en-IN" dirty="0" smtClean="0"/>
              <a:t> </a:t>
            </a:r>
            <a:r>
              <a:rPr lang="en-IN" dirty="0"/>
              <a:t>number - used to determine whether fluid flow is laminar or turbulent.</a:t>
            </a:r>
          </a:p>
          <a:p>
            <a:pPr marL="0" indent="0">
              <a:buNone/>
            </a:pPr>
            <a:r>
              <a:rPr lang="en-IN" dirty="0"/>
              <a:t> </a:t>
            </a:r>
            <a:r>
              <a:rPr lang="en-IN" dirty="0" smtClean="0"/>
              <a:t>	</a:t>
            </a:r>
            <a:r>
              <a:rPr lang="en-IN" dirty="0" err="1" smtClean="0"/>
              <a:t>Prandtl</a:t>
            </a:r>
            <a:r>
              <a:rPr lang="en-IN" dirty="0" smtClean="0"/>
              <a:t> </a:t>
            </a:r>
            <a:r>
              <a:rPr lang="en-IN" dirty="0"/>
              <a:t>Number –  used in calculations of heat transfer between a moving fluid and a </a:t>
            </a:r>
            <a:r>
              <a:rPr lang="en-IN" dirty="0" smtClean="0"/>
              <a:t>solid		 </a:t>
            </a:r>
            <a:r>
              <a:rPr lang="en-IN" dirty="0"/>
              <a:t>body</a:t>
            </a:r>
          </a:p>
          <a:p>
            <a:pPr marL="0" indent="0">
              <a:buNone/>
            </a:pPr>
            <a:r>
              <a:rPr lang="en-IN" dirty="0" smtClean="0"/>
              <a:t> 	</a:t>
            </a:r>
            <a:r>
              <a:rPr lang="en-IN" dirty="0" err="1" smtClean="0"/>
              <a:t>Nusselt</a:t>
            </a:r>
            <a:r>
              <a:rPr lang="en-IN" dirty="0" smtClean="0"/>
              <a:t> </a:t>
            </a:r>
            <a:r>
              <a:rPr lang="en-IN" dirty="0"/>
              <a:t>number -  ratio of convective to conductive heat transfer at a boundary in a fluid</a:t>
            </a:r>
          </a:p>
          <a:p>
            <a:pPr marL="0" indent="0">
              <a:buNone/>
            </a:pPr>
            <a:r>
              <a:rPr lang="en-IN" dirty="0" smtClean="0"/>
              <a:t> 	Rayleigh </a:t>
            </a:r>
            <a:r>
              <a:rPr lang="en-IN" dirty="0"/>
              <a:t>number -associated with free or natural convection. </a:t>
            </a:r>
          </a:p>
          <a:p>
            <a:pPr algn="just">
              <a:buFont typeface="Wingdings" panose="05000000000000000000" pitchFamily="2" charset="2"/>
              <a:buChar char="q"/>
            </a:pPr>
            <a:endParaRPr lang="en-IN" dirty="0" smtClean="0"/>
          </a:p>
        </p:txBody>
      </p:sp>
    </p:spTree>
    <p:extLst>
      <p:ext uri="{BB962C8B-B14F-4D97-AF65-F5344CB8AC3E}">
        <p14:creationId xmlns:p14="http://schemas.microsoft.com/office/powerpoint/2010/main" val="29084673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IN" dirty="0"/>
          </a:p>
        </p:txBody>
      </p:sp>
      <p:sp>
        <p:nvSpPr>
          <p:cNvPr id="3" name="Content Placeholder 2"/>
          <p:cNvSpPr>
            <a:spLocks noGrp="1"/>
          </p:cNvSpPr>
          <p:nvPr>
            <p:ph idx="1"/>
          </p:nvPr>
        </p:nvSpPr>
        <p:spPr/>
        <p:txBody>
          <a:bodyPr/>
          <a:lstStyle/>
          <a:p>
            <a:pPr lvl="0">
              <a:buFont typeface="Wingdings" panose="05000000000000000000" pitchFamily="2" charset="2"/>
              <a:buChar char="§"/>
            </a:pPr>
            <a:endParaRPr lang="en-IN" dirty="0"/>
          </a:p>
        </p:txBody>
      </p:sp>
    </p:spTree>
    <p:extLst>
      <p:ext uri="{BB962C8B-B14F-4D97-AF65-F5344CB8AC3E}">
        <p14:creationId xmlns:p14="http://schemas.microsoft.com/office/powerpoint/2010/main" val="4121986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40939"/>
            <a:ext cx="10058400" cy="1450757"/>
          </a:xfrm>
        </p:spPr>
        <p:txBody>
          <a:bodyPr/>
          <a:lstStyle/>
          <a:p>
            <a:r>
              <a:rPr lang="en-IN" dirty="0" smtClean="0"/>
              <a:t>Industrial Chemical Process</a:t>
            </a:r>
            <a:endParaRPr lang="en-IN"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7381755"/>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054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391726412"/>
              </p:ext>
            </p:extLst>
          </p:nvPr>
        </p:nvGraphicFramePr>
        <p:xfrm>
          <a:off x="1096963" y="1846263"/>
          <a:ext cx="10058400" cy="3708400"/>
        </p:xfrm>
        <a:graphic>
          <a:graphicData uri="http://schemas.openxmlformats.org/drawingml/2006/table">
            <a:tbl>
              <a:tblPr firstRow="1" bandRow="1">
                <a:tableStyleId>{5DA37D80-6434-44D0-A028-1B22A696006F}</a:tableStyleId>
              </a:tblPr>
              <a:tblGrid>
                <a:gridCol w="5029200"/>
                <a:gridCol w="5029200"/>
              </a:tblGrid>
              <a:tr h="370840">
                <a:tc>
                  <a:txBody>
                    <a:bodyPr/>
                    <a:lstStyle/>
                    <a:p>
                      <a:pPr algn="ctr"/>
                      <a:r>
                        <a:rPr lang="en-IN" dirty="0" smtClean="0"/>
                        <a:t>Unit Operations(P.T)</a:t>
                      </a:r>
                      <a:endParaRPr lang="en-IN" dirty="0"/>
                    </a:p>
                  </a:txBody>
                  <a:tcPr/>
                </a:tc>
                <a:tc>
                  <a:txBody>
                    <a:bodyPr/>
                    <a:lstStyle/>
                    <a:p>
                      <a:pPr algn="ctr"/>
                      <a:r>
                        <a:rPr lang="en-IN" dirty="0" smtClean="0"/>
                        <a:t>Unit Process (C.T)</a:t>
                      </a:r>
                      <a:endParaRPr lang="en-IN" dirty="0"/>
                    </a:p>
                  </a:txBody>
                  <a:tcPr/>
                </a:tc>
              </a:tr>
              <a:tr h="370840">
                <a:tc>
                  <a:txBody>
                    <a:bodyPr/>
                    <a:lstStyle/>
                    <a:p>
                      <a:r>
                        <a:rPr lang="en-IN" dirty="0" smtClean="0"/>
                        <a:t>Heat flow, fluid flow</a:t>
                      </a:r>
                      <a:endParaRPr lang="en-IN" dirty="0"/>
                    </a:p>
                  </a:txBody>
                  <a:tcPr/>
                </a:tc>
                <a:tc>
                  <a:txBody>
                    <a:bodyPr/>
                    <a:lstStyle/>
                    <a:p>
                      <a:r>
                        <a:rPr lang="en-IN" dirty="0" smtClean="0"/>
                        <a:t>Halogenation</a:t>
                      </a:r>
                      <a:endParaRPr lang="en-IN" dirty="0"/>
                    </a:p>
                  </a:txBody>
                  <a:tcPr/>
                </a:tc>
              </a:tr>
              <a:tr h="370840">
                <a:tc>
                  <a:txBody>
                    <a:bodyPr/>
                    <a:lstStyle/>
                    <a:p>
                      <a:r>
                        <a:rPr lang="en-IN" dirty="0" smtClean="0"/>
                        <a:t>Drying</a:t>
                      </a:r>
                      <a:endParaRPr lang="en-IN" dirty="0"/>
                    </a:p>
                  </a:txBody>
                  <a:tcPr/>
                </a:tc>
                <a:tc>
                  <a:txBody>
                    <a:bodyPr/>
                    <a:lstStyle/>
                    <a:p>
                      <a:r>
                        <a:rPr lang="en-IN" dirty="0" smtClean="0"/>
                        <a:t>Hydrolysis</a:t>
                      </a:r>
                      <a:endParaRPr lang="en-IN" dirty="0"/>
                    </a:p>
                  </a:txBody>
                  <a:tcPr/>
                </a:tc>
              </a:tr>
              <a:tr h="370840">
                <a:tc>
                  <a:txBody>
                    <a:bodyPr/>
                    <a:lstStyle/>
                    <a:p>
                      <a:r>
                        <a:rPr lang="en-IN" dirty="0" smtClean="0"/>
                        <a:t>Evaporation</a:t>
                      </a:r>
                      <a:endParaRPr lang="en-IN" dirty="0"/>
                    </a:p>
                  </a:txBody>
                  <a:tcPr/>
                </a:tc>
                <a:tc>
                  <a:txBody>
                    <a:bodyPr/>
                    <a:lstStyle/>
                    <a:p>
                      <a:r>
                        <a:rPr lang="en-IN" dirty="0" smtClean="0"/>
                        <a:t>Nitration</a:t>
                      </a:r>
                      <a:endParaRPr lang="en-IN" dirty="0"/>
                    </a:p>
                  </a:txBody>
                  <a:tcPr/>
                </a:tc>
              </a:tr>
              <a:tr h="370840">
                <a:tc>
                  <a:txBody>
                    <a:bodyPr/>
                    <a:lstStyle/>
                    <a:p>
                      <a:r>
                        <a:rPr lang="en-IN" dirty="0" smtClean="0"/>
                        <a:t>Distillation</a:t>
                      </a:r>
                      <a:endParaRPr lang="en-IN" dirty="0"/>
                    </a:p>
                  </a:txBody>
                  <a:tcPr/>
                </a:tc>
                <a:tc>
                  <a:txBody>
                    <a:bodyPr/>
                    <a:lstStyle/>
                    <a:p>
                      <a:r>
                        <a:rPr lang="en-IN" dirty="0" smtClean="0"/>
                        <a:t>Polymerization</a:t>
                      </a:r>
                      <a:endParaRPr lang="en-IN" dirty="0"/>
                    </a:p>
                  </a:txBody>
                  <a:tcPr/>
                </a:tc>
              </a:tr>
              <a:tr h="370840">
                <a:tc>
                  <a:txBody>
                    <a:bodyPr/>
                    <a:lstStyle/>
                    <a:p>
                      <a:r>
                        <a:rPr lang="en-IN" dirty="0" smtClean="0"/>
                        <a:t>Leaching</a:t>
                      </a:r>
                      <a:endParaRPr lang="en-IN" dirty="0"/>
                    </a:p>
                  </a:txBody>
                  <a:tcPr/>
                </a:tc>
                <a:tc>
                  <a:txBody>
                    <a:bodyPr/>
                    <a:lstStyle/>
                    <a:p>
                      <a:r>
                        <a:rPr lang="en-IN" dirty="0" err="1" smtClean="0"/>
                        <a:t>Sulphonation</a:t>
                      </a:r>
                      <a:endParaRPr lang="en-IN" dirty="0"/>
                    </a:p>
                  </a:txBody>
                  <a:tcPr/>
                </a:tc>
              </a:tr>
              <a:tr h="370840">
                <a:tc>
                  <a:txBody>
                    <a:bodyPr/>
                    <a:lstStyle/>
                    <a:p>
                      <a:r>
                        <a:rPr lang="en-IN" dirty="0" smtClean="0"/>
                        <a:t>Extraction</a:t>
                      </a:r>
                      <a:endParaRPr lang="en-IN" dirty="0"/>
                    </a:p>
                  </a:txBody>
                  <a:tcPr/>
                </a:tc>
                <a:tc>
                  <a:txBody>
                    <a:bodyPr/>
                    <a:lstStyle/>
                    <a:p>
                      <a:r>
                        <a:rPr lang="en-IN" dirty="0" err="1" smtClean="0"/>
                        <a:t>Xanthation</a:t>
                      </a:r>
                      <a:endParaRPr lang="en-IN" dirty="0"/>
                    </a:p>
                  </a:txBody>
                  <a:tcPr/>
                </a:tc>
              </a:tr>
              <a:tr h="370840">
                <a:tc>
                  <a:txBody>
                    <a:bodyPr/>
                    <a:lstStyle/>
                    <a:p>
                      <a:r>
                        <a:rPr lang="en-IN" dirty="0" smtClean="0"/>
                        <a:t>Mixing</a:t>
                      </a:r>
                      <a:endParaRPr lang="en-IN" dirty="0"/>
                    </a:p>
                  </a:txBody>
                  <a:tcPr/>
                </a:tc>
                <a:tc>
                  <a:txBody>
                    <a:bodyPr/>
                    <a:lstStyle/>
                    <a:p>
                      <a:r>
                        <a:rPr lang="en-IN" dirty="0" smtClean="0"/>
                        <a:t>Dehydrogenation</a:t>
                      </a:r>
                      <a:endParaRPr lang="en-IN" dirty="0"/>
                    </a:p>
                  </a:txBody>
                  <a:tcPr/>
                </a:tc>
              </a:tr>
              <a:tr h="370840">
                <a:tc>
                  <a:txBody>
                    <a:bodyPr/>
                    <a:lstStyle/>
                    <a:p>
                      <a:r>
                        <a:rPr lang="en-IN" dirty="0" err="1" smtClean="0"/>
                        <a:t>Vapourization</a:t>
                      </a:r>
                      <a:endParaRPr lang="en-IN" dirty="0"/>
                    </a:p>
                  </a:txBody>
                  <a:tcPr/>
                </a:tc>
                <a:tc>
                  <a:txBody>
                    <a:bodyPr/>
                    <a:lstStyle/>
                    <a:p>
                      <a:r>
                        <a:rPr lang="en-IN" dirty="0" smtClean="0"/>
                        <a:t>Esterification</a:t>
                      </a:r>
                      <a:endParaRPr lang="en-IN" dirty="0"/>
                    </a:p>
                  </a:txBody>
                  <a:tcPr/>
                </a:tc>
              </a:tr>
              <a:tr h="370840">
                <a:tc>
                  <a:txBody>
                    <a:bodyPr/>
                    <a:lstStyle/>
                    <a:p>
                      <a:r>
                        <a:rPr lang="en-IN" dirty="0" smtClean="0"/>
                        <a:t>Condensation</a:t>
                      </a:r>
                      <a:endParaRPr lang="en-IN" dirty="0"/>
                    </a:p>
                  </a:txBody>
                  <a:tcPr/>
                </a:tc>
                <a:tc>
                  <a:txBody>
                    <a:bodyPr/>
                    <a:lstStyle/>
                    <a:p>
                      <a:r>
                        <a:rPr lang="en-IN" dirty="0" smtClean="0"/>
                        <a:t>Alkylation</a:t>
                      </a:r>
                      <a:endParaRPr lang="en-IN" dirty="0"/>
                    </a:p>
                  </a:txBody>
                  <a:tcPr/>
                </a:tc>
              </a:tr>
            </a:tbl>
          </a:graphicData>
        </a:graphic>
      </p:graphicFrame>
    </p:spTree>
    <p:extLst>
      <p:ext uri="{BB962C8B-B14F-4D97-AF65-F5344CB8AC3E}">
        <p14:creationId xmlns:p14="http://schemas.microsoft.com/office/powerpoint/2010/main" val="11489202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91069"/>
            <a:ext cx="10058400" cy="1450757"/>
          </a:xfrm>
        </p:spPr>
        <p:txBody>
          <a:bodyPr/>
          <a:lstStyle/>
          <a:p>
            <a:r>
              <a:rPr lang="en-IN" dirty="0" smtClean="0"/>
              <a:t>System of Units</a:t>
            </a:r>
            <a:endParaRPr lang="en-IN"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IN" dirty="0" smtClean="0"/>
              <a:t> Knowledge </a:t>
            </a:r>
            <a:r>
              <a:rPr lang="en-IN" dirty="0"/>
              <a:t>of unit systems is necessary </a:t>
            </a:r>
            <a:r>
              <a:rPr lang="en-IN" dirty="0" smtClean="0"/>
              <a:t>for expressing </a:t>
            </a:r>
            <a:r>
              <a:rPr lang="en-IN" dirty="0"/>
              <a:t>any physical quantity and to solve/calculate any problem based on physical data</a:t>
            </a:r>
            <a:r>
              <a:rPr lang="en-IN" dirty="0" smtClean="0"/>
              <a:t>.</a:t>
            </a:r>
          </a:p>
          <a:p>
            <a:pPr>
              <a:buFont typeface="Wingdings" panose="05000000000000000000" pitchFamily="2" charset="2"/>
              <a:buChar char="§"/>
            </a:pPr>
            <a:r>
              <a:rPr lang="en-IN" dirty="0" smtClean="0"/>
              <a:t> Physical </a:t>
            </a:r>
            <a:r>
              <a:rPr lang="en-IN" dirty="0"/>
              <a:t>quantity </a:t>
            </a:r>
            <a:r>
              <a:rPr lang="en-IN" dirty="0" smtClean="0"/>
              <a:t>expressed </a:t>
            </a:r>
            <a:r>
              <a:rPr lang="en-IN" dirty="0"/>
              <a:t>with its magnitude and </a:t>
            </a:r>
            <a:r>
              <a:rPr lang="en-IN" dirty="0" smtClean="0"/>
              <a:t>unit.</a:t>
            </a:r>
          </a:p>
          <a:p>
            <a:pPr marL="0" indent="0">
              <a:buNone/>
            </a:pPr>
            <a:r>
              <a:rPr lang="en-IN" dirty="0" smtClean="0"/>
              <a:t> </a:t>
            </a:r>
            <a:endParaRPr lang="en-IN" dirty="0"/>
          </a:p>
        </p:txBody>
      </p:sp>
      <p:graphicFrame>
        <p:nvGraphicFramePr>
          <p:cNvPr id="4" name="Diagram 3"/>
          <p:cNvGraphicFramePr/>
          <p:nvPr>
            <p:extLst>
              <p:ext uri="{D42A27DB-BD31-4B8C-83A1-F6EECF244321}">
                <p14:modId xmlns:p14="http://schemas.microsoft.com/office/powerpoint/2010/main" val="2593572232"/>
              </p:ext>
            </p:extLst>
          </p:nvPr>
        </p:nvGraphicFramePr>
        <p:xfrm>
          <a:off x="2374710" y="3029803"/>
          <a:ext cx="5882186" cy="3125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2086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27796" y="341194"/>
            <a:ext cx="10481481" cy="4694829"/>
          </a:xfrm>
        </p:spPr>
        <p:txBody>
          <a:bodyPr/>
          <a:lstStyle/>
          <a:p>
            <a:r>
              <a:rPr lang="en-IN" dirty="0" smtClean="0"/>
              <a:t>Fundamental quantities and Fundamental units : </a:t>
            </a:r>
          </a:p>
          <a:p>
            <a:pPr lvl="1">
              <a:buFont typeface="Wingdings" panose="05000000000000000000" pitchFamily="2" charset="2"/>
              <a:buChar char="q"/>
            </a:pPr>
            <a:r>
              <a:rPr lang="en-IN" dirty="0" smtClean="0"/>
              <a:t> The </a:t>
            </a:r>
            <a:r>
              <a:rPr lang="en-IN" dirty="0"/>
              <a:t>quantities that are independent of other quantities are called fundamental quantities. The units that are used to measure these fundamental quantities are called fundamental units</a:t>
            </a:r>
            <a:r>
              <a:rPr lang="en-IN" dirty="0" smtClean="0"/>
              <a:t>.</a:t>
            </a:r>
          </a:p>
          <a:p>
            <a:r>
              <a:rPr lang="en-IN" dirty="0" smtClean="0"/>
              <a:t>Derived quantities and Derived units</a:t>
            </a:r>
            <a:endParaRPr lang="en-IN" dirty="0"/>
          </a:p>
          <a:p>
            <a:pPr lvl="1">
              <a:buFont typeface="Wingdings" panose="05000000000000000000" pitchFamily="2" charset="2"/>
              <a:buChar char="q"/>
            </a:pPr>
            <a:r>
              <a:rPr lang="en-IN" dirty="0" smtClean="0"/>
              <a:t> The </a:t>
            </a:r>
            <a:r>
              <a:rPr lang="en-IN" dirty="0"/>
              <a:t>quantities that are derived using the fundamental quantities are called derived quantities. The units that are used to measure these derived quantities are called derived units</a:t>
            </a:r>
            <a:r>
              <a:rPr lang="en-IN" dirty="0" smtClean="0"/>
              <a:t>.</a:t>
            </a:r>
          </a:p>
          <a:p>
            <a:pPr marL="201168" lvl="1" indent="0">
              <a:buNone/>
            </a:pPr>
            <a:endParaRPr lang="en-IN" dirty="0" smtClean="0"/>
          </a:p>
          <a:p>
            <a:pPr marL="201168" lvl="1" indent="0">
              <a:buNone/>
            </a:pPr>
            <a:r>
              <a:rPr lang="en-IN" sz="2000" dirty="0" smtClean="0"/>
              <a:t>A </a:t>
            </a:r>
            <a:r>
              <a:rPr lang="en-IN" sz="2000" dirty="0"/>
              <a:t>complete set of these units, both the base units and derived units, is known as </a:t>
            </a:r>
            <a:r>
              <a:rPr lang="en-IN" sz="2000" b="1" dirty="0"/>
              <a:t>the system of units.</a:t>
            </a:r>
            <a:endParaRPr lang="en-IN" sz="2000" dirty="0"/>
          </a:p>
          <a:p>
            <a:pPr lvl="1">
              <a:buFont typeface="Wingdings" panose="05000000000000000000" pitchFamily="2" charset="2"/>
              <a:buChar char="q"/>
            </a:pPr>
            <a:endParaRPr lang="en-IN" dirty="0" smtClean="0"/>
          </a:p>
          <a:p>
            <a:pPr lvl="1">
              <a:buFont typeface="Wingdings" panose="05000000000000000000" pitchFamily="2" charset="2"/>
              <a:buChar char="q"/>
            </a:pPr>
            <a:endParaRPr lang="en-IN" dirty="0"/>
          </a:p>
          <a:p>
            <a:pPr lvl="1">
              <a:buFont typeface="Wingdings" panose="05000000000000000000" pitchFamily="2" charset="2"/>
              <a:buChar char="q"/>
            </a:pPr>
            <a:endParaRPr lang="en-IN" dirty="0" smtClean="0"/>
          </a:p>
          <a:p>
            <a:pPr lvl="1">
              <a:buFont typeface="Wingdings" panose="05000000000000000000" pitchFamily="2" charset="2"/>
              <a:buChar char="q"/>
            </a:pPr>
            <a:endParaRPr lang="en-IN" dirty="0"/>
          </a:p>
          <a:p>
            <a:pPr lvl="1">
              <a:buFont typeface="Wingdings" panose="05000000000000000000" pitchFamily="2" charset="2"/>
              <a:buChar char="q"/>
            </a:pPr>
            <a:endParaRPr lang="en-IN" dirty="0" smtClean="0"/>
          </a:p>
          <a:p>
            <a:pPr lvl="1">
              <a:buFont typeface="Wingdings" panose="05000000000000000000" pitchFamily="2" charset="2"/>
              <a:buChar char="q"/>
            </a:pPr>
            <a:endParaRPr lang="en-IN" dirty="0"/>
          </a:p>
          <a:p>
            <a:pPr lvl="1">
              <a:buFont typeface="Wingdings" panose="05000000000000000000" pitchFamily="2" charset="2"/>
              <a:buChar char="q"/>
            </a:pPr>
            <a:endParaRPr lang="en-IN" dirty="0" smtClean="0"/>
          </a:p>
          <a:p>
            <a:pPr lvl="1">
              <a:buFont typeface="Wingdings" panose="05000000000000000000" pitchFamily="2" charset="2"/>
              <a:buChar char="q"/>
            </a:pPr>
            <a:endParaRPr lang="en-IN" dirty="0"/>
          </a:p>
          <a:p>
            <a:pPr lvl="1">
              <a:buFont typeface="Wingdings" panose="05000000000000000000" pitchFamily="2" charset="2"/>
              <a:buChar char="q"/>
            </a:pPr>
            <a:endParaRPr lang="en-IN" dirty="0" smtClean="0"/>
          </a:p>
          <a:p>
            <a:pPr lvl="1">
              <a:buFont typeface="Wingdings" panose="05000000000000000000" pitchFamily="2" charset="2"/>
              <a:buChar char="q"/>
            </a:pPr>
            <a:endParaRPr lang="en-IN" dirty="0"/>
          </a:p>
          <a:p>
            <a:pPr lvl="1">
              <a:buFont typeface="Wingdings" panose="05000000000000000000" pitchFamily="2" charset="2"/>
              <a:buChar char="q"/>
            </a:pPr>
            <a:endParaRPr lang="en-IN" dirty="0" smtClean="0"/>
          </a:p>
          <a:p>
            <a:pPr lvl="1">
              <a:buFont typeface="Wingdings" panose="05000000000000000000" pitchFamily="2" charset="2"/>
              <a:buChar char="q"/>
            </a:pPr>
            <a:endParaRPr lang="en-IN" dirty="0"/>
          </a:p>
          <a:p>
            <a:pPr lvl="1">
              <a:buFont typeface="Wingdings" panose="05000000000000000000" pitchFamily="2" charset="2"/>
              <a:buChar char="q"/>
            </a:pPr>
            <a:endParaRPr lang="en-IN" dirty="0" smtClean="0"/>
          </a:p>
          <a:p>
            <a:endParaRPr lang="en-IN"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05218" y="3125337"/>
            <a:ext cx="9880979" cy="3439237"/>
          </a:xfrm>
          <a:prstGeom prst="rect">
            <a:avLst/>
          </a:prstGeom>
          <a:noFill/>
          <a:ln>
            <a:noFill/>
          </a:ln>
        </p:spPr>
      </p:pic>
    </p:spTree>
    <p:extLst>
      <p:ext uri="{BB962C8B-B14F-4D97-AF65-F5344CB8AC3E}">
        <p14:creationId xmlns:p14="http://schemas.microsoft.com/office/powerpoint/2010/main" val="4167435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532260"/>
            <a:ext cx="10058400" cy="962724"/>
          </a:xfrm>
        </p:spPr>
        <p:txBody>
          <a:bodyPr/>
          <a:lstStyle/>
          <a:p>
            <a:pPr algn="ctr"/>
            <a:r>
              <a:rPr lang="en-IN" dirty="0" smtClean="0"/>
              <a:t>Fundamental and Derived Units</a:t>
            </a:r>
            <a:endParaRPr lang="en-IN"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310185" y="1878647"/>
            <a:ext cx="8475260" cy="4331084"/>
          </a:xfrm>
          <a:prstGeom prst="rect">
            <a:avLst/>
          </a:prstGeom>
          <a:noFill/>
          <a:ln>
            <a:noFill/>
          </a:ln>
        </p:spPr>
      </p:pic>
    </p:spTree>
    <p:extLst>
      <p:ext uri="{BB962C8B-B14F-4D97-AF65-F5344CB8AC3E}">
        <p14:creationId xmlns:p14="http://schemas.microsoft.com/office/powerpoint/2010/main" val="3849629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805218" y="316671"/>
            <a:ext cx="10058400" cy="4024312"/>
          </a:xfrm>
        </p:spPr>
        <p:txBody>
          <a:bodyPr/>
          <a:lstStyle/>
          <a:p>
            <a:r>
              <a:rPr lang="en-IN" dirty="0" smtClean="0"/>
              <a:t> System of Units</a:t>
            </a:r>
            <a:r>
              <a:rPr lang="en-IN" dirty="0"/>
              <a:t> </a:t>
            </a:r>
            <a:r>
              <a:rPr lang="en-IN" dirty="0" smtClean="0"/>
              <a:t>  : 4 types namely ..</a:t>
            </a:r>
          </a:p>
          <a:p>
            <a:endParaRPr lang="en-IN" dirty="0" smtClean="0"/>
          </a:p>
          <a:p>
            <a:pPr lvl="1">
              <a:buFont typeface="Wingdings" panose="05000000000000000000" pitchFamily="2" charset="2"/>
              <a:buChar char="Ø"/>
            </a:pPr>
            <a:r>
              <a:rPr lang="en-IN" dirty="0" smtClean="0"/>
              <a:t> CGS System – length (centimetre) ; </a:t>
            </a:r>
            <a:r>
              <a:rPr lang="en-IN" dirty="0"/>
              <a:t>mass </a:t>
            </a:r>
            <a:r>
              <a:rPr lang="en-IN" dirty="0" smtClean="0"/>
              <a:t>( gram) ; time </a:t>
            </a:r>
            <a:r>
              <a:rPr lang="en-IN" dirty="0"/>
              <a:t>(</a:t>
            </a:r>
            <a:r>
              <a:rPr lang="en-IN" dirty="0" smtClean="0"/>
              <a:t>second)</a:t>
            </a:r>
          </a:p>
          <a:p>
            <a:pPr lvl="1">
              <a:buFont typeface="Wingdings" panose="05000000000000000000" pitchFamily="2" charset="2"/>
              <a:buChar char="Ø"/>
            </a:pPr>
            <a:endParaRPr lang="en-IN" dirty="0"/>
          </a:p>
          <a:p>
            <a:pPr lvl="1">
              <a:buFont typeface="Wingdings" panose="05000000000000000000" pitchFamily="2" charset="2"/>
              <a:buChar char="Ø"/>
            </a:pPr>
            <a:r>
              <a:rPr lang="en-IN" dirty="0"/>
              <a:t> </a:t>
            </a:r>
            <a:r>
              <a:rPr lang="en-IN" dirty="0" smtClean="0"/>
              <a:t>FPS </a:t>
            </a:r>
            <a:r>
              <a:rPr lang="en-IN" dirty="0"/>
              <a:t>System- </a:t>
            </a:r>
            <a:r>
              <a:rPr lang="en-IN" dirty="0" smtClean="0"/>
              <a:t> length (foot) ; mass (pound) ; time </a:t>
            </a:r>
            <a:r>
              <a:rPr lang="en-IN" dirty="0"/>
              <a:t>(</a:t>
            </a:r>
            <a:r>
              <a:rPr lang="en-IN" dirty="0" smtClean="0"/>
              <a:t> second)</a:t>
            </a:r>
          </a:p>
          <a:p>
            <a:pPr lvl="1">
              <a:buFont typeface="Wingdings" panose="05000000000000000000" pitchFamily="2" charset="2"/>
              <a:buChar char="Ø"/>
            </a:pPr>
            <a:endParaRPr lang="en-IN" dirty="0"/>
          </a:p>
          <a:p>
            <a:pPr lvl="1">
              <a:buFont typeface="Wingdings" panose="05000000000000000000" pitchFamily="2" charset="2"/>
              <a:buChar char="Ø"/>
            </a:pPr>
            <a:r>
              <a:rPr lang="en-IN" dirty="0" smtClean="0"/>
              <a:t> MKS </a:t>
            </a:r>
            <a:r>
              <a:rPr lang="en-IN" dirty="0"/>
              <a:t>System- </a:t>
            </a:r>
            <a:r>
              <a:rPr lang="en-IN" dirty="0" smtClean="0"/>
              <a:t>length </a:t>
            </a:r>
            <a:r>
              <a:rPr lang="en-IN" dirty="0"/>
              <a:t>(</a:t>
            </a:r>
            <a:r>
              <a:rPr lang="en-IN" dirty="0" smtClean="0"/>
              <a:t>metre) ; mass( kilogram) ; time (second)</a:t>
            </a:r>
          </a:p>
          <a:p>
            <a:pPr lvl="1">
              <a:buFont typeface="Wingdings" panose="05000000000000000000" pitchFamily="2" charset="2"/>
              <a:buChar char="Ø"/>
            </a:pPr>
            <a:endParaRPr lang="en-IN" dirty="0"/>
          </a:p>
          <a:p>
            <a:pPr lvl="1">
              <a:buFont typeface="Wingdings" panose="05000000000000000000" pitchFamily="2" charset="2"/>
              <a:buChar char="Ø"/>
            </a:pPr>
            <a:r>
              <a:rPr lang="en-IN" dirty="0" smtClean="0"/>
              <a:t> SI </a:t>
            </a:r>
            <a:r>
              <a:rPr lang="en-IN" dirty="0"/>
              <a:t>System </a:t>
            </a:r>
            <a:r>
              <a:rPr lang="en-IN" dirty="0" smtClean="0"/>
              <a:t>- Contain </a:t>
            </a:r>
            <a:r>
              <a:rPr lang="en-IN" dirty="0"/>
              <a:t>seven fundamental units and two supplementary fundamental </a:t>
            </a:r>
            <a:r>
              <a:rPr lang="en-IN" dirty="0" smtClean="0"/>
              <a:t>units</a:t>
            </a:r>
            <a:endParaRPr lang="en-IN" dirty="0"/>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1583141" y="3587693"/>
            <a:ext cx="7069540" cy="2417322"/>
          </a:xfrm>
          <a:prstGeom prst="rect">
            <a:avLst/>
          </a:prstGeom>
          <a:noFill/>
          <a:ln>
            <a:noFill/>
          </a:ln>
        </p:spPr>
      </p:pic>
    </p:spTree>
    <p:extLst>
      <p:ext uri="{BB962C8B-B14F-4D97-AF65-F5344CB8AC3E}">
        <p14:creationId xmlns:p14="http://schemas.microsoft.com/office/powerpoint/2010/main" val="3368291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1245</TotalTime>
  <Words>1586</Words>
  <Application>Microsoft Office PowerPoint</Application>
  <PresentationFormat>Widescreen</PresentationFormat>
  <Paragraphs>227</Paragraphs>
  <Slides>33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Calibri Light</vt:lpstr>
      <vt:lpstr>Roboto</vt:lpstr>
      <vt:lpstr>Times New Roman</vt:lpstr>
      <vt:lpstr>Wingdings</vt:lpstr>
      <vt:lpstr>Retrospect</vt:lpstr>
      <vt:lpstr>MODULE I                     UNITS AND DIMENSIONS</vt:lpstr>
      <vt:lpstr>Specific Outcome </vt:lpstr>
      <vt:lpstr>Chemical Engineering</vt:lpstr>
      <vt:lpstr>Industrial Chemical Process</vt:lpstr>
      <vt:lpstr>PowerPoint Presentation</vt:lpstr>
      <vt:lpstr>System of Units</vt:lpstr>
      <vt:lpstr>PowerPoint Presentation</vt:lpstr>
      <vt:lpstr>Fundamental and Derived Units</vt:lpstr>
      <vt:lpstr>PowerPoint Presentation</vt:lpstr>
      <vt:lpstr>SI Units</vt:lpstr>
      <vt:lpstr>SI Base Units</vt:lpstr>
      <vt:lpstr>SI Derived Units</vt:lpstr>
      <vt:lpstr> How many candies in a mole of candies? How many grains of sand in a mole of grains of sand ?</vt:lpstr>
      <vt:lpstr>Concept of Mole</vt:lpstr>
      <vt:lpstr>Atomic Mass and Molecular Mass</vt:lpstr>
      <vt:lpstr>PowerPoint Presentation</vt:lpstr>
      <vt:lpstr>PowerPoint Presentation</vt:lpstr>
      <vt:lpstr>PowerPoint Presentation</vt:lpstr>
      <vt:lpstr>Expressing Concentrations of solids</vt:lpstr>
      <vt:lpstr>Methods of Expressing Concentration of a solution </vt:lpstr>
      <vt:lpstr>PowerPoint Presentation</vt:lpstr>
      <vt:lpstr>Gases</vt:lpstr>
      <vt:lpstr>Boyle’s law</vt:lpstr>
      <vt:lpstr>PowerPoint Presentation</vt:lpstr>
      <vt:lpstr>Charles law</vt:lpstr>
      <vt:lpstr>PowerPoint Presentation</vt:lpstr>
      <vt:lpstr>Avogadro’s law</vt:lpstr>
      <vt:lpstr>PowerPoint Presentation</vt:lpstr>
      <vt:lpstr>PowerPoint Presentation</vt:lpstr>
      <vt:lpstr>PowerPoint Presentation</vt:lpstr>
      <vt:lpstr>PowerPoint Presentation</vt:lpstr>
      <vt:lpstr>Dimensionless quantities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I                     UNITS AND DIMENSIONS</dc:title>
  <dc:creator>Windows User</dc:creator>
  <cp:lastModifiedBy>Windows User</cp:lastModifiedBy>
  <cp:revision>81</cp:revision>
  <dcterms:created xsi:type="dcterms:W3CDTF">2020-05-29T14:44:14Z</dcterms:created>
  <dcterms:modified xsi:type="dcterms:W3CDTF">2020-06-21T16:34:09Z</dcterms:modified>
</cp:coreProperties>
</file>