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9" r:id="rId3"/>
    <p:sldId id="257" r:id="rId4"/>
    <p:sldId id="260" r:id="rId5"/>
    <p:sldId id="258" r:id="rId6"/>
    <p:sldId id="264" r:id="rId7"/>
    <p:sldId id="262" r:id="rId8"/>
    <p:sldId id="263" r:id="rId9"/>
    <p:sldId id="265" r:id="rId10"/>
    <p:sldId id="266" r:id="rId11"/>
    <p:sldId id="290" r:id="rId12"/>
    <p:sldId id="291" r:id="rId13"/>
    <p:sldId id="278" r:id="rId14"/>
    <p:sldId id="282" r:id="rId15"/>
    <p:sldId id="281" r:id="rId16"/>
    <p:sldId id="280" r:id="rId17"/>
    <p:sldId id="276" r:id="rId18"/>
    <p:sldId id="283" r:id="rId19"/>
    <p:sldId id="284" r:id="rId20"/>
    <p:sldId id="285" r:id="rId21"/>
    <p:sldId id="286" r:id="rId22"/>
    <p:sldId id="298" r:id="rId23"/>
    <p:sldId id="287" r:id="rId24"/>
    <p:sldId id="292" r:id="rId25"/>
    <p:sldId id="288" r:id="rId26"/>
    <p:sldId id="293" r:id="rId27"/>
    <p:sldId id="289" r:id="rId28"/>
    <p:sldId id="294"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3" r:id="rId50"/>
    <p:sldId id="324" r:id="rId51"/>
    <p:sldId id="325" r:id="rId52"/>
    <p:sldId id="326" r:id="rId53"/>
    <p:sldId id="327" r:id="rId54"/>
    <p:sldId id="330" r:id="rId55"/>
    <p:sldId id="328" r:id="rId56"/>
    <p:sldId id="32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p:cViewPr varScale="1">
        <p:scale>
          <a:sx n="78" d="100"/>
          <a:sy n="78" d="100"/>
        </p:scale>
        <p:origin x="155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573E9-DD0D-4610-BCDC-E3A732BD212A}" type="datetimeFigureOut">
              <a:rPr lang="en-IN" smtClean="0"/>
              <a:t>21-06-2021</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9AFE2-B29C-42F6-8703-108EAA53D551}" type="slidenum">
              <a:rPr lang="en-IN" smtClean="0"/>
              <a:t>‹#›</a:t>
            </a:fld>
            <a:endParaRPr lang="en-IN"/>
          </a:p>
        </p:txBody>
      </p:sp>
    </p:spTree>
    <p:extLst>
      <p:ext uri="{BB962C8B-B14F-4D97-AF65-F5344CB8AC3E}">
        <p14:creationId xmlns:p14="http://schemas.microsoft.com/office/powerpoint/2010/main" val="1028553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C9AFE2-B29C-42F6-8703-108EAA53D551}" type="slidenum">
              <a:rPr lang="en-IN" smtClean="0"/>
              <a:t>25</a:t>
            </a:fld>
            <a:endParaRPr lang="en-IN"/>
          </a:p>
        </p:txBody>
      </p:sp>
    </p:spTree>
    <p:extLst>
      <p:ext uri="{BB962C8B-B14F-4D97-AF65-F5344CB8AC3E}">
        <p14:creationId xmlns:p14="http://schemas.microsoft.com/office/powerpoint/2010/main" val="705423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CCD0AA2-ECD4-4D8D-97EE-173087EE3C7C}" type="slidenum">
              <a:rPr lang="en-IN" smtClean="0"/>
              <a:t>53</a:t>
            </a:fld>
            <a:endParaRPr lang="en-IN"/>
          </a:p>
        </p:txBody>
      </p:sp>
    </p:spTree>
    <p:extLst>
      <p:ext uri="{BB962C8B-B14F-4D97-AF65-F5344CB8AC3E}">
        <p14:creationId xmlns:p14="http://schemas.microsoft.com/office/powerpoint/2010/main" val="245283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EC9AFE2-B29C-42F6-8703-108EAA53D551}" type="slidenum">
              <a:rPr lang="en-IN" smtClean="0"/>
              <a:t>55</a:t>
            </a:fld>
            <a:endParaRPr lang="en-IN"/>
          </a:p>
        </p:txBody>
      </p:sp>
    </p:spTree>
    <p:extLst>
      <p:ext uri="{BB962C8B-B14F-4D97-AF65-F5344CB8AC3E}">
        <p14:creationId xmlns:p14="http://schemas.microsoft.com/office/powerpoint/2010/main" val="204694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AA479E-3E1D-4CAE-9A5D-EB2380044240}"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A479E-3E1D-4CAE-9A5D-EB2380044240}"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A479E-3E1D-4CAE-9A5D-EB2380044240}"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AA479E-3E1D-4CAE-9A5D-EB2380044240}"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AA479E-3E1D-4CAE-9A5D-EB2380044240}" type="datetimeFigureOut">
              <a:rPr lang="en-US" smtClean="0"/>
              <a:pPr/>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AA479E-3E1D-4CAE-9A5D-EB2380044240}"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AA479E-3E1D-4CAE-9A5D-EB2380044240}" type="datetimeFigureOut">
              <a:rPr lang="en-US" smtClean="0"/>
              <a:pPr/>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AA479E-3E1D-4CAE-9A5D-EB2380044240}" type="datetimeFigureOut">
              <a:rPr lang="en-US" smtClean="0"/>
              <a:pPr/>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A479E-3E1D-4CAE-9A5D-EB2380044240}" type="datetimeFigureOut">
              <a:rPr lang="en-US" smtClean="0"/>
              <a:pPr/>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A479E-3E1D-4CAE-9A5D-EB2380044240}"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AA479E-3E1D-4CAE-9A5D-EB2380044240}" type="datetimeFigureOut">
              <a:rPr lang="en-US" smtClean="0"/>
              <a:pPr/>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9FF88-3B2B-4450-ABF9-BA714BB8C3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A479E-3E1D-4CAE-9A5D-EB2380044240}" type="datetimeFigureOut">
              <a:rPr lang="en-US" smtClean="0"/>
              <a:pPr/>
              <a:t>6/21/2021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9FF88-3B2B-4450-ABF9-BA714BB8C3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5"/>
            <a:ext cx="7772400" cy="1008113"/>
          </a:xfrm>
        </p:spPr>
        <p:txBody>
          <a:bodyPr/>
          <a:lstStyle/>
          <a:p>
            <a:r>
              <a:rPr lang="en-US" dirty="0"/>
              <a:t>Structure of </a:t>
            </a:r>
            <a:r>
              <a:rPr lang="en-US" dirty="0" err="1"/>
              <a:t>meterials</a:t>
            </a:r>
            <a:endParaRPr lang="en-US" dirty="0"/>
          </a:p>
        </p:txBody>
      </p:sp>
      <p:sp>
        <p:nvSpPr>
          <p:cNvPr id="3" name="Subtitle 2"/>
          <p:cNvSpPr>
            <a:spLocks noGrp="1"/>
          </p:cNvSpPr>
          <p:nvPr>
            <p:ph type="subTitle" idx="1"/>
          </p:nvPr>
        </p:nvSpPr>
        <p:spPr>
          <a:xfrm>
            <a:off x="395536" y="1196752"/>
            <a:ext cx="8352928" cy="5328592"/>
          </a:xfrm>
        </p:spPr>
        <p:txBody>
          <a:bodyPr>
            <a:normAutofit fontScale="92500" lnSpcReduction="10000"/>
          </a:bodyPr>
          <a:lstStyle/>
          <a:p>
            <a:pPr algn="l"/>
            <a:r>
              <a:rPr lang="en-US" sz="3600" dirty="0">
                <a:solidFill>
                  <a:schemeClr val="tx1"/>
                </a:solidFill>
              </a:rPr>
              <a:t>On the basis of arrangement of constituent particles, solids are classified as</a:t>
            </a:r>
          </a:p>
          <a:p>
            <a:pPr algn="l"/>
            <a:r>
              <a:rPr lang="en-US" sz="3600" dirty="0">
                <a:solidFill>
                  <a:schemeClr val="tx1"/>
                </a:solidFill>
              </a:rPr>
              <a:t>1.Crystalline solids: Constituent particles(atoms or molecules)are arranged in regular repetition pattern in 3 dimensions</a:t>
            </a:r>
          </a:p>
          <a:p>
            <a:pPr algn="l"/>
            <a:r>
              <a:rPr lang="en-US" sz="3600" dirty="0">
                <a:solidFill>
                  <a:schemeClr val="tx1"/>
                </a:solidFill>
              </a:rPr>
              <a:t>Eg:All metals and certain ceramics</a:t>
            </a:r>
          </a:p>
          <a:p>
            <a:pPr algn="l"/>
            <a:r>
              <a:rPr lang="en-US" sz="3600" dirty="0">
                <a:solidFill>
                  <a:schemeClr val="tx1"/>
                </a:solidFill>
              </a:rPr>
              <a:t>2.Non crystalline solids or Amorphous solids: Atoms or molecules are not arranged in regular repetition pattern</a:t>
            </a:r>
          </a:p>
          <a:p>
            <a:pPr algn="l"/>
            <a:r>
              <a:rPr lang="en-US" sz="3600" dirty="0">
                <a:solidFill>
                  <a:schemeClr val="tx1"/>
                </a:solidFill>
              </a:rPr>
              <a:t>Eg:Glass,Rubber,plastics</a:t>
            </a:r>
          </a:p>
          <a:p>
            <a:pPr algn="l"/>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Hexagonal close packed (HCP)structure</a:t>
            </a:r>
          </a:p>
        </p:txBody>
      </p:sp>
      <p:pic>
        <p:nvPicPr>
          <p:cNvPr id="5125" name="Picture 5" descr="C:\Users\MECHANICAL\AppData\Desktop\shanas\MP SHANAS\440px-Hexagonal_close_packed.svg.png"/>
          <p:cNvPicPr>
            <a:picLocks noChangeAspect="1" noChangeArrowheads="1"/>
          </p:cNvPicPr>
          <p:nvPr/>
        </p:nvPicPr>
        <p:blipFill>
          <a:blip r:embed="rId2" cstate="print"/>
          <a:srcRect/>
          <a:stretch>
            <a:fillRect/>
          </a:stretch>
        </p:blipFill>
        <p:spPr bwMode="auto">
          <a:xfrm>
            <a:off x="539552" y="1412776"/>
            <a:ext cx="4191000" cy="4680520"/>
          </a:xfrm>
          <a:prstGeom prst="rect">
            <a:avLst/>
          </a:prstGeom>
          <a:noFill/>
        </p:spPr>
      </p:pic>
      <p:pic>
        <p:nvPicPr>
          <p:cNvPr id="5126" name="Picture 6"/>
          <p:cNvPicPr>
            <a:picLocks noChangeAspect="1" noChangeArrowheads="1"/>
          </p:cNvPicPr>
          <p:nvPr/>
        </p:nvPicPr>
        <p:blipFill>
          <a:blip r:embed="rId3" cstate="print"/>
          <a:srcRect/>
          <a:stretch>
            <a:fillRect/>
          </a:stretch>
        </p:blipFill>
        <p:spPr bwMode="auto">
          <a:xfrm>
            <a:off x="4716016" y="1484784"/>
            <a:ext cx="3888432" cy="388843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noAutofit/>
          </a:bodyPr>
          <a:lstStyle/>
          <a:p>
            <a:r>
              <a:rPr lang="en-US" sz="3200" dirty="0"/>
              <a:t>Crystal growth and grain formation(Dendritic solidification)</a:t>
            </a:r>
          </a:p>
        </p:txBody>
      </p:sp>
      <p:sp>
        <p:nvSpPr>
          <p:cNvPr id="3" name="Content Placeholder 2"/>
          <p:cNvSpPr>
            <a:spLocks noGrp="1"/>
          </p:cNvSpPr>
          <p:nvPr>
            <p:ph idx="1"/>
          </p:nvPr>
        </p:nvSpPr>
        <p:spPr>
          <a:xfrm>
            <a:off x="472133" y="1196752"/>
            <a:ext cx="8229600" cy="5832648"/>
          </a:xfrm>
        </p:spPr>
        <p:txBody>
          <a:bodyPr>
            <a:normAutofit fontScale="77500" lnSpcReduction="20000"/>
          </a:bodyPr>
          <a:lstStyle/>
          <a:p>
            <a:r>
              <a:rPr lang="en-US" dirty="0"/>
              <a:t>Crystallization  is the formation of crystals(grains)  during phase transformation of metals from liquid to solid state</a:t>
            </a:r>
          </a:p>
          <a:p>
            <a:r>
              <a:rPr lang="en-US" dirty="0"/>
              <a:t>Occurs by </a:t>
            </a:r>
            <a:r>
              <a:rPr lang="en-US" dirty="0">
                <a:solidFill>
                  <a:schemeClr val="tx2">
                    <a:lumMod val="60000"/>
                    <a:lumOff val="40000"/>
                  </a:schemeClr>
                </a:solidFill>
              </a:rPr>
              <a:t>nucleation </a:t>
            </a:r>
            <a:r>
              <a:rPr lang="en-US" dirty="0"/>
              <a:t>and </a:t>
            </a:r>
            <a:r>
              <a:rPr lang="en-US" dirty="0">
                <a:solidFill>
                  <a:schemeClr val="tx2">
                    <a:lumMod val="60000"/>
                    <a:lumOff val="40000"/>
                  </a:schemeClr>
                </a:solidFill>
              </a:rPr>
              <a:t>growth</a:t>
            </a:r>
          </a:p>
          <a:p>
            <a:r>
              <a:rPr lang="en-US" b="1" dirty="0">
                <a:solidFill>
                  <a:srgbClr val="FF0000"/>
                </a:solidFill>
              </a:rPr>
              <a:t>Nucleation:</a:t>
            </a:r>
            <a:r>
              <a:rPr lang="en-US" b="1" dirty="0"/>
              <a:t> </a:t>
            </a:r>
            <a:r>
              <a:rPr lang="en-US" dirty="0"/>
              <a:t>Atoms of liquid bond together and form nuclei(basic crystal structure)</a:t>
            </a:r>
            <a:endParaRPr lang="en-US" b="1" dirty="0"/>
          </a:p>
          <a:p>
            <a:r>
              <a:rPr lang="en-US" b="1" dirty="0">
                <a:solidFill>
                  <a:srgbClr val="FF0000"/>
                </a:solidFill>
              </a:rPr>
              <a:t>Growth</a:t>
            </a:r>
            <a:r>
              <a:rPr lang="en-US" dirty="0"/>
              <a:t> :Nuclei grow in size with the addition of atoms </a:t>
            </a:r>
          </a:p>
          <a:p>
            <a:r>
              <a:rPr lang="en-US" dirty="0"/>
              <a:t>Smallest unit of repetition is called unit cell </a:t>
            </a:r>
          </a:p>
          <a:p>
            <a:r>
              <a:rPr lang="en-US" dirty="0"/>
              <a:t>Unit cells arrange themselves in straight lines forming primary arm. </a:t>
            </a:r>
          </a:p>
          <a:p>
            <a:r>
              <a:rPr lang="en-US" dirty="0"/>
              <a:t>Secondary  arm branches off  from primary arm and tertiary arms from secondary arm producing </a:t>
            </a:r>
            <a:r>
              <a:rPr lang="en-US" dirty="0">
                <a:solidFill>
                  <a:schemeClr val="tx2"/>
                </a:solidFill>
              </a:rPr>
              <a:t>dendritic structure</a:t>
            </a:r>
          </a:p>
          <a:p>
            <a:r>
              <a:rPr lang="en-US" dirty="0"/>
              <a:t>Dendritic arms impinge each other at contact surface and forms grain boundaries</a:t>
            </a:r>
          </a:p>
          <a:p>
            <a:r>
              <a:rPr lang="en-US" dirty="0"/>
              <a:t>Space between the arm solidifies to form grains  </a:t>
            </a:r>
          </a:p>
          <a:p>
            <a:pPr>
              <a:buNone/>
            </a:pPr>
            <a:endParaRPr lang="en-US" dirty="0"/>
          </a:p>
          <a:p>
            <a:endParaRPr lang="en-US" dirty="0"/>
          </a:p>
        </p:txBody>
      </p:sp>
    </p:spTree>
    <p:extLst>
      <p:ext uri="{BB962C8B-B14F-4D97-AF65-F5344CB8AC3E}">
        <p14:creationId xmlns:p14="http://schemas.microsoft.com/office/powerpoint/2010/main" val="214118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658273"/>
          </a:xfrm>
        </p:spPr>
        <p:txBody>
          <a:bodyPr>
            <a:normAutofit/>
          </a:bodyPr>
          <a:lstStyle/>
          <a:p>
            <a:r>
              <a:rPr lang="en-IN" sz="2800" dirty="0"/>
              <a:t>Dendritic growth of metallic crystals from liquid sate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2187" y="1340768"/>
            <a:ext cx="7500313" cy="3240360"/>
          </a:xfrm>
        </p:spPr>
      </p:pic>
    </p:spTree>
    <p:extLst>
      <p:ext uri="{BB962C8B-B14F-4D97-AF65-F5344CB8AC3E}">
        <p14:creationId xmlns:p14="http://schemas.microsoft.com/office/powerpoint/2010/main" val="3090965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a:t>Grain size control</a:t>
            </a:r>
          </a:p>
        </p:txBody>
      </p:sp>
      <p:sp>
        <p:nvSpPr>
          <p:cNvPr id="3" name="Content Placeholder 2"/>
          <p:cNvSpPr>
            <a:spLocks noGrp="1"/>
          </p:cNvSpPr>
          <p:nvPr>
            <p:ph idx="1"/>
          </p:nvPr>
        </p:nvSpPr>
        <p:spPr>
          <a:xfrm>
            <a:off x="323528" y="1124744"/>
            <a:ext cx="8363272" cy="5616624"/>
          </a:xfrm>
        </p:spPr>
        <p:txBody>
          <a:bodyPr>
            <a:noAutofit/>
          </a:bodyPr>
          <a:lstStyle/>
          <a:p>
            <a:pPr marL="0" indent="0">
              <a:buNone/>
            </a:pPr>
            <a:r>
              <a:rPr lang="en-US" sz="3600" dirty="0"/>
              <a:t>    Following factors controls the grain size</a:t>
            </a:r>
          </a:p>
          <a:p>
            <a:r>
              <a:rPr lang="en-US" sz="3600" dirty="0">
                <a:solidFill>
                  <a:srgbClr val="FF0000"/>
                </a:solidFill>
              </a:rPr>
              <a:t>Slow cooling results in large grains(coarse)  where as fast cooling results in small grains(fine) </a:t>
            </a:r>
          </a:p>
          <a:p>
            <a:r>
              <a:rPr lang="en-US" sz="3600" dirty="0"/>
              <a:t>Metallic and non metallic inclusions</a:t>
            </a:r>
          </a:p>
          <a:p>
            <a:r>
              <a:rPr lang="en-US" sz="3600" dirty="0"/>
              <a:t>Mechanical working processes like rolling, forging etc</a:t>
            </a:r>
          </a:p>
          <a:p>
            <a:r>
              <a:rPr lang="en-US" sz="3600" dirty="0"/>
              <a:t>Alloying elements</a:t>
            </a:r>
          </a:p>
          <a:p>
            <a:r>
              <a:rPr lang="en-US" sz="3600" dirty="0"/>
              <a:t>Heat treatment process </a:t>
            </a:r>
          </a:p>
          <a:p>
            <a:endParaRPr lang="en-US" sz="3600" dirty="0"/>
          </a:p>
          <a:p>
            <a:endParaRPr lang="en-US" sz="3600" dirty="0"/>
          </a:p>
          <a:p>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1" y="18519"/>
            <a:ext cx="8964488" cy="936104"/>
          </a:xfrm>
        </p:spPr>
        <p:txBody>
          <a:bodyPr>
            <a:normAutofit fontScale="90000"/>
          </a:bodyPr>
          <a:lstStyle/>
          <a:p>
            <a:r>
              <a:rPr lang="en-US" dirty="0"/>
              <a:t>Effect of grain size on properties of metals</a:t>
            </a:r>
          </a:p>
        </p:txBody>
      </p:sp>
      <p:sp>
        <p:nvSpPr>
          <p:cNvPr id="3" name="Content Placeholder 2"/>
          <p:cNvSpPr>
            <a:spLocks noGrp="1"/>
          </p:cNvSpPr>
          <p:nvPr>
            <p:ph idx="1"/>
          </p:nvPr>
        </p:nvSpPr>
        <p:spPr>
          <a:xfrm>
            <a:off x="179512" y="836712"/>
            <a:ext cx="8712968" cy="5544616"/>
          </a:xfrm>
        </p:spPr>
        <p:txBody>
          <a:bodyPr>
            <a:noAutofit/>
          </a:bodyPr>
          <a:lstStyle/>
          <a:p>
            <a:pPr algn="just"/>
            <a:r>
              <a:rPr lang="en-US" dirty="0"/>
              <a:t>Fine  grained materials </a:t>
            </a:r>
            <a:r>
              <a:rPr lang="en-US" dirty="0">
                <a:solidFill>
                  <a:srgbClr val="FF0000"/>
                </a:solidFill>
              </a:rPr>
              <a:t>possess  improved strength, resistance to impact and cracking, better finish in  deep drawing</a:t>
            </a:r>
            <a:r>
              <a:rPr lang="en-US" dirty="0"/>
              <a:t> .They are preferred for </a:t>
            </a:r>
            <a:r>
              <a:rPr lang="en-US" dirty="0">
                <a:solidFill>
                  <a:srgbClr val="FF0000"/>
                </a:solidFill>
              </a:rPr>
              <a:t>structural application</a:t>
            </a:r>
          </a:p>
          <a:p>
            <a:pPr algn="just"/>
            <a:r>
              <a:rPr lang="en-US" dirty="0"/>
              <a:t>Coarse grained materials  possess more </a:t>
            </a:r>
            <a:r>
              <a:rPr lang="en-US" dirty="0">
                <a:solidFill>
                  <a:schemeClr val="accent1"/>
                </a:solidFill>
              </a:rPr>
              <a:t>ductility, malleability, machinability, hardenability and  better creep strength </a:t>
            </a:r>
            <a:r>
              <a:rPr lang="en-US" dirty="0"/>
              <a:t>.They are </a:t>
            </a:r>
            <a:r>
              <a:rPr lang="en-US" dirty="0">
                <a:solidFill>
                  <a:schemeClr val="accent1"/>
                </a:solidFill>
              </a:rPr>
              <a:t>less tough and have greater tendency for distortion </a:t>
            </a:r>
            <a:r>
              <a:rPr lang="en-US" dirty="0"/>
              <a:t>than fine grained materials. They are preferred for </a:t>
            </a:r>
            <a:r>
              <a:rPr lang="en-US" dirty="0">
                <a:solidFill>
                  <a:schemeClr val="accent1"/>
                </a:solidFill>
              </a:rPr>
              <a:t>high temperature application</a:t>
            </a:r>
          </a:p>
        </p:txBody>
      </p:sp>
    </p:spTree>
    <p:extLst>
      <p:ext uri="{BB962C8B-B14F-4D97-AF65-F5344CB8AC3E}">
        <p14:creationId xmlns:p14="http://schemas.microsoft.com/office/powerpoint/2010/main" val="231021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size measurement</a:t>
            </a:r>
          </a:p>
        </p:txBody>
      </p:sp>
      <p:sp>
        <p:nvSpPr>
          <p:cNvPr id="3" name="Content Placeholder 2"/>
          <p:cNvSpPr>
            <a:spLocks noGrp="1"/>
          </p:cNvSpPr>
          <p:nvPr>
            <p:ph idx="1"/>
          </p:nvPr>
        </p:nvSpPr>
        <p:spPr>
          <a:xfrm>
            <a:off x="457200" y="1124744"/>
            <a:ext cx="8229600" cy="5001419"/>
          </a:xfrm>
        </p:spPr>
        <p:txBody>
          <a:bodyPr/>
          <a:lstStyle/>
          <a:p>
            <a:r>
              <a:rPr lang="en-US" dirty="0"/>
              <a:t>The grain size specified by ASTM,American society for Testing and Materials is </a:t>
            </a:r>
          </a:p>
          <a:p>
            <a:pPr marL="0" indent="0">
              <a:buNone/>
            </a:pPr>
            <a:r>
              <a:rPr lang="en-US" dirty="0"/>
              <a:t>    n = 2</a:t>
            </a:r>
            <a:r>
              <a:rPr lang="en-US" baseline="30000" dirty="0"/>
              <a:t>N-1</a:t>
            </a:r>
          </a:p>
          <a:p>
            <a:pPr marL="0" indent="0">
              <a:buNone/>
            </a:pPr>
            <a:r>
              <a:rPr lang="en-US" baseline="30000" dirty="0"/>
              <a:t>     </a:t>
            </a:r>
            <a:r>
              <a:rPr lang="en-US" dirty="0"/>
              <a:t>n= No. of grains per square inch at  </a:t>
            </a:r>
          </a:p>
          <a:p>
            <a:pPr marL="0" indent="0">
              <a:buNone/>
            </a:pPr>
            <a:r>
              <a:rPr lang="en-US" dirty="0"/>
              <a:t>         magnification of 100 X </a:t>
            </a:r>
          </a:p>
          <a:p>
            <a:pPr marL="0" indent="0">
              <a:buNone/>
            </a:pPr>
            <a:r>
              <a:rPr lang="en-US" dirty="0"/>
              <a:t>    N=  grain size No.</a:t>
            </a:r>
          </a:p>
          <a:p>
            <a:pPr marL="0" indent="0">
              <a:buNone/>
            </a:pPr>
            <a:r>
              <a:rPr lang="en-US" dirty="0"/>
              <a:t>Grain size no. 1 to 5 indicate coarse grained steel,6  to 10 indicates fine grained steel</a:t>
            </a:r>
          </a:p>
        </p:txBody>
      </p:sp>
    </p:spTree>
    <p:extLst>
      <p:ext uri="{BB962C8B-B14F-4D97-AF65-F5344CB8AC3E}">
        <p14:creationId xmlns:p14="http://schemas.microsoft.com/office/powerpoint/2010/main" val="1843838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Bonding in solids</a:t>
            </a:r>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US" dirty="0"/>
              <a:t>Types of bond</a:t>
            </a:r>
          </a:p>
          <a:p>
            <a:pPr marL="352425" indent="-352425">
              <a:buFont typeface="+mj-lt"/>
              <a:buAutoNum type="romanUcPeriod"/>
            </a:pPr>
            <a:r>
              <a:rPr lang="en-US" dirty="0"/>
              <a:t>Primary bond – ionic, covalent and metallic</a:t>
            </a:r>
          </a:p>
          <a:p>
            <a:pPr marL="352425" indent="-352425">
              <a:buFont typeface="+mj-lt"/>
              <a:buAutoNum type="romanUcPeriod"/>
            </a:pPr>
            <a:r>
              <a:rPr lang="en-US" dirty="0"/>
              <a:t>Secondary bond (Molecular bond)</a:t>
            </a:r>
          </a:p>
          <a:p>
            <a:pPr marL="0" indent="0">
              <a:buNone/>
            </a:pPr>
            <a:r>
              <a:rPr lang="en-US" b="1" dirty="0"/>
              <a:t>Ionic bond </a:t>
            </a:r>
            <a:r>
              <a:rPr lang="en-US" dirty="0"/>
              <a:t>: Exist between a metallic and non metallic atom.Eg:NaCl</a:t>
            </a:r>
          </a:p>
          <a:p>
            <a:pPr marL="0" indent="0">
              <a:buNone/>
            </a:pPr>
            <a:r>
              <a:rPr lang="en-US" dirty="0"/>
              <a:t>The Na atom gives away its  valance electron to Cl atom producing Na + ions and Cl – ions.</a:t>
            </a:r>
          </a:p>
          <a:p>
            <a:pPr marL="0" indent="0">
              <a:buNone/>
            </a:pPr>
            <a:r>
              <a:rPr lang="en-US" dirty="0"/>
              <a:t>Two oppositely charged ions attract and forms bonds </a:t>
            </a:r>
          </a:p>
        </p:txBody>
      </p:sp>
    </p:spTree>
    <p:extLst>
      <p:ext uri="{BB962C8B-B14F-4D97-AF65-F5344CB8AC3E}">
        <p14:creationId xmlns:p14="http://schemas.microsoft.com/office/powerpoint/2010/main" val="2584887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Ionic bonding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988840"/>
            <a:ext cx="6367798" cy="23261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Covalent Bond</a:t>
            </a:r>
          </a:p>
        </p:txBody>
      </p:sp>
      <p:sp>
        <p:nvSpPr>
          <p:cNvPr id="3" name="Content Placeholder 2"/>
          <p:cNvSpPr>
            <a:spLocks noGrp="1"/>
          </p:cNvSpPr>
          <p:nvPr>
            <p:ph idx="1"/>
          </p:nvPr>
        </p:nvSpPr>
        <p:spPr/>
        <p:txBody>
          <a:bodyPr>
            <a:normAutofit fontScale="92500"/>
          </a:bodyPr>
          <a:lstStyle/>
          <a:p>
            <a:r>
              <a:rPr lang="en-US" dirty="0"/>
              <a:t>Electrons are shared (not transferred ) between atoms</a:t>
            </a:r>
          </a:p>
          <a:p>
            <a:r>
              <a:rPr lang="en-US" dirty="0"/>
              <a:t>Shared electrons are considered belonging to both atoms</a:t>
            </a:r>
          </a:p>
          <a:p>
            <a:r>
              <a:rPr lang="en-US" dirty="0"/>
              <a:t>Eg:In molecule of methane(CH</a:t>
            </a:r>
            <a:r>
              <a:rPr lang="en-US" baseline="-25000" dirty="0"/>
              <a:t>4</a:t>
            </a:r>
            <a:r>
              <a:rPr lang="en-US" dirty="0"/>
              <a:t>) , carbon atom has 4 valence electrons where as each of the four hydrogen atom has  single valence electron. So carbon and hydrogen share their electron to form covalent bond and become stable</a:t>
            </a:r>
          </a:p>
        </p:txBody>
      </p:sp>
    </p:spTree>
    <p:extLst>
      <p:ext uri="{BB962C8B-B14F-4D97-AF65-F5344CB8AC3E}">
        <p14:creationId xmlns:p14="http://schemas.microsoft.com/office/powerpoint/2010/main" val="3128224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Covalent bond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772816"/>
            <a:ext cx="5184576" cy="3378598"/>
          </a:xfrm>
        </p:spPr>
      </p:pic>
    </p:spTree>
    <p:extLst>
      <p:ext uri="{BB962C8B-B14F-4D97-AF65-F5344CB8AC3E}">
        <p14:creationId xmlns:p14="http://schemas.microsoft.com/office/powerpoint/2010/main" val="1373235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Crystalline and Amorphous solids</a:t>
            </a:r>
            <a:endParaRPr lang="en-US" dirty="0"/>
          </a:p>
        </p:txBody>
      </p:sp>
      <p:sp>
        <p:nvSpPr>
          <p:cNvPr id="7" name="Rectangle 6"/>
          <p:cNvSpPr/>
          <p:nvPr/>
        </p:nvSpPr>
        <p:spPr>
          <a:xfrm>
            <a:off x="3931440" y="3244334"/>
            <a:ext cx="1281120" cy="369332"/>
          </a:xfrm>
          <a:prstGeom prst="rect">
            <a:avLst/>
          </a:prstGeom>
        </p:spPr>
        <p:txBody>
          <a:bodyPr wrap="none">
            <a:spAutoFit/>
          </a:bodyPr>
          <a:lstStyle/>
          <a:p>
            <a:r>
              <a:rPr lang="en-US" dirty="0">
                <a:solidFill>
                  <a:schemeClr val="tx1"/>
                </a:solidFill>
              </a:rPr>
              <a:t>Amorphous</a:t>
            </a:r>
            <a:endParaRPr lang="en-US" dirty="0"/>
          </a:p>
        </p:txBody>
      </p:sp>
      <p:sp>
        <p:nvSpPr>
          <p:cNvPr id="9" name="Rectangle 8"/>
          <p:cNvSpPr/>
          <p:nvPr/>
        </p:nvSpPr>
        <p:spPr>
          <a:xfrm>
            <a:off x="3931440" y="3244334"/>
            <a:ext cx="1281120" cy="369332"/>
          </a:xfrm>
          <a:prstGeom prst="rect">
            <a:avLst/>
          </a:prstGeom>
        </p:spPr>
        <p:txBody>
          <a:bodyPr wrap="none">
            <a:spAutoFit/>
          </a:bodyPr>
          <a:lstStyle/>
          <a:p>
            <a:r>
              <a:rPr lang="en-US" dirty="0">
                <a:solidFill>
                  <a:schemeClr val="tx1"/>
                </a:solidFill>
              </a:rPr>
              <a:t>Amorphous</a:t>
            </a:r>
            <a:endParaRPr lang="en-US" dirty="0"/>
          </a:p>
        </p:txBody>
      </p:sp>
      <p:pic>
        <p:nvPicPr>
          <p:cNvPr id="1027" name="Picture 3" descr="C:\Users\MECHANICAL\AppData\Desktop\shanas\MP SHANAS\crystalline and non crystalline.png"/>
          <p:cNvPicPr>
            <a:picLocks noChangeAspect="1" noChangeArrowheads="1"/>
          </p:cNvPicPr>
          <p:nvPr/>
        </p:nvPicPr>
        <p:blipFill>
          <a:blip r:embed="rId2" cstate="print"/>
          <a:srcRect/>
          <a:stretch>
            <a:fillRect/>
          </a:stretch>
        </p:blipFill>
        <p:spPr bwMode="auto">
          <a:xfrm>
            <a:off x="1115616" y="1556792"/>
            <a:ext cx="6480720" cy="36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Metallic bond</a:t>
            </a:r>
          </a:p>
        </p:txBody>
      </p:sp>
      <p:sp>
        <p:nvSpPr>
          <p:cNvPr id="3" name="Content Placeholder 2"/>
          <p:cNvSpPr>
            <a:spLocks noGrp="1"/>
          </p:cNvSpPr>
          <p:nvPr>
            <p:ph idx="1"/>
          </p:nvPr>
        </p:nvSpPr>
        <p:spPr/>
        <p:txBody>
          <a:bodyPr>
            <a:normAutofit/>
          </a:bodyPr>
          <a:lstStyle/>
          <a:p>
            <a:r>
              <a:rPr lang="en-US" dirty="0"/>
              <a:t>Found in metals and their alloys</a:t>
            </a:r>
          </a:p>
          <a:p>
            <a:r>
              <a:rPr lang="en-US" dirty="0"/>
              <a:t>Metallic atoms give up their valence electron and  become positive charge ions</a:t>
            </a:r>
          </a:p>
          <a:p>
            <a:r>
              <a:rPr lang="en-US" dirty="0"/>
              <a:t>The free electrons forms ‘electron clouds’ and are surrounded by these positive ions</a:t>
            </a:r>
          </a:p>
          <a:p>
            <a:r>
              <a:rPr lang="en-US" dirty="0"/>
              <a:t>Mutual force of attraction between positive ions and negative electron cloud forms metallic bond</a:t>
            </a:r>
          </a:p>
          <a:p>
            <a:endParaRPr lang="en-US" dirty="0"/>
          </a:p>
        </p:txBody>
      </p:sp>
    </p:spTree>
    <p:extLst>
      <p:ext uri="{BB962C8B-B14F-4D97-AF65-F5344CB8AC3E}">
        <p14:creationId xmlns:p14="http://schemas.microsoft.com/office/powerpoint/2010/main" val="278281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Metallic bond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344" y="1700809"/>
            <a:ext cx="3878088" cy="26642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945063"/>
            <a:ext cx="2952328" cy="2175788"/>
          </a:xfrm>
          <a:prstGeom prst="rect">
            <a:avLst/>
          </a:prstGeom>
        </p:spPr>
      </p:pic>
    </p:spTree>
    <p:extLst>
      <p:ext uri="{BB962C8B-B14F-4D97-AF65-F5344CB8AC3E}">
        <p14:creationId xmlns:p14="http://schemas.microsoft.com/office/powerpoint/2010/main" val="167289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3737923"/>
              </p:ext>
            </p:extLst>
          </p:nvPr>
        </p:nvGraphicFramePr>
        <p:xfrm>
          <a:off x="107504" y="188640"/>
          <a:ext cx="9036495" cy="6568688"/>
        </p:xfrm>
        <a:graphic>
          <a:graphicData uri="http://schemas.openxmlformats.org/drawingml/2006/table">
            <a:tbl>
              <a:tblPr firstRow="1" bandRow="1">
                <a:tableStyleId>{5C22544A-7EE6-4342-B048-85BDC9FD1C3A}</a:tableStyleId>
              </a:tblPr>
              <a:tblGrid>
                <a:gridCol w="3012165">
                  <a:extLst>
                    <a:ext uri="{9D8B030D-6E8A-4147-A177-3AD203B41FA5}">
                      <a16:colId xmlns:a16="http://schemas.microsoft.com/office/drawing/2014/main" val="20000"/>
                    </a:ext>
                  </a:extLst>
                </a:gridCol>
                <a:gridCol w="3012165">
                  <a:extLst>
                    <a:ext uri="{9D8B030D-6E8A-4147-A177-3AD203B41FA5}">
                      <a16:colId xmlns:a16="http://schemas.microsoft.com/office/drawing/2014/main" val="20001"/>
                    </a:ext>
                  </a:extLst>
                </a:gridCol>
                <a:gridCol w="3012165">
                  <a:extLst>
                    <a:ext uri="{9D8B030D-6E8A-4147-A177-3AD203B41FA5}">
                      <a16:colId xmlns:a16="http://schemas.microsoft.com/office/drawing/2014/main" val="20002"/>
                    </a:ext>
                  </a:extLst>
                </a:gridCol>
              </a:tblGrid>
              <a:tr h="432048">
                <a:tc>
                  <a:txBody>
                    <a:bodyPr/>
                    <a:lstStyle/>
                    <a:p>
                      <a:r>
                        <a:rPr lang="en-IN" dirty="0"/>
                        <a:t>Ionic bond</a:t>
                      </a:r>
                    </a:p>
                  </a:txBody>
                  <a:tcPr/>
                </a:tc>
                <a:tc>
                  <a:txBody>
                    <a:bodyPr/>
                    <a:lstStyle/>
                    <a:p>
                      <a:r>
                        <a:rPr lang="en-IN" dirty="0"/>
                        <a:t>Covalent bond</a:t>
                      </a:r>
                    </a:p>
                  </a:txBody>
                  <a:tcPr/>
                </a:tc>
                <a:tc>
                  <a:txBody>
                    <a:bodyPr/>
                    <a:lstStyle/>
                    <a:p>
                      <a:r>
                        <a:rPr lang="en-IN" dirty="0"/>
                        <a:t>Metallic bond</a:t>
                      </a:r>
                    </a:p>
                  </a:txBody>
                  <a:tcPr/>
                </a:tc>
                <a:extLst>
                  <a:ext uri="{0D108BD9-81ED-4DB2-BD59-A6C34878D82A}">
                    <a16:rowId xmlns:a16="http://schemas.microsoft.com/office/drawing/2014/main" val="10000"/>
                  </a:ext>
                </a:extLst>
              </a:tr>
              <a:tr h="370840">
                <a:tc>
                  <a:txBody>
                    <a:bodyPr/>
                    <a:lstStyle/>
                    <a:p>
                      <a:r>
                        <a:rPr lang="en-IN" dirty="0"/>
                        <a:t>Higher bond strength than metallic bond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Higher bond strength than metallic bond</a:t>
                      </a:r>
                    </a:p>
                  </a:txBody>
                  <a:tcPr/>
                </a:tc>
                <a:tc>
                  <a:txBody>
                    <a:bodyPr/>
                    <a:lstStyle/>
                    <a:p>
                      <a:r>
                        <a:rPr lang="en-IN" dirty="0"/>
                        <a:t>Lower</a:t>
                      </a:r>
                      <a:r>
                        <a:rPr lang="en-IN" baseline="0" dirty="0"/>
                        <a:t> bond strength than other primary bonds</a:t>
                      </a:r>
                      <a:endParaRPr lang="en-IN" dirty="0"/>
                    </a:p>
                  </a:txBody>
                  <a:tcPr/>
                </a:tc>
                <a:extLst>
                  <a:ext uri="{0D108BD9-81ED-4DB2-BD59-A6C34878D82A}">
                    <a16:rowId xmlns:a16="http://schemas.microsoft.com/office/drawing/2014/main" val="10001"/>
                  </a:ext>
                </a:extLst>
              </a:tr>
              <a:tr h="370840">
                <a:tc>
                  <a:txBody>
                    <a:bodyPr/>
                    <a:lstStyle/>
                    <a:p>
                      <a:pPr algn="l"/>
                      <a:r>
                        <a:rPr lang="en-IN" dirty="0"/>
                        <a:t>Forms</a:t>
                      </a:r>
                      <a:r>
                        <a:rPr lang="en-IN" baseline="0" dirty="0"/>
                        <a:t> due to </a:t>
                      </a:r>
                      <a:r>
                        <a:rPr lang="en-IN" dirty="0"/>
                        <a:t> electrostatic force of attraction between</a:t>
                      </a:r>
                      <a:r>
                        <a:rPr lang="en-IN" baseline="0" dirty="0"/>
                        <a:t> +ve and –ve ions of different elements</a:t>
                      </a:r>
                      <a:endParaRPr lang="en-IN" dirty="0"/>
                    </a:p>
                  </a:txBody>
                  <a:tcPr/>
                </a:tc>
                <a:tc>
                  <a:txBody>
                    <a:bodyPr/>
                    <a:lstStyle/>
                    <a:p>
                      <a:r>
                        <a:rPr lang="en-IN" dirty="0"/>
                        <a:t>Forms</a:t>
                      </a:r>
                      <a:r>
                        <a:rPr lang="en-IN" baseline="0" dirty="0"/>
                        <a:t> due to e</a:t>
                      </a:r>
                      <a:r>
                        <a:rPr lang="en-IN" dirty="0"/>
                        <a:t>lectrostatic force of attraction between</a:t>
                      </a:r>
                      <a:r>
                        <a:rPr lang="en-IN" baseline="0" dirty="0"/>
                        <a:t> atoms of same or different elements by sharing of electrons</a:t>
                      </a:r>
                      <a:endParaRPr lang="en-IN" dirty="0"/>
                    </a:p>
                  </a:txBody>
                  <a:tcPr/>
                </a:tc>
                <a:tc>
                  <a:txBody>
                    <a:bodyPr/>
                    <a:lstStyle/>
                    <a:p>
                      <a:r>
                        <a:rPr lang="en-IN" dirty="0"/>
                        <a:t>Forms due to electrostatic force of attraction between</a:t>
                      </a:r>
                      <a:r>
                        <a:rPr lang="en-IN" baseline="0" dirty="0"/>
                        <a:t> + ve ions and –ve electron cloud of same or different metals</a:t>
                      </a:r>
                      <a:endParaRPr lang="en-IN" dirty="0"/>
                    </a:p>
                  </a:txBody>
                  <a:tcPr/>
                </a:tc>
                <a:extLst>
                  <a:ext uri="{0D108BD9-81ED-4DB2-BD59-A6C34878D82A}">
                    <a16:rowId xmlns:a16="http://schemas.microsoft.com/office/drawing/2014/main" val="10002"/>
                  </a:ext>
                </a:extLst>
              </a:tr>
              <a:tr h="370840">
                <a:tc>
                  <a:txBody>
                    <a:bodyPr/>
                    <a:lstStyle/>
                    <a:p>
                      <a:pPr algn="l"/>
                      <a:r>
                        <a:rPr lang="en-IN" dirty="0"/>
                        <a:t>Low electrical and thermal conductivity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Low electrical and thermal conductivity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High electrical and thermal conductivity</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High melting and boiling point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Low melting and boiling point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High</a:t>
                      </a:r>
                      <a:r>
                        <a:rPr lang="en-IN" baseline="0" dirty="0"/>
                        <a:t> m</a:t>
                      </a:r>
                      <a:r>
                        <a:rPr lang="en-IN" dirty="0"/>
                        <a:t>elting and boiling point</a:t>
                      </a:r>
                    </a:p>
                  </a:txBody>
                  <a:tcPr/>
                </a:tc>
                <a:extLst>
                  <a:ext uri="{0D108BD9-81ED-4DB2-BD59-A6C34878D82A}">
                    <a16:rowId xmlns:a16="http://schemas.microsoft.com/office/drawing/2014/main" val="10004"/>
                  </a:ext>
                </a:extLst>
              </a:tr>
              <a:tr h="370840">
                <a:tc>
                  <a:txBody>
                    <a:bodyPr/>
                    <a:lstStyle/>
                    <a:p>
                      <a:r>
                        <a:rPr lang="en-IN" dirty="0"/>
                        <a:t>Exists</a:t>
                      </a:r>
                      <a:r>
                        <a:rPr lang="en-IN" baseline="0" dirty="0"/>
                        <a:t> in solids state only</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Exists</a:t>
                      </a:r>
                      <a:r>
                        <a:rPr lang="en-IN" baseline="0" dirty="0"/>
                        <a:t> in solids, liquids and gaseous form</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Exists</a:t>
                      </a:r>
                      <a:r>
                        <a:rPr lang="en-IN" baseline="0" dirty="0"/>
                        <a:t> in solids only(except Hg)</a:t>
                      </a:r>
                      <a:endParaRPr lang="en-IN" dirty="0"/>
                    </a:p>
                  </a:txBody>
                  <a:tcPr/>
                </a:tc>
                <a:extLst>
                  <a:ext uri="{0D108BD9-81ED-4DB2-BD59-A6C34878D82A}">
                    <a16:rowId xmlns:a16="http://schemas.microsoft.com/office/drawing/2014/main" val="10005"/>
                  </a:ext>
                </a:extLst>
              </a:tr>
              <a:tr h="370840">
                <a:tc>
                  <a:txBody>
                    <a:bodyPr/>
                    <a:lstStyle/>
                    <a:p>
                      <a:r>
                        <a:rPr lang="en-IN" dirty="0"/>
                        <a:t>Crystalline in nature</a:t>
                      </a:r>
                    </a:p>
                  </a:txBody>
                  <a:tcPr/>
                </a:tc>
                <a:tc>
                  <a:txBody>
                    <a:bodyPr/>
                    <a:lstStyle/>
                    <a:p>
                      <a:r>
                        <a:rPr lang="en-IN" dirty="0"/>
                        <a:t>Non crystalline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Crystalline in nature</a:t>
                      </a:r>
                    </a:p>
                  </a:txBody>
                  <a:tcPr/>
                </a:tc>
                <a:extLst>
                  <a:ext uri="{0D108BD9-81ED-4DB2-BD59-A6C34878D82A}">
                    <a16:rowId xmlns:a16="http://schemas.microsoft.com/office/drawing/2014/main" val="10006"/>
                  </a:ext>
                </a:extLst>
              </a:tr>
              <a:tr h="185420">
                <a:tc>
                  <a:txBody>
                    <a:bodyPr/>
                    <a:lstStyle/>
                    <a:p>
                      <a:r>
                        <a:rPr lang="en-IN" dirty="0"/>
                        <a:t>High hardness</a:t>
                      </a:r>
                    </a:p>
                  </a:txBody>
                  <a:tcPr/>
                </a:tc>
                <a:tc>
                  <a:txBody>
                    <a:bodyPr/>
                    <a:lstStyle/>
                    <a:p>
                      <a:r>
                        <a:rPr lang="en-IN" dirty="0"/>
                        <a:t>Low</a:t>
                      </a:r>
                      <a:r>
                        <a:rPr lang="en-IN" baseline="0" dirty="0"/>
                        <a:t> hardness except diamond, silicon ,carbide</a:t>
                      </a:r>
                      <a:endParaRPr lang="en-IN" dirty="0"/>
                    </a:p>
                  </a:txBody>
                  <a:tcPr/>
                </a:tc>
                <a:tc>
                  <a:txBody>
                    <a:bodyPr/>
                    <a:lstStyle/>
                    <a:p>
                      <a:r>
                        <a:rPr lang="en-IN" dirty="0"/>
                        <a:t>Soft</a:t>
                      </a:r>
                    </a:p>
                  </a:txBody>
                  <a:tcPr/>
                </a:tc>
                <a:extLst>
                  <a:ext uri="{0D108BD9-81ED-4DB2-BD59-A6C34878D82A}">
                    <a16:rowId xmlns:a16="http://schemas.microsoft.com/office/drawing/2014/main" val="10007"/>
                  </a:ext>
                </a:extLst>
              </a:tr>
              <a:tr h="914400">
                <a:tc>
                  <a:txBody>
                    <a:bodyPr/>
                    <a:lstStyle/>
                    <a:p>
                      <a:r>
                        <a:rPr lang="en-IN" dirty="0"/>
                        <a:t>Soluble</a:t>
                      </a:r>
                      <a:r>
                        <a:rPr lang="en-IN" baseline="0" dirty="0"/>
                        <a:t> in water</a:t>
                      </a:r>
                      <a:endParaRPr lang="en-IN" dirty="0"/>
                    </a:p>
                  </a:txBody>
                  <a:tcPr/>
                </a:tc>
                <a:tc>
                  <a:txBody>
                    <a:bodyPr/>
                    <a:lstStyle/>
                    <a:p>
                      <a:r>
                        <a:rPr lang="en-IN" dirty="0"/>
                        <a:t>Not soluble in water. Soluble in organic solvents like benzene, toluene</a:t>
                      </a:r>
                      <a:r>
                        <a:rPr lang="en-IN" baseline="0" dirty="0"/>
                        <a:t> etc.</a:t>
                      </a:r>
                      <a:endParaRPr lang="en-IN" dirty="0"/>
                    </a:p>
                  </a:txBody>
                  <a:tcPr/>
                </a:tc>
                <a:tc>
                  <a:txBody>
                    <a:bodyPr/>
                    <a:lstStyle/>
                    <a:p>
                      <a:r>
                        <a:rPr lang="en-IN" dirty="0"/>
                        <a:t>Not</a:t>
                      </a:r>
                      <a:r>
                        <a:rPr lang="en-IN" baseline="0" dirty="0"/>
                        <a:t> soluble in water or organic solvents</a:t>
                      </a:r>
                      <a:endParaRPr lang="en-IN" dirty="0"/>
                    </a:p>
                  </a:txBody>
                  <a:tcPr/>
                </a:tc>
                <a:extLst>
                  <a:ext uri="{0D108BD9-81ED-4DB2-BD59-A6C34878D82A}">
                    <a16:rowId xmlns:a16="http://schemas.microsoft.com/office/drawing/2014/main" val="10008"/>
                  </a:ext>
                </a:extLst>
              </a:tr>
              <a:tr h="457200">
                <a:tc>
                  <a:txBody>
                    <a:bodyPr/>
                    <a:lstStyle/>
                    <a:p>
                      <a:r>
                        <a:rPr lang="en-IN" dirty="0"/>
                        <a:t>Not malleable and ductile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Not malleable and ductile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Malleable and ductile</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7872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026550"/>
          </a:xfrm>
        </p:spPr>
        <p:txBody>
          <a:bodyPr/>
          <a:lstStyle/>
          <a:p>
            <a:r>
              <a:rPr lang="en-US" dirty="0"/>
              <a:t>Secondary bond</a:t>
            </a:r>
          </a:p>
        </p:txBody>
      </p:sp>
      <p:sp>
        <p:nvSpPr>
          <p:cNvPr id="3" name="Content Placeholder 2"/>
          <p:cNvSpPr>
            <a:spLocks noGrp="1"/>
          </p:cNvSpPr>
          <p:nvPr>
            <p:ph idx="1"/>
          </p:nvPr>
        </p:nvSpPr>
        <p:spPr>
          <a:xfrm>
            <a:off x="467544" y="476672"/>
            <a:ext cx="8229600" cy="6480720"/>
          </a:xfrm>
        </p:spPr>
        <p:txBody>
          <a:bodyPr>
            <a:noAutofit/>
          </a:bodyPr>
          <a:lstStyle/>
          <a:p>
            <a:r>
              <a:rPr lang="en-US" sz="2600" dirty="0"/>
              <a:t>Formed due to weak Van der Waals’ force of attraction between various atoms</a:t>
            </a:r>
          </a:p>
          <a:p>
            <a:r>
              <a:rPr lang="en-US" sz="2600" dirty="0"/>
              <a:t>3 types</a:t>
            </a:r>
          </a:p>
          <a:p>
            <a:pPr>
              <a:buFont typeface="Wingdings" panose="05000000000000000000" pitchFamily="2" charset="2"/>
              <a:buChar char="ü"/>
            </a:pPr>
            <a:r>
              <a:rPr lang="en-US" sz="2600" dirty="0"/>
              <a:t>Dispersion bond</a:t>
            </a:r>
          </a:p>
          <a:p>
            <a:pPr>
              <a:buFont typeface="Wingdings" panose="05000000000000000000" pitchFamily="2" charset="2"/>
              <a:buChar char="ü"/>
            </a:pPr>
            <a:r>
              <a:rPr lang="en-US" sz="2600" dirty="0"/>
              <a:t>Permanent dipole bond</a:t>
            </a:r>
          </a:p>
          <a:p>
            <a:pPr>
              <a:buFont typeface="Wingdings" panose="05000000000000000000" pitchFamily="2" charset="2"/>
              <a:buChar char="ü"/>
            </a:pPr>
            <a:r>
              <a:rPr lang="en-US" sz="2600" dirty="0"/>
              <a:t>Hydrogen bond</a:t>
            </a:r>
          </a:p>
          <a:p>
            <a:pPr marL="0" indent="0">
              <a:buNone/>
            </a:pPr>
            <a:r>
              <a:rPr lang="en-US" sz="2600" dirty="0">
                <a:solidFill>
                  <a:schemeClr val="tx2">
                    <a:lumMod val="60000"/>
                    <a:lumOff val="40000"/>
                  </a:schemeClr>
                </a:solidFill>
              </a:rPr>
              <a:t>1. Dispersion bond</a:t>
            </a:r>
          </a:p>
          <a:p>
            <a:r>
              <a:rPr lang="en-US" sz="2400" dirty="0"/>
              <a:t>In a symmetrical molecule, centers of positive and negative charges coincide</a:t>
            </a:r>
          </a:p>
          <a:p>
            <a:r>
              <a:rPr lang="en-US" sz="2400" dirty="0"/>
              <a:t>But if the centers of positive and negative charges do not coincide, the molecule will develop a small net fluctuating  charge on each end </a:t>
            </a:r>
          </a:p>
          <a:p>
            <a:r>
              <a:rPr lang="en-US" sz="2400" dirty="0"/>
              <a:t>The fluctuating charge on one molecule interact with fluctuating charge of neighboring molecule resulting in dispersion bond</a:t>
            </a:r>
          </a:p>
        </p:txBody>
      </p:sp>
    </p:spTree>
    <p:extLst>
      <p:ext uri="{BB962C8B-B14F-4D97-AF65-F5344CB8AC3E}">
        <p14:creationId xmlns:p14="http://schemas.microsoft.com/office/powerpoint/2010/main" val="178695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1. Dispersion bond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191845"/>
            <a:ext cx="4728423" cy="22322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999164"/>
            <a:ext cx="5430008" cy="2091357"/>
          </a:xfrm>
          <a:prstGeom prst="rect">
            <a:avLst/>
          </a:prstGeom>
        </p:spPr>
      </p:pic>
      <p:sp>
        <p:nvSpPr>
          <p:cNvPr id="6" name="TextBox 5"/>
          <p:cNvSpPr txBox="1"/>
          <p:nvPr/>
        </p:nvSpPr>
        <p:spPr>
          <a:xfrm>
            <a:off x="2420342" y="3381250"/>
            <a:ext cx="4983256" cy="369332"/>
          </a:xfrm>
          <a:prstGeom prst="rect">
            <a:avLst/>
          </a:prstGeom>
          <a:noFill/>
        </p:spPr>
        <p:txBody>
          <a:bodyPr wrap="square" rtlCol="0">
            <a:spAutoFit/>
          </a:bodyPr>
          <a:lstStyle/>
          <a:p>
            <a:r>
              <a:rPr lang="en-IN" dirty="0"/>
              <a:t>Fig1:Distribution of electronic charges in helium</a:t>
            </a:r>
          </a:p>
        </p:txBody>
      </p:sp>
      <p:sp>
        <p:nvSpPr>
          <p:cNvPr id="7" name="TextBox 6"/>
          <p:cNvSpPr txBox="1"/>
          <p:nvPr/>
        </p:nvSpPr>
        <p:spPr>
          <a:xfrm>
            <a:off x="1187624" y="6154437"/>
            <a:ext cx="4551208" cy="369332"/>
          </a:xfrm>
          <a:prstGeom prst="rect">
            <a:avLst/>
          </a:prstGeom>
          <a:noFill/>
        </p:spPr>
        <p:txBody>
          <a:bodyPr wrap="square" rtlCol="0">
            <a:spAutoFit/>
          </a:bodyPr>
          <a:lstStyle/>
          <a:p>
            <a:r>
              <a:rPr lang="en-IN" dirty="0"/>
              <a:t>Fig2: Formation of dispersion bond  in helium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5159073"/>
            <a:ext cx="2610214" cy="457264"/>
          </a:xfrm>
          <a:prstGeom prst="rect">
            <a:avLst/>
          </a:prstGeom>
        </p:spPr>
      </p:pic>
    </p:spTree>
    <p:extLst>
      <p:ext uri="{BB962C8B-B14F-4D97-AF65-F5344CB8AC3E}">
        <p14:creationId xmlns:p14="http://schemas.microsoft.com/office/powerpoint/2010/main" val="2499776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18"/>
            <a:ext cx="8229600" cy="888653"/>
          </a:xfrm>
        </p:spPr>
        <p:txBody>
          <a:bodyPr>
            <a:normAutofit fontScale="90000"/>
          </a:bodyPr>
          <a:lstStyle/>
          <a:p>
            <a:r>
              <a:rPr lang="en-US" dirty="0"/>
              <a:t> </a:t>
            </a:r>
            <a:r>
              <a:rPr lang="en-US" sz="3600" dirty="0"/>
              <a:t>2.Permanent dipole bond(Dipole-dipole bond)</a:t>
            </a:r>
          </a:p>
        </p:txBody>
      </p:sp>
      <p:sp>
        <p:nvSpPr>
          <p:cNvPr id="3" name="Content Placeholder 2"/>
          <p:cNvSpPr>
            <a:spLocks noGrp="1"/>
          </p:cNvSpPr>
          <p:nvPr>
            <p:ph idx="1"/>
          </p:nvPr>
        </p:nvSpPr>
        <p:spPr>
          <a:xfrm>
            <a:off x="745232" y="1147750"/>
            <a:ext cx="8229600" cy="4857403"/>
          </a:xfrm>
        </p:spPr>
        <p:txBody>
          <a:bodyPr>
            <a:normAutofit fontScale="85000" lnSpcReduction="20000"/>
          </a:bodyPr>
          <a:lstStyle/>
          <a:p>
            <a:pPr algn="just"/>
            <a:r>
              <a:rPr lang="en-US" dirty="0"/>
              <a:t>Due to unequal sharing of electrons between two atoms, opposite charges will be created and permanent dipole is produced</a:t>
            </a:r>
          </a:p>
          <a:p>
            <a:pPr algn="just"/>
            <a:r>
              <a:rPr lang="en-US" dirty="0"/>
              <a:t>Such dipoles attract each other and forms dipole- dipole bond</a:t>
            </a:r>
          </a:p>
          <a:p>
            <a:pPr algn="just"/>
            <a:r>
              <a:rPr lang="en-US" dirty="0"/>
              <a:t>E.g.: Even though hydrogen fluoride molecule is formed by covalent bond there is an electrical imbalance because the shared electrons are more close to  nucleus of fluorine atom than nucleus of hydrogen atom</a:t>
            </a:r>
          </a:p>
          <a:p>
            <a:pPr algn="just"/>
            <a:r>
              <a:rPr lang="en-US" dirty="0"/>
              <a:t>This way an electrical dipole is created. Dipoles of opposite charges attract each other forming permanent dipole bond</a:t>
            </a:r>
          </a:p>
        </p:txBody>
      </p:sp>
      <p:sp>
        <p:nvSpPr>
          <p:cNvPr id="4" name="Footer Placeholder 3"/>
          <p:cNvSpPr>
            <a:spLocks noGrp="1"/>
          </p:cNvSpPr>
          <p:nvPr>
            <p:ph type="ftr" sz="quarter" idx="11"/>
          </p:nvPr>
        </p:nvSpPr>
        <p:spPr>
          <a:xfrm>
            <a:off x="457200" y="6005154"/>
            <a:ext cx="8517632" cy="591604"/>
          </a:xfrm>
        </p:spPr>
        <p:txBody>
          <a:bodyPr/>
          <a:lstStyle/>
          <a:p>
            <a:pPr algn="l"/>
            <a:endParaRPr lang="en-US" sz="2600" i="1" dirty="0">
              <a:solidFill>
                <a:schemeClr val="tx2">
                  <a:lumMod val="60000"/>
                  <a:lumOff val="40000"/>
                </a:schemeClr>
              </a:solidFill>
            </a:endParaRPr>
          </a:p>
          <a:p>
            <a:r>
              <a:rPr lang="en-US" sz="2600" i="1" dirty="0">
                <a:solidFill>
                  <a:schemeClr val="tx2">
                    <a:lumMod val="60000"/>
                    <a:lumOff val="40000"/>
                  </a:schemeClr>
                </a:solidFill>
              </a:rPr>
              <a:t>Covalent bond have equal sharing of electrons by two atoms</a:t>
            </a:r>
            <a:endParaRPr lang="en-US" sz="2600" dirty="0"/>
          </a:p>
        </p:txBody>
      </p:sp>
    </p:spTree>
    <p:extLst>
      <p:ext uri="{BB962C8B-B14F-4D97-AF65-F5344CB8AC3E}">
        <p14:creationId xmlns:p14="http://schemas.microsoft.com/office/powerpoint/2010/main" val="300904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2.Permanent dipole bond(Dipole-dipole bond)</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521" y="2420888"/>
            <a:ext cx="6496957" cy="1659093"/>
          </a:xfrm>
        </p:spPr>
      </p:pic>
    </p:spTree>
    <p:extLst>
      <p:ext uri="{BB962C8B-B14F-4D97-AF65-F5344CB8AC3E}">
        <p14:creationId xmlns:p14="http://schemas.microsoft.com/office/powerpoint/2010/main" val="1096415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US" dirty="0"/>
              <a:t>3.Hydrogen bond</a:t>
            </a:r>
          </a:p>
        </p:txBody>
      </p:sp>
      <p:sp>
        <p:nvSpPr>
          <p:cNvPr id="3" name="Content Placeholder 2"/>
          <p:cNvSpPr>
            <a:spLocks noGrp="1"/>
          </p:cNvSpPr>
          <p:nvPr>
            <p:ph idx="1"/>
          </p:nvPr>
        </p:nvSpPr>
        <p:spPr>
          <a:xfrm>
            <a:off x="457200" y="1124744"/>
            <a:ext cx="8229600" cy="5001419"/>
          </a:xfrm>
        </p:spPr>
        <p:txBody>
          <a:bodyPr>
            <a:normAutofit lnSpcReduction="10000"/>
          </a:bodyPr>
          <a:lstStyle/>
          <a:p>
            <a:r>
              <a:rPr lang="en-US" dirty="0"/>
              <a:t>Special type of dipole bond</a:t>
            </a:r>
          </a:p>
          <a:p>
            <a:r>
              <a:rPr lang="en-US" dirty="0"/>
              <a:t>Produced when hydrogen atom of one molecule is attracted to highly electro negative atoms(F,O,N)</a:t>
            </a:r>
          </a:p>
          <a:p>
            <a:pPr algn="just"/>
            <a:r>
              <a:rPr lang="en-US" dirty="0"/>
              <a:t>Eg:In H</a:t>
            </a:r>
            <a:r>
              <a:rPr lang="en-US" baseline="-25000" dirty="0"/>
              <a:t>2</a:t>
            </a:r>
            <a:r>
              <a:rPr lang="en-US" dirty="0"/>
              <a:t>O,the hydrogen electrons are more attracted towards oxygen atom (oxygen atom is more electro negative than hydrogen) inducing small +ve charge on hydrogen atom and small –ve charge on oxygen atom and thus creating a dipole leading to bonding</a:t>
            </a:r>
          </a:p>
          <a:p>
            <a:pPr algn="just"/>
            <a:endParaRPr lang="en-US" dirty="0"/>
          </a:p>
          <a:p>
            <a:endParaRPr lang="en-US" dirty="0"/>
          </a:p>
        </p:txBody>
      </p:sp>
    </p:spTree>
    <p:extLst>
      <p:ext uri="{BB962C8B-B14F-4D97-AF65-F5344CB8AC3E}">
        <p14:creationId xmlns:p14="http://schemas.microsoft.com/office/powerpoint/2010/main" val="3786747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Hydrogen bond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628800"/>
            <a:ext cx="7200800" cy="3988844"/>
          </a:xfrm>
        </p:spPr>
      </p:pic>
    </p:spTree>
    <p:extLst>
      <p:ext uri="{BB962C8B-B14F-4D97-AF65-F5344CB8AC3E}">
        <p14:creationId xmlns:p14="http://schemas.microsoft.com/office/powerpoint/2010/main" val="3549744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normAutofit/>
          </a:bodyPr>
          <a:lstStyle/>
          <a:p>
            <a:r>
              <a:rPr lang="en-US" sz="3200" dirty="0"/>
              <a:t>Crystal defects(Crystal imperfection)</a:t>
            </a:r>
          </a:p>
        </p:txBody>
      </p:sp>
      <p:sp>
        <p:nvSpPr>
          <p:cNvPr id="5" name="Content Placeholder 4"/>
          <p:cNvSpPr>
            <a:spLocks noGrp="1"/>
          </p:cNvSpPr>
          <p:nvPr>
            <p:ph idx="1"/>
          </p:nvPr>
        </p:nvSpPr>
        <p:spPr>
          <a:xfrm>
            <a:off x="457200" y="980728"/>
            <a:ext cx="8229600" cy="5145435"/>
          </a:xfrm>
        </p:spPr>
        <p:txBody>
          <a:bodyPr/>
          <a:lstStyle/>
          <a:p>
            <a:r>
              <a:rPr lang="en-US" dirty="0"/>
              <a:t>In ideal crystal atoms are arranged in regular way</a:t>
            </a:r>
          </a:p>
          <a:p>
            <a:r>
              <a:rPr lang="en-US" dirty="0"/>
              <a:t>In actual cases the arrangement of atoms are disrupted </a:t>
            </a:r>
          </a:p>
          <a:p>
            <a:r>
              <a:rPr lang="en-US" dirty="0"/>
              <a:t>These disruption is known as crystal defects or imperfections</a:t>
            </a:r>
          </a:p>
        </p:txBody>
      </p:sp>
    </p:spTree>
    <p:extLst>
      <p:ext uri="{BB962C8B-B14F-4D97-AF65-F5344CB8AC3E}">
        <p14:creationId xmlns:p14="http://schemas.microsoft.com/office/powerpoint/2010/main" val="340365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fontScale="92500" lnSpcReduction="10000"/>
          </a:bodyPr>
          <a:lstStyle/>
          <a:p>
            <a:pPr>
              <a:buNone/>
            </a:pPr>
            <a:r>
              <a:rPr lang="en-US" b="1" dirty="0"/>
              <a:t>    </a:t>
            </a:r>
            <a:r>
              <a:rPr lang="en-US" b="1" u="sng" dirty="0"/>
              <a:t>Space lattice</a:t>
            </a:r>
          </a:p>
          <a:p>
            <a:r>
              <a:rPr lang="en-US" dirty="0"/>
              <a:t> 3 dimensional network of imaginary lines connecting atoms in a crystal</a:t>
            </a:r>
          </a:p>
          <a:p>
            <a:r>
              <a:rPr lang="en-US" dirty="0"/>
              <a:t>Intersection points are called lattice points which have identical surroundings</a:t>
            </a:r>
          </a:p>
          <a:p>
            <a:r>
              <a:rPr lang="en-US" b="1" u="sng" dirty="0"/>
              <a:t>Unit Cell</a:t>
            </a:r>
          </a:p>
          <a:p>
            <a:r>
              <a:rPr lang="en-US" dirty="0"/>
              <a:t>The smallest portion of the space lattice which when repeated in all direction give rise to lattice structure</a:t>
            </a:r>
          </a:p>
          <a:p>
            <a:r>
              <a:rPr lang="en-US" dirty="0"/>
              <a:t>It is the building block of crystal structure</a:t>
            </a:r>
          </a:p>
          <a:p>
            <a:r>
              <a:rPr lang="en-US" dirty="0"/>
              <a:t>Bravais showed that there are 14 standard space lattices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764704"/>
            <a:ext cx="8964488" cy="317190"/>
          </a:xfrm>
        </p:spPr>
        <p:txBody>
          <a:bodyPr>
            <a:normAutofit fontScale="90000"/>
          </a:bodyPr>
          <a:lstStyle/>
          <a:p>
            <a:pPr marL="722312"/>
            <a:r>
              <a:rPr lang="en-US" sz="3600" dirty="0"/>
              <a:t>Classification of crystal defects</a:t>
            </a:r>
            <a:br>
              <a:rPr lang="en-US" sz="3600" dirty="0"/>
            </a:br>
            <a:br>
              <a:rPr lang="en-US" sz="3800" dirty="0"/>
            </a:br>
            <a:endParaRPr lang="en-US" sz="3800" dirty="0"/>
          </a:p>
        </p:txBody>
      </p:sp>
      <p:sp>
        <p:nvSpPr>
          <p:cNvPr id="3" name="Content Placeholder 2"/>
          <p:cNvSpPr>
            <a:spLocks noGrp="1"/>
          </p:cNvSpPr>
          <p:nvPr>
            <p:ph idx="1"/>
          </p:nvPr>
        </p:nvSpPr>
        <p:spPr>
          <a:xfrm>
            <a:off x="457200" y="908720"/>
            <a:ext cx="8229600" cy="5217443"/>
          </a:xfrm>
        </p:spPr>
        <p:txBody>
          <a:bodyPr>
            <a:normAutofit lnSpcReduction="10000"/>
          </a:bodyPr>
          <a:lstStyle/>
          <a:p>
            <a:pPr marL="514350" indent="-514350">
              <a:buFont typeface="+mj-lt"/>
              <a:buAutoNum type="arabicPeriod"/>
            </a:pPr>
            <a:r>
              <a:rPr lang="en-US" dirty="0">
                <a:solidFill>
                  <a:schemeClr val="tx2">
                    <a:lumMod val="60000"/>
                    <a:lumOff val="40000"/>
                  </a:schemeClr>
                </a:solidFill>
              </a:rPr>
              <a:t>Point defect or zero dimensional defect</a:t>
            </a:r>
          </a:p>
          <a:p>
            <a:r>
              <a:rPr lang="en-US" dirty="0"/>
              <a:t>They are imperfect point like region in a crystal</a:t>
            </a:r>
          </a:p>
          <a:p>
            <a:r>
              <a:rPr lang="en-US" dirty="0"/>
              <a:t>Various point defects are</a:t>
            </a:r>
          </a:p>
          <a:p>
            <a:pPr marL="514350" indent="-514350">
              <a:buFont typeface="+mj-lt"/>
              <a:buAutoNum type="alphaLcPeriod"/>
            </a:pPr>
            <a:r>
              <a:rPr lang="en-US" b="1" dirty="0"/>
              <a:t>Vacancy</a:t>
            </a:r>
          </a:p>
          <a:p>
            <a:pPr marL="176213" indent="-176213"/>
            <a:r>
              <a:rPr lang="en-US" dirty="0"/>
              <a:t>An atom missing from regular lattice position</a:t>
            </a:r>
          </a:p>
          <a:p>
            <a:pPr marL="514350" indent="-514350">
              <a:buNone/>
            </a:pPr>
            <a:r>
              <a:rPr lang="en-US" b="1" dirty="0"/>
              <a:t>b. Self interstitial</a:t>
            </a:r>
          </a:p>
          <a:p>
            <a:pPr marL="176213" indent="-176213"/>
            <a:r>
              <a:rPr lang="en-US" dirty="0"/>
              <a:t>When an extra atom within the crystal occupies a space between regularly positioned atoms in a crystal</a:t>
            </a:r>
          </a:p>
        </p:txBody>
      </p:sp>
    </p:spTree>
    <p:extLst>
      <p:ext uri="{BB962C8B-B14F-4D97-AF65-F5344CB8AC3E}">
        <p14:creationId xmlns:p14="http://schemas.microsoft.com/office/powerpoint/2010/main" val="3842550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buNone/>
            </a:pPr>
            <a:r>
              <a:rPr lang="en-US" b="1" dirty="0"/>
              <a:t>c.Substitutional and interstitial impurity</a:t>
            </a:r>
          </a:p>
          <a:p>
            <a:r>
              <a:rPr lang="en-US" dirty="0"/>
              <a:t>Impurity is the presence of foreign atoms in a crystal</a:t>
            </a:r>
          </a:p>
          <a:p>
            <a:r>
              <a:rPr lang="en-US" b="1" dirty="0"/>
              <a:t>Substitutional:</a:t>
            </a:r>
            <a:r>
              <a:rPr lang="en-US" dirty="0"/>
              <a:t>When impurity atom occupies the void space where regular atoms are missing</a:t>
            </a:r>
          </a:p>
          <a:p>
            <a:r>
              <a:rPr lang="en-US" b="1" dirty="0"/>
              <a:t>Interstitial :</a:t>
            </a:r>
            <a:r>
              <a:rPr lang="en-US" dirty="0"/>
              <a:t>A small sized impurity atom occupying void space with out disturbing parent atom from their regular sites</a:t>
            </a:r>
          </a:p>
          <a:p>
            <a:endParaRPr lang="en-US" dirty="0"/>
          </a:p>
          <a:p>
            <a:endParaRPr lang="en-US" dirty="0"/>
          </a:p>
        </p:txBody>
      </p:sp>
    </p:spTree>
    <p:extLst>
      <p:ext uri="{BB962C8B-B14F-4D97-AF65-F5344CB8AC3E}">
        <p14:creationId xmlns:p14="http://schemas.microsoft.com/office/powerpoint/2010/main" val="2273102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defects</a:t>
            </a:r>
          </a:p>
        </p:txBody>
      </p:sp>
      <p:sp>
        <p:nvSpPr>
          <p:cNvPr id="2050" name="AutoShape 2" descr="Image result for vacancies defec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C:\Users\MECHANICAL\AppData\Desktop\shanas12\MP SHANAS\point defect.jpg"/>
          <p:cNvPicPr>
            <a:picLocks noGrp="1" noChangeAspect="1" noChangeArrowheads="1"/>
          </p:cNvPicPr>
          <p:nvPr>
            <p:ph idx="1"/>
          </p:nvPr>
        </p:nvPicPr>
        <p:blipFill>
          <a:blip r:embed="rId2" cstate="print"/>
          <a:srcRect/>
          <a:stretch>
            <a:fillRect/>
          </a:stretch>
        </p:blipFill>
        <p:spPr bwMode="auto">
          <a:xfrm>
            <a:off x="1763688" y="1844824"/>
            <a:ext cx="6120680" cy="3672407"/>
          </a:xfrm>
          <a:prstGeom prst="rect">
            <a:avLst/>
          </a:prstGeom>
          <a:noFill/>
        </p:spPr>
      </p:pic>
    </p:spTree>
    <p:extLst>
      <p:ext uri="{BB962C8B-B14F-4D97-AF65-F5344CB8AC3E}">
        <p14:creationId xmlns:p14="http://schemas.microsoft.com/office/powerpoint/2010/main" val="4179589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85000" lnSpcReduction="10000"/>
          </a:bodyPr>
          <a:lstStyle/>
          <a:p>
            <a:pPr marL="0" indent="0">
              <a:buNone/>
            </a:pPr>
            <a:r>
              <a:rPr lang="en-IN" b="1" dirty="0"/>
              <a:t>   </a:t>
            </a:r>
          </a:p>
          <a:p>
            <a:pPr marL="0" indent="0">
              <a:buNone/>
            </a:pPr>
            <a:r>
              <a:rPr lang="en-IN" b="1" dirty="0"/>
              <a:t>Frenkal defect:</a:t>
            </a:r>
          </a:p>
          <a:p>
            <a:r>
              <a:rPr lang="en-IN" dirty="0"/>
              <a:t>Combination of vacancy and interstitial defect</a:t>
            </a:r>
          </a:p>
          <a:p>
            <a:r>
              <a:rPr lang="en-IN" dirty="0"/>
              <a:t>An ion  displaced from normal lattice site to interstitial site</a:t>
            </a:r>
          </a:p>
          <a:p>
            <a:r>
              <a:rPr lang="en-IN" dirty="0"/>
              <a:t>Cations(+ ve ion) being smaller than anion(- ve charge) is displaced to void space</a:t>
            </a:r>
          </a:p>
          <a:p>
            <a:pPr marL="0" indent="0">
              <a:buNone/>
            </a:pPr>
            <a:r>
              <a:rPr lang="en-IN" b="1" dirty="0"/>
              <a:t>    </a:t>
            </a:r>
            <a:r>
              <a:rPr lang="en-IN" b="1" dirty="0" err="1"/>
              <a:t>Schottky</a:t>
            </a:r>
            <a:r>
              <a:rPr lang="en-IN" b="1" dirty="0"/>
              <a:t> defect:</a:t>
            </a:r>
          </a:p>
          <a:p>
            <a:r>
              <a:rPr lang="en-IN" dirty="0"/>
              <a:t>A pair of cations and anions missing from lattice site of an ionic crystal</a:t>
            </a:r>
          </a:p>
          <a:p>
            <a:r>
              <a:rPr lang="en-IN" dirty="0"/>
              <a:t>Closely related to vacancy</a:t>
            </a:r>
          </a:p>
          <a:p>
            <a:pPr marL="0" indent="0">
              <a:buNone/>
            </a:pPr>
            <a:r>
              <a:rPr lang="en-IN" dirty="0"/>
              <a:t> </a:t>
            </a:r>
            <a:r>
              <a:rPr lang="en-IN" dirty="0">
                <a:solidFill>
                  <a:schemeClr val="accent6">
                    <a:lumMod val="75000"/>
                  </a:schemeClr>
                </a:solidFill>
              </a:rPr>
              <a:t>*Frenkal and shottky defects are found in ionic crystals</a:t>
            </a:r>
          </a:p>
          <a:p>
            <a:endParaRPr lang="en-IN" b="1" dirty="0">
              <a:solidFill>
                <a:schemeClr val="accent6">
                  <a:lumMod val="75000"/>
                </a:schemeClr>
              </a:solidFill>
            </a:endParaRPr>
          </a:p>
          <a:p>
            <a:pPr marL="0" indent="0">
              <a:buNone/>
            </a:pPr>
            <a:endParaRPr lang="en-IN" b="1" dirty="0"/>
          </a:p>
        </p:txBody>
      </p:sp>
    </p:spTree>
    <p:extLst>
      <p:ext uri="{BB962C8B-B14F-4D97-AF65-F5344CB8AC3E}">
        <p14:creationId xmlns:p14="http://schemas.microsoft.com/office/powerpoint/2010/main" val="3374308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Schottky and Frenkel defect</a:t>
            </a:r>
          </a:p>
        </p:txBody>
      </p:sp>
      <p:pic>
        <p:nvPicPr>
          <p:cNvPr id="1026" name="Picture 2" descr="C:\Users\MECHANICAL\AppData\Desktop\shanas12\MP SHANAS\Schottky defect and Frenkel defect.jpg"/>
          <p:cNvPicPr>
            <a:picLocks noGrp="1" noChangeAspect="1" noChangeArrowheads="1"/>
          </p:cNvPicPr>
          <p:nvPr>
            <p:ph idx="1"/>
          </p:nvPr>
        </p:nvPicPr>
        <p:blipFill>
          <a:blip r:embed="rId2" cstate="print"/>
          <a:srcRect/>
          <a:stretch>
            <a:fillRect/>
          </a:stretch>
        </p:blipFill>
        <p:spPr bwMode="auto">
          <a:xfrm>
            <a:off x="457200" y="1633869"/>
            <a:ext cx="8229600" cy="4458624"/>
          </a:xfrm>
          <a:prstGeom prst="rect">
            <a:avLst/>
          </a:prstGeom>
          <a:noFill/>
        </p:spPr>
      </p:pic>
    </p:spTree>
    <p:extLst>
      <p:ext uri="{BB962C8B-B14F-4D97-AF65-F5344CB8AC3E}">
        <p14:creationId xmlns:p14="http://schemas.microsoft.com/office/powerpoint/2010/main" val="394988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2">
                    <a:lumMod val="60000"/>
                    <a:lumOff val="40000"/>
                  </a:schemeClr>
                </a:solidFill>
              </a:rPr>
              <a:t>2.Line defects or dislocations</a:t>
            </a:r>
          </a:p>
        </p:txBody>
      </p:sp>
      <p:sp>
        <p:nvSpPr>
          <p:cNvPr id="3" name="Content Placeholder 2"/>
          <p:cNvSpPr>
            <a:spLocks noGrp="1"/>
          </p:cNvSpPr>
          <p:nvPr>
            <p:ph idx="1"/>
          </p:nvPr>
        </p:nvSpPr>
        <p:spPr/>
        <p:txBody>
          <a:bodyPr/>
          <a:lstStyle/>
          <a:p>
            <a:r>
              <a:rPr lang="en-IN" dirty="0"/>
              <a:t>One dimensional defects</a:t>
            </a:r>
          </a:p>
          <a:p>
            <a:r>
              <a:rPr lang="en-IN" dirty="0"/>
              <a:t>Disturbed region between two perfect part of a crystal</a:t>
            </a:r>
          </a:p>
          <a:p>
            <a:r>
              <a:rPr lang="en-IN" dirty="0"/>
              <a:t>Responsible for slip by which metal deforms plastically</a:t>
            </a:r>
          </a:p>
          <a:p>
            <a:r>
              <a:rPr lang="en-IN" dirty="0"/>
              <a:t>Two types</a:t>
            </a:r>
          </a:p>
          <a:p>
            <a:pPr marL="271463" indent="0">
              <a:buNone/>
            </a:pPr>
            <a:r>
              <a:rPr lang="en-IN" dirty="0"/>
              <a:t>1. Edge dislocation </a:t>
            </a:r>
          </a:p>
          <a:p>
            <a:pPr marL="271463" indent="0">
              <a:buNone/>
            </a:pPr>
            <a:r>
              <a:rPr lang="en-IN" dirty="0"/>
              <a:t>2.Screw dislocation</a:t>
            </a:r>
          </a:p>
          <a:p>
            <a:pPr marL="271463" indent="0"/>
            <a:endParaRPr lang="en-IN" dirty="0"/>
          </a:p>
        </p:txBody>
      </p:sp>
    </p:spTree>
    <p:extLst>
      <p:ext uri="{BB962C8B-B14F-4D97-AF65-F5344CB8AC3E}">
        <p14:creationId xmlns:p14="http://schemas.microsoft.com/office/powerpoint/2010/main" val="873524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marL="0" indent="0">
              <a:buNone/>
            </a:pPr>
            <a:r>
              <a:rPr lang="en-IN" b="1" dirty="0"/>
              <a:t>Edge dislocation:</a:t>
            </a:r>
          </a:p>
          <a:p>
            <a:r>
              <a:rPr lang="en-IN" dirty="0"/>
              <a:t>An extra half plane of atoms either above or below the slip planes</a:t>
            </a:r>
          </a:p>
          <a:p>
            <a:r>
              <a:rPr lang="en-IN" dirty="0"/>
              <a:t>Magnitude and direction of dislocation is expressed in terms of  Burgers vector</a:t>
            </a:r>
          </a:p>
          <a:p>
            <a:r>
              <a:rPr lang="en-IN" dirty="0"/>
              <a:t>The vector is at right angle to edge dislocation</a:t>
            </a:r>
          </a:p>
          <a:p>
            <a:r>
              <a:rPr lang="en-IN" dirty="0"/>
              <a:t>It is determined by drawing a rectangle in the region under consideration by connecting equal no. of atoms on opposite side and if certain region contains an edge dislocation, the circuit will break</a:t>
            </a:r>
          </a:p>
        </p:txBody>
      </p:sp>
    </p:spTree>
    <p:extLst>
      <p:ext uri="{BB962C8B-B14F-4D97-AF65-F5344CB8AC3E}">
        <p14:creationId xmlns:p14="http://schemas.microsoft.com/office/powerpoint/2010/main" val="3246428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dislocation</a:t>
            </a:r>
          </a:p>
        </p:txBody>
      </p:sp>
      <p:pic>
        <p:nvPicPr>
          <p:cNvPr id="55298" name="Picture 2" descr="C:\Users\MECHANICAL\AppData\Desktop\shanas12\MP SHANAS\edge dislocation.gif"/>
          <p:cNvPicPr>
            <a:picLocks noGrp="1" noChangeAspect="1" noChangeArrowheads="1"/>
          </p:cNvPicPr>
          <p:nvPr>
            <p:ph idx="1"/>
          </p:nvPr>
        </p:nvPicPr>
        <p:blipFill>
          <a:blip r:embed="rId2" cstate="print"/>
          <a:srcRect/>
          <a:stretch>
            <a:fillRect/>
          </a:stretch>
        </p:blipFill>
        <p:spPr bwMode="auto">
          <a:xfrm>
            <a:off x="1907704" y="2353469"/>
            <a:ext cx="5400600" cy="3451795"/>
          </a:xfrm>
          <a:prstGeom prst="rect">
            <a:avLst/>
          </a:prstGeom>
          <a:noFill/>
        </p:spPr>
      </p:pic>
    </p:spTree>
    <p:extLst>
      <p:ext uri="{BB962C8B-B14F-4D97-AF65-F5344CB8AC3E}">
        <p14:creationId xmlns:p14="http://schemas.microsoft.com/office/powerpoint/2010/main" val="11672681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dislocation - Burger’s circuit</a:t>
            </a:r>
          </a:p>
        </p:txBody>
      </p:sp>
      <p:pic>
        <p:nvPicPr>
          <p:cNvPr id="3073" name="Picture 1" descr="C:\Users\MECHANICAL\AppData\Desktop\shanas12\MP SHANAS\Burger’sVector_circuit edge.jpg"/>
          <p:cNvPicPr>
            <a:picLocks noGrp="1" noChangeAspect="1" noChangeArrowheads="1"/>
          </p:cNvPicPr>
          <p:nvPr>
            <p:ph idx="1"/>
          </p:nvPr>
        </p:nvPicPr>
        <p:blipFill>
          <a:blip r:embed="rId2" cstate="print"/>
          <a:srcRect/>
          <a:stretch>
            <a:fillRect/>
          </a:stretch>
        </p:blipFill>
        <p:spPr bwMode="auto">
          <a:xfrm>
            <a:off x="1475656" y="1844824"/>
            <a:ext cx="6192688" cy="3800080"/>
          </a:xfrm>
          <a:prstGeom prst="rect">
            <a:avLst/>
          </a:prstGeom>
          <a:noFill/>
        </p:spPr>
      </p:pic>
    </p:spTree>
    <p:extLst>
      <p:ext uri="{BB962C8B-B14F-4D97-AF65-F5344CB8AC3E}">
        <p14:creationId xmlns:p14="http://schemas.microsoft.com/office/powerpoint/2010/main" val="2406319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buNone/>
            </a:pPr>
            <a:r>
              <a:rPr lang="en-IN" b="1" dirty="0"/>
              <a:t>2.Screw dislocation</a:t>
            </a:r>
          </a:p>
          <a:p>
            <a:r>
              <a:rPr lang="en-IN" dirty="0"/>
              <a:t>Shear stress applied  on the crystal causes a portion of crystal to be shifted relative to other</a:t>
            </a:r>
          </a:p>
          <a:p>
            <a:r>
              <a:rPr lang="en-IN" dirty="0"/>
              <a:t>Arrangement of atoms appears like screw.so it is called screw dislocation</a:t>
            </a:r>
          </a:p>
          <a:p>
            <a:r>
              <a:rPr lang="en-IN" dirty="0"/>
              <a:t>Burgers vector is parallel to line dislocation</a:t>
            </a:r>
          </a:p>
        </p:txBody>
      </p:sp>
    </p:spTree>
    <p:extLst>
      <p:ext uri="{BB962C8B-B14F-4D97-AF65-F5344CB8AC3E}">
        <p14:creationId xmlns:p14="http://schemas.microsoft.com/office/powerpoint/2010/main" val="3661921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Space lattice and unit cell</a:t>
            </a:r>
          </a:p>
        </p:txBody>
      </p:sp>
      <p:pic>
        <p:nvPicPr>
          <p:cNvPr id="2052" name="Picture 4" descr="C:\Users\MECHANICAL\AppData\Desktop\shanas\MP SHANAS\unitcell.jpg"/>
          <p:cNvPicPr>
            <a:picLocks noChangeAspect="1" noChangeArrowheads="1"/>
          </p:cNvPicPr>
          <p:nvPr/>
        </p:nvPicPr>
        <p:blipFill>
          <a:blip r:embed="rId2" cstate="print"/>
          <a:srcRect/>
          <a:stretch>
            <a:fillRect/>
          </a:stretch>
        </p:blipFill>
        <p:spPr bwMode="auto">
          <a:xfrm>
            <a:off x="4860033" y="1196752"/>
            <a:ext cx="4248471" cy="3203304"/>
          </a:xfrm>
          <a:prstGeom prst="rect">
            <a:avLst/>
          </a:prstGeom>
          <a:noFill/>
        </p:spPr>
      </p:pic>
      <p:pic>
        <p:nvPicPr>
          <p:cNvPr id="2053" name="Picture 5" descr="C:\Users\MECHANICAL\AppData\Desktop\shanas\MP SHANAS\space lattice.jpg"/>
          <p:cNvPicPr>
            <a:picLocks noChangeAspect="1" noChangeArrowheads="1"/>
          </p:cNvPicPr>
          <p:nvPr/>
        </p:nvPicPr>
        <p:blipFill>
          <a:blip r:embed="rId3" cstate="print"/>
          <a:srcRect/>
          <a:stretch>
            <a:fillRect/>
          </a:stretch>
        </p:blipFill>
        <p:spPr bwMode="auto">
          <a:xfrm>
            <a:off x="323528" y="1412776"/>
            <a:ext cx="5169973" cy="388843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Screw dislocation - Burger’s circuit</a:t>
            </a:r>
          </a:p>
        </p:txBody>
      </p:sp>
      <p:pic>
        <p:nvPicPr>
          <p:cNvPr id="56322" name="Picture 2" descr="C:\Users\MECHANICAL\AppData\Desktop\shanas12\MP SHANAS\Burger’sVector_screw.jpg"/>
          <p:cNvPicPr>
            <a:picLocks noGrp="1" noChangeAspect="1" noChangeArrowheads="1"/>
          </p:cNvPicPr>
          <p:nvPr>
            <p:ph idx="1"/>
          </p:nvPr>
        </p:nvPicPr>
        <p:blipFill>
          <a:blip r:embed="rId2" cstate="print"/>
          <a:srcRect/>
          <a:stretch>
            <a:fillRect/>
          </a:stretch>
        </p:blipFill>
        <p:spPr bwMode="auto">
          <a:xfrm>
            <a:off x="1259632" y="1844824"/>
            <a:ext cx="6552728" cy="4176464"/>
          </a:xfrm>
          <a:prstGeom prst="rect">
            <a:avLst/>
          </a:prstGeom>
          <a:noFill/>
        </p:spPr>
      </p:pic>
    </p:spTree>
    <p:extLst>
      <p:ext uri="{BB962C8B-B14F-4D97-AF65-F5344CB8AC3E}">
        <p14:creationId xmlns:p14="http://schemas.microsoft.com/office/powerpoint/2010/main" val="3817405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tx2">
                    <a:lumMod val="60000"/>
                    <a:lumOff val="40000"/>
                  </a:schemeClr>
                </a:solidFill>
              </a:rPr>
              <a:t>3.Surface defects</a:t>
            </a:r>
          </a:p>
        </p:txBody>
      </p:sp>
      <p:sp>
        <p:nvSpPr>
          <p:cNvPr id="3" name="Content Placeholder 2"/>
          <p:cNvSpPr>
            <a:spLocks noGrp="1"/>
          </p:cNvSpPr>
          <p:nvPr>
            <p:ph idx="1"/>
          </p:nvPr>
        </p:nvSpPr>
        <p:spPr/>
        <p:txBody>
          <a:bodyPr>
            <a:normAutofit fontScale="85000" lnSpcReduction="20000"/>
          </a:bodyPr>
          <a:lstStyle/>
          <a:p>
            <a:r>
              <a:rPr lang="en-IN" dirty="0"/>
              <a:t>2 dimensional in nature</a:t>
            </a:r>
          </a:p>
          <a:p>
            <a:r>
              <a:rPr lang="en-IN" dirty="0"/>
              <a:t>3 types</a:t>
            </a:r>
          </a:p>
          <a:p>
            <a:pPr marL="514350" indent="-514350">
              <a:buAutoNum type="arabicPeriod"/>
            </a:pPr>
            <a:r>
              <a:rPr lang="en-IN" sz="2800" b="1" dirty="0"/>
              <a:t>Grain boundaries</a:t>
            </a:r>
          </a:p>
          <a:p>
            <a:r>
              <a:rPr lang="en-IN" sz="2800" dirty="0"/>
              <a:t>The region that separates two adjacent grains of different orientation in a polycrystalline material</a:t>
            </a:r>
          </a:p>
          <a:p>
            <a:r>
              <a:rPr lang="en-IN" sz="2800" dirty="0"/>
              <a:t>At the grain boundaries atoms are not arranged perfectly and hence disturbed region is formed</a:t>
            </a:r>
          </a:p>
          <a:p>
            <a:r>
              <a:rPr lang="en-IN" sz="2800" dirty="0"/>
              <a:t>When orientation difference between neighbouring grains are  more than 10°–15° are called </a:t>
            </a:r>
            <a:r>
              <a:rPr lang="en-IN" sz="2800" b="1" dirty="0"/>
              <a:t>high angle grain boundaries</a:t>
            </a:r>
          </a:p>
          <a:p>
            <a:r>
              <a:rPr lang="en-IN" sz="2800" dirty="0"/>
              <a:t>Orientation difference is less than 10° are </a:t>
            </a:r>
            <a:r>
              <a:rPr lang="en-IN" sz="2800" b="1" dirty="0"/>
              <a:t>called low angle grain boundaries or tilt boundaries</a:t>
            </a:r>
          </a:p>
          <a:p>
            <a:r>
              <a:rPr lang="en-IN" sz="2800" dirty="0"/>
              <a:t>Tilt boundary  is composed of edge dislocation lying one over the other</a:t>
            </a:r>
          </a:p>
        </p:txBody>
      </p:sp>
    </p:spTree>
    <p:extLst>
      <p:ext uri="{BB962C8B-B14F-4D97-AF65-F5344CB8AC3E}">
        <p14:creationId xmlns:p14="http://schemas.microsoft.com/office/powerpoint/2010/main" val="18302461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 boundary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109603"/>
            <a:ext cx="7560839" cy="3767669"/>
          </a:xfrm>
          <a:prstGeom prst="rect">
            <a:avLst/>
          </a:prstGeom>
        </p:spPr>
      </p:pic>
    </p:spTree>
    <p:extLst>
      <p:ext uri="{BB962C8B-B14F-4D97-AF65-F5344CB8AC3E}">
        <p14:creationId xmlns:p14="http://schemas.microsoft.com/office/powerpoint/2010/main" val="70568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2.Tilt boundary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176" y="2060848"/>
            <a:ext cx="4217648" cy="2664296"/>
          </a:xfrm>
        </p:spPr>
      </p:pic>
    </p:spTree>
    <p:extLst>
      <p:ext uri="{BB962C8B-B14F-4D97-AF65-F5344CB8AC3E}">
        <p14:creationId xmlns:p14="http://schemas.microsoft.com/office/powerpoint/2010/main" val="781883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3.Twin boundary</a:t>
            </a:r>
          </a:p>
        </p:txBody>
      </p:sp>
      <p:sp>
        <p:nvSpPr>
          <p:cNvPr id="5" name="TextBox 4"/>
          <p:cNvSpPr txBox="1"/>
          <p:nvPr/>
        </p:nvSpPr>
        <p:spPr>
          <a:xfrm>
            <a:off x="457200" y="1700808"/>
            <a:ext cx="3538736" cy="3970318"/>
          </a:xfrm>
          <a:prstGeom prst="rect">
            <a:avLst/>
          </a:prstGeom>
          <a:noFill/>
        </p:spPr>
        <p:txBody>
          <a:bodyPr wrap="square" rtlCol="0">
            <a:spAutoFit/>
          </a:bodyPr>
          <a:lstStyle/>
          <a:p>
            <a:pPr marL="342900" indent="-342900" algn="just">
              <a:buFont typeface="Arial" panose="020B0604020202020204" pitchFamily="34" charset="0"/>
              <a:buChar char="•"/>
            </a:pPr>
            <a:r>
              <a:rPr lang="en-IN" sz="2800" dirty="0"/>
              <a:t>Produced due to  mechanical shearing forces and annealing heat treatment</a:t>
            </a:r>
          </a:p>
          <a:p>
            <a:pPr marL="342900" indent="-342900" algn="just">
              <a:buFont typeface="Arial" panose="020B0604020202020204" pitchFamily="34" charset="0"/>
              <a:buChar char="•"/>
            </a:pPr>
            <a:r>
              <a:rPr lang="en-IN" sz="2800" dirty="0"/>
              <a:t>The  arrangement of atoms on one side of the boundary is mirror image of that of the other side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2492896"/>
            <a:ext cx="4029637" cy="1924319"/>
          </a:xfrm>
        </p:spPr>
      </p:pic>
    </p:spTree>
    <p:extLst>
      <p:ext uri="{BB962C8B-B14F-4D97-AF65-F5344CB8AC3E}">
        <p14:creationId xmlns:p14="http://schemas.microsoft.com/office/powerpoint/2010/main" val="900780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Miscellaneous defect-Stacking fault</a:t>
            </a:r>
          </a:p>
        </p:txBody>
      </p:sp>
      <p:sp>
        <p:nvSpPr>
          <p:cNvPr id="3" name="Content Placeholder 2"/>
          <p:cNvSpPr>
            <a:spLocks noGrp="1"/>
          </p:cNvSpPr>
          <p:nvPr>
            <p:ph idx="1"/>
          </p:nvPr>
        </p:nvSpPr>
        <p:spPr/>
        <p:txBody>
          <a:bodyPr/>
          <a:lstStyle/>
          <a:p>
            <a:r>
              <a:rPr lang="en-IN" dirty="0"/>
              <a:t>Formed when  atoms are arranged in a sequence other than normal sequence</a:t>
            </a:r>
          </a:p>
          <a:p>
            <a:r>
              <a:rPr lang="en-IN" dirty="0"/>
              <a:t>Occurs in FCC when there is interruption in ABCABCABC… stacking sequence</a:t>
            </a:r>
          </a:p>
          <a:p>
            <a:r>
              <a:rPr lang="en-IN" dirty="0"/>
              <a:t>Occurs in HCP when there is interruption in ABABAB… stacking sequence</a:t>
            </a:r>
          </a:p>
          <a:p>
            <a:endParaRPr lang="en-IN" dirty="0"/>
          </a:p>
          <a:p>
            <a:endParaRPr lang="en-IN" dirty="0"/>
          </a:p>
        </p:txBody>
      </p:sp>
    </p:spTree>
    <p:extLst>
      <p:ext uri="{BB962C8B-B14F-4D97-AF65-F5344CB8AC3E}">
        <p14:creationId xmlns:p14="http://schemas.microsoft.com/office/powerpoint/2010/main" val="3109399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Staking fault</a:t>
            </a:r>
          </a:p>
        </p:txBody>
      </p:sp>
      <p:pic>
        <p:nvPicPr>
          <p:cNvPr id="60418" name="Picture 2" descr="C:\Users\MECHANICAL\AppData\Desktop\shanas12\MP SHANAS\staking.jpg"/>
          <p:cNvPicPr>
            <a:picLocks noGrp="1" noChangeAspect="1" noChangeArrowheads="1"/>
          </p:cNvPicPr>
          <p:nvPr>
            <p:ph idx="1"/>
          </p:nvPr>
        </p:nvPicPr>
        <p:blipFill>
          <a:blip r:embed="rId2" cstate="print"/>
          <a:srcRect/>
          <a:stretch>
            <a:fillRect/>
          </a:stretch>
        </p:blipFill>
        <p:spPr bwMode="auto">
          <a:xfrm>
            <a:off x="732610" y="1600200"/>
            <a:ext cx="7678780" cy="4525963"/>
          </a:xfrm>
          <a:prstGeom prst="rect">
            <a:avLst/>
          </a:prstGeom>
          <a:noFill/>
        </p:spPr>
      </p:pic>
    </p:spTree>
    <p:extLst>
      <p:ext uri="{BB962C8B-B14F-4D97-AF65-F5344CB8AC3E}">
        <p14:creationId xmlns:p14="http://schemas.microsoft.com/office/powerpoint/2010/main" val="2887357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Volume defect</a:t>
            </a:r>
          </a:p>
        </p:txBody>
      </p:sp>
      <p:sp>
        <p:nvSpPr>
          <p:cNvPr id="3" name="Content Placeholder 2"/>
          <p:cNvSpPr>
            <a:spLocks noGrp="1"/>
          </p:cNvSpPr>
          <p:nvPr>
            <p:ph idx="1"/>
          </p:nvPr>
        </p:nvSpPr>
        <p:spPr/>
        <p:txBody>
          <a:bodyPr/>
          <a:lstStyle/>
          <a:p>
            <a:r>
              <a:rPr lang="en-IN" dirty="0"/>
              <a:t> These include pores, cracks, foreign inclusions etc.</a:t>
            </a:r>
          </a:p>
          <a:p>
            <a:r>
              <a:rPr lang="en-IN" dirty="0"/>
              <a:t>Introduced during processing and fabrication </a:t>
            </a:r>
          </a:p>
        </p:txBody>
      </p:sp>
    </p:spTree>
    <p:extLst>
      <p:ext uri="{BB962C8B-B14F-4D97-AF65-F5344CB8AC3E}">
        <p14:creationId xmlns:p14="http://schemas.microsoft.com/office/powerpoint/2010/main" val="18165378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t>
            </a:r>
            <a:r>
              <a:rPr lang="en-IN" sz="3600" b="1" dirty="0"/>
              <a:t>Mechanism of plastic deformation in metals </a:t>
            </a:r>
          </a:p>
        </p:txBody>
      </p:sp>
      <p:sp>
        <p:nvSpPr>
          <p:cNvPr id="3" name="Content Placeholder 2"/>
          <p:cNvSpPr>
            <a:spLocks noGrp="1"/>
          </p:cNvSpPr>
          <p:nvPr>
            <p:ph idx="1"/>
          </p:nvPr>
        </p:nvSpPr>
        <p:spPr>
          <a:xfrm>
            <a:off x="457200" y="1417638"/>
            <a:ext cx="8229600" cy="5313189"/>
          </a:xfrm>
        </p:spPr>
        <p:txBody>
          <a:bodyPr>
            <a:normAutofit fontScale="92500" lnSpcReduction="10000"/>
          </a:bodyPr>
          <a:lstStyle/>
          <a:p>
            <a:r>
              <a:rPr lang="en-US" sz="3400" dirty="0"/>
              <a:t>Plastic deformation of metals occurs by slip and twinning</a:t>
            </a:r>
          </a:p>
          <a:p>
            <a:pPr marL="0" indent="0">
              <a:buNone/>
            </a:pPr>
            <a:r>
              <a:rPr lang="en-US" sz="3400" dirty="0"/>
              <a:t> </a:t>
            </a:r>
            <a:r>
              <a:rPr lang="en-US" dirty="0"/>
              <a:t>1.</a:t>
            </a:r>
            <a:r>
              <a:rPr lang="en-US" b="1" dirty="0"/>
              <a:t>Slip</a:t>
            </a:r>
          </a:p>
          <a:p>
            <a:pPr marL="357188" lvl="1" indent="-357188">
              <a:buFont typeface="Arial" panose="020B0604020202020204" pitchFamily="34" charset="0"/>
              <a:buChar char="•"/>
              <a:tabLst>
                <a:tab pos="542925" algn="l"/>
              </a:tabLst>
            </a:pPr>
            <a:r>
              <a:rPr lang="en-IN" sz="3000" dirty="0"/>
              <a:t>Permanent deformation of one part of crystal relative to the other. </a:t>
            </a:r>
          </a:p>
          <a:p>
            <a:r>
              <a:rPr lang="en-IN" sz="3000" dirty="0"/>
              <a:t>Slip involves sliding of one plane of atoms over the other under the influence of shear force</a:t>
            </a:r>
            <a:r>
              <a:rPr lang="en-IN" dirty="0"/>
              <a:t>. </a:t>
            </a:r>
          </a:p>
          <a:p>
            <a:pPr marL="0" indent="0">
              <a:buNone/>
            </a:pPr>
            <a:r>
              <a:rPr lang="en-IN" b="1" dirty="0"/>
              <a:t>2.Twinning</a:t>
            </a:r>
          </a:p>
          <a:p>
            <a:pPr algn="just"/>
            <a:r>
              <a:rPr lang="en-IN" sz="3000" dirty="0"/>
              <a:t>Atoms of a part of crystal when subjected to stress are displaced so that the twinned portion of the crystal is a mirror image of the parent crystal</a:t>
            </a:r>
          </a:p>
          <a:p>
            <a:pPr marL="0" indent="0">
              <a:buNone/>
            </a:pPr>
            <a:endParaRPr lang="en-IN" dirty="0"/>
          </a:p>
          <a:p>
            <a:endParaRPr lang="en-IN" dirty="0"/>
          </a:p>
        </p:txBody>
      </p:sp>
    </p:spTree>
    <p:extLst>
      <p:ext uri="{BB962C8B-B14F-4D97-AF65-F5344CB8AC3E}">
        <p14:creationId xmlns:p14="http://schemas.microsoft.com/office/powerpoint/2010/main" val="412508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SLIP AND TWINNING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237477"/>
            <a:ext cx="5112568" cy="3600400"/>
          </a:xfrm>
        </p:spPr>
      </p:pic>
      <p:sp>
        <p:nvSpPr>
          <p:cNvPr id="6" name="TextBox 5"/>
          <p:cNvSpPr txBox="1"/>
          <p:nvPr/>
        </p:nvSpPr>
        <p:spPr>
          <a:xfrm>
            <a:off x="1475656" y="5837877"/>
            <a:ext cx="2520280" cy="369332"/>
          </a:xfrm>
          <a:prstGeom prst="rect">
            <a:avLst/>
          </a:prstGeom>
          <a:noFill/>
        </p:spPr>
        <p:txBody>
          <a:bodyPr wrap="square" rtlCol="0">
            <a:spAutoFit/>
          </a:bodyPr>
          <a:lstStyle/>
          <a:p>
            <a:pPr algn="ctr"/>
            <a:r>
              <a:rPr lang="en-IN" b="1" dirty="0"/>
              <a:t>Slip process</a:t>
            </a:r>
          </a:p>
        </p:txBody>
      </p:sp>
      <p:pic>
        <p:nvPicPr>
          <p:cNvPr id="7" name="Picture 6"/>
          <p:cNvPicPr>
            <a:picLocks noChangeAspect="1"/>
          </p:cNvPicPr>
          <p:nvPr/>
        </p:nvPicPr>
        <p:blipFill>
          <a:blip r:embed="rId3"/>
          <a:stretch>
            <a:fillRect/>
          </a:stretch>
        </p:blipFill>
        <p:spPr>
          <a:xfrm>
            <a:off x="5292080" y="2636912"/>
            <a:ext cx="3707904" cy="2448272"/>
          </a:xfrm>
          <a:prstGeom prst="rect">
            <a:avLst/>
          </a:prstGeom>
        </p:spPr>
      </p:pic>
      <p:sp>
        <p:nvSpPr>
          <p:cNvPr id="9" name="TextBox 8"/>
          <p:cNvSpPr txBox="1"/>
          <p:nvPr/>
        </p:nvSpPr>
        <p:spPr>
          <a:xfrm>
            <a:off x="6608799" y="5143837"/>
            <a:ext cx="1080120" cy="369332"/>
          </a:xfrm>
          <a:prstGeom prst="rect">
            <a:avLst/>
          </a:prstGeom>
          <a:noFill/>
        </p:spPr>
        <p:txBody>
          <a:bodyPr wrap="square" rtlCol="0">
            <a:spAutoFit/>
          </a:bodyPr>
          <a:lstStyle/>
          <a:p>
            <a:r>
              <a:rPr lang="en-IN" b="1" dirty="0"/>
              <a:t>Twinning</a:t>
            </a:r>
          </a:p>
        </p:txBody>
      </p:sp>
    </p:spTree>
    <p:extLst>
      <p:ext uri="{BB962C8B-B14F-4D97-AF65-F5344CB8AC3E}">
        <p14:creationId xmlns:p14="http://schemas.microsoft.com/office/powerpoint/2010/main" val="116206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a:t>Crystal structure of metals</a:t>
            </a:r>
          </a:p>
        </p:txBody>
      </p:sp>
      <p:sp>
        <p:nvSpPr>
          <p:cNvPr id="3" name="Content Placeholder 2"/>
          <p:cNvSpPr>
            <a:spLocks noGrp="1"/>
          </p:cNvSpPr>
          <p:nvPr>
            <p:ph idx="1"/>
          </p:nvPr>
        </p:nvSpPr>
        <p:spPr>
          <a:xfrm>
            <a:off x="457200" y="1196752"/>
            <a:ext cx="8229600" cy="4929411"/>
          </a:xfrm>
        </p:spPr>
        <p:txBody>
          <a:bodyPr>
            <a:normAutofit lnSpcReduction="10000"/>
          </a:bodyPr>
          <a:lstStyle/>
          <a:p>
            <a:pPr>
              <a:buNone/>
            </a:pPr>
            <a:r>
              <a:rPr lang="en-US" dirty="0"/>
              <a:t>1. Body centered cubic(BCC)</a:t>
            </a:r>
          </a:p>
          <a:p>
            <a:r>
              <a:rPr lang="en-US" dirty="0"/>
              <a:t>One atom at each corners and  one at the centre of cube</a:t>
            </a:r>
          </a:p>
          <a:p>
            <a:r>
              <a:rPr lang="en-US" dirty="0"/>
              <a:t>At room temperature iron exhibit BCC structure</a:t>
            </a:r>
          </a:p>
          <a:p>
            <a:r>
              <a:rPr lang="en-US" dirty="0"/>
              <a:t>Other metals possessing this structure are V,Mo,W,Cr,Ba etc</a:t>
            </a:r>
          </a:p>
          <a:p>
            <a:r>
              <a:rPr lang="en-US" dirty="0"/>
              <a:t>Atomic packing factor 0.68</a:t>
            </a:r>
          </a:p>
          <a:p>
            <a:r>
              <a:rPr lang="en-US" dirty="0"/>
              <a:t>Coordination 	No: 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t>
            </a:r>
            <a:r>
              <a:rPr lang="en-IN" sz="3100" b="1" dirty="0"/>
              <a:t>Property changes by deformation- work hardening, solid solution hardening, and precipitation  hardening</a:t>
            </a:r>
            <a:r>
              <a:rPr lang="en-IN" dirty="0"/>
              <a:t> </a:t>
            </a:r>
          </a:p>
        </p:txBody>
      </p:sp>
      <p:sp>
        <p:nvSpPr>
          <p:cNvPr id="3" name="Content Placeholder 2"/>
          <p:cNvSpPr>
            <a:spLocks noGrp="1"/>
          </p:cNvSpPr>
          <p:nvPr>
            <p:ph idx="1"/>
          </p:nvPr>
        </p:nvSpPr>
        <p:spPr/>
        <p:txBody>
          <a:bodyPr>
            <a:normAutofit fontScale="77500" lnSpcReduction="20000"/>
          </a:bodyPr>
          <a:lstStyle/>
          <a:p>
            <a:pPr marL="514350" indent="-514350" algn="just">
              <a:buAutoNum type="arabicPeriod"/>
            </a:pPr>
            <a:r>
              <a:rPr lang="en-IN" b="1" dirty="0"/>
              <a:t>Work hardening or Strain hardening </a:t>
            </a:r>
          </a:p>
          <a:p>
            <a:pPr algn="just"/>
            <a:r>
              <a:rPr lang="en-IN" dirty="0"/>
              <a:t>Process of making metal stronger through plastic deformation by cold working</a:t>
            </a:r>
          </a:p>
          <a:p>
            <a:pPr algn="just"/>
            <a:r>
              <a:rPr lang="en-IN" dirty="0"/>
              <a:t>Used for metals which are least responsive to heat treatment</a:t>
            </a:r>
          </a:p>
          <a:p>
            <a:pPr algn="just"/>
            <a:r>
              <a:rPr lang="en-IN" dirty="0"/>
              <a:t>Plastic deformation is caused by dislocation movement</a:t>
            </a:r>
          </a:p>
          <a:p>
            <a:pPr algn="just"/>
            <a:r>
              <a:rPr lang="en-IN" dirty="0"/>
              <a:t>When material is cold worked, there will be an increase in dislocations which will interact with other moving  dislocations</a:t>
            </a:r>
          </a:p>
          <a:p>
            <a:pPr algn="just"/>
            <a:r>
              <a:rPr lang="en-IN" dirty="0"/>
              <a:t>The interacting dislocations lead to decrease in their mobility </a:t>
            </a:r>
            <a:r>
              <a:rPr lang="en-IN" dirty="0">
                <a:solidFill>
                  <a:schemeClr val="tx2">
                    <a:lumMod val="60000"/>
                    <a:lumOff val="40000"/>
                  </a:schemeClr>
                </a:solidFill>
              </a:rPr>
              <a:t>(*similar to traffic jam</a:t>
            </a:r>
            <a:r>
              <a:rPr lang="en-IN" dirty="0"/>
              <a:t>) and hence material get strengthened</a:t>
            </a:r>
          </a:p>
          <a:p>
            <a:pPr algn="just"/>
            <a:r>
              <a:rPr lang="en-IN" dirty="0"/>
              <a:t>Work hardening reduces ductility  and plasticity </a:t>
            </a:r>
          </a:p>
        </p:txBody>
      </p:sp>
    </p:spTree>
    <p:extLst>
      <p:ext uri="{BB962C8B-B14F-4D97-AF65-F5344CB8AC3E}">
        <p14:creationId xmlns:p14="http://schemas.microsoft.com/office/powerpoint/2010/main" val="10798380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779" y="28650"/>
            <a:ext cx="8229600" cy="808062"/>
          </a:xfrm>
        </p:spPr>
        <p:txBody>
          <a:bodyPr/>
          <a:lstStyle/>
          <a:p>
            <a:r>
              <a:rPr lang="en-IN" dirty="0"/>
              <a:t>Principle of work hardening</a:t>
            </a:r>
          </a:p>
        </p:txBody>
      </p:sp>
      <p:sp>
        <p:nvSpPr>
          <p:cNvPr id="3" name="Content Placeholder 2"/>
          <p:cNvSpPr>
            <a:spLocks noGrp="1"/>
          </p:cNvSpPr>
          <p:nvPr>
            <p:ph idx="1"/>
          </p:nvPr>
        </p:nvSpPr>
        <p:spPr>
          <a:xfrm>
            <a:off x="457200" y="836712"/>
            <a:ext cx="8229600" cy="5289451"/>
          </a:xfrm>
        </p:spPr>
        <p:txBody>
          <a:bodyPr>
            <a:normAutofit fontScale="77500" lnSpcReduction="20000"/>
          </a:bodyPr>
          <a:lstStyle/>
          <a:p>
            <a:r>
              <a:rPr lang="en-IN" dirty="0"/>
              <a:t>When loaded , the strain increase with stress and  curve reaches  point A in plastic range.</a:t>
            </a:r>
          </a:p>
          <a:p>
            <a:r>
              <a:rPr lang="en-IN" dirty="0"/>
              <a:t> If at this stage , the specimen is unloaded , the strain does not recover along the original path AO , but moves along AB .</a:t>
            </a:r>
          </a:p>
          <a:p>
            <a:r>
              <a:rPr lang="en-IN" dirty="0"/>
              <a:t>If the specimen is reloaded immediately , the curve again rises from B to A ,but via another path , and reaches the point C , after which it will follow the curvature , if loading is continued . </a:t>
            </a:r>
          </a:p>
          <a:p>
            <a:r>
              <a:rPr lang="en-IN" dirty="0"/>
              <a:t>If the specimen would not have been unloaded , after point A , the stress–strain curve would have followed the dotted path AD’ . </a:t>
            </a:r>
          </a:p>
          <a:p>
            <a:r>
              <a:rPr lang="en-IN" dirty="0"/>
              <a:t> Comparing paths ACD and AD’ shows that the cold working (plastic deformation) has increased the yield strength and ultimate strength of the metal .</a:t>
            </a:r>
          </a:p>
        </p:txBody>
      </p:sp>
    </p:spTree>
    <p:extLst>
      <p:ext uri="{BB962C8B-B14F-4D97-AF65-F5344CB8AC3E}">
        <p14:creationId xmlns:p14="http://schemas.microsoft.com/office/powerpoint/2010/main" val="1841520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Principle of work hardening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17638"/>
            <a:ext cx="7200799" cy="4819674"/>
          </a:xfrm>
        </p:spPr>
      </p:pic>
    </p:spTree>
    <p:extLst>
      <p:ext uri="{BB962C8B-B14F-4D97-AF65-F5344CB8AC3E}">
        <p14:creationId xmlns:p14="http://schemas.microsoft.com/office/powerpoint/2010/main" val="3502132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IN" dirty="0"/>
              <a:t>2. Solid solution hardening</a:t>
            </a:r>
          </a:p>
        </p:txBody>
      </p:sp>
      <p:sp>
        <p:nvSpPr>
          <p:cNvPr id="3" name="Content Placeholder 2"/>
          <p:cNvSpPr>
            <a:spLocks noGrp="1"/>
          </p:cNvSpPr>
          <p:nvPr>
            <p:ph idx="1"/>
          </p:nvPr>
        </p:nvSpPr>
        <p:spPr>
          <a:xfrm>
            <a:off x="457200" y="1124744"/>
            <a:ext cx="8229600" cy="5616624"/>
          </a:xfrm>
        </p:spPr>
        <p:txBody>
          <a:bodyPr>
            <a:normAutofit fontScale="85000" lnSpcReduction="20000"/>
          </a:bodyPr>
          <a:lstStyle/>
          <a:p>
            <a:pPr algn="just"/>
            <a:r>
              <a:rPr lang="en-IN" dirty="0"/>
              <a:t>Strengthening and hardening of metals by alloying with impurity atoms to form substitutional or interstitial solid solution. </a:t>
            </a:r>
          </a:p>
          <a:p>
            <a:pPr algn="just"/>
            <a:r>
              <a:rPr lang="en-IN" dirty="0"/>
              <a:t>Solute atom will be smaller or larger than solvent atom</a:t>
            </a:r>
          </a:p>
          <a:p>
            <a:pPr algn="just"/>
            <a:r>
              <a:rPr lang="en-IN" dirty="0"/>
              <a:t>Due to difference in atomic size there will be lattice distortion when one element is added to other</a:t>
            </a:r>
          </a:p>
          <a:p>
            <a:pPr algn="just"/>
            <a:r>
              <a:rPr lang="en-IN" dirty="0"/>
              <a:t>Smaller atom will produce   tensile strain field and  larger atom will produce compressive strain field in the crystal</a:t>
            </a:r>
          </a:p>
          <a:p>
            <a:pPr algn="just"/>
            <a:r>
              <a:rPr lang="en-IN" dirty="0"/>
              <a:t>In both cases strain field of solute atoms interact with strain  field of moving dislocations</a:t>
            </a:r>
          </a:p>
          <a:p>
            <a:pPr algn="just"/>
            <a:r>
              <a:rPr lang="en-IN" dirty="0"/>
              <a:t>This increases the force needed to move the dislocation and thus the strength get increased</a:t>
            </a:r>
          </a:p>
          <a:p>
            <a:pPr algn="just"/>
            <a:r>
              <a:rPr lang="en-IN" dirty="0"/>
              <a:t>Eg: Carbon (solute) in iron (solvent) to form steel (interstitial solid solution)</a:t>
            </a:r>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val="3275614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2. Solid solution hardening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6620" y="1628800"/>
            <a:ext cx="4370759" cy="187220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4243154"/>
            <a:ext cx="4303670" cy="2016224"/>
          </a:xfrm>
          <a:prstGeom prst="rect">
            <a:avLst/>
          </a:prstGeom>
        </p:spPr>
      </p:pic>
      <p:sp>
        <p:nvSpPr>
          <p:cNvPr id="6" name="TextBox 5"/>
          <p:cNvSpPr txBox="1"/>
          <p:nvPr/>
        </p:nvSpPr>
        <p:spPr>
          <a:xfrm>
            <a:off x="1835696" y="3434432"/>
            <a:ext cx="7067128" cy="369332"/>
          </a:xfrm>
          <a:prstGeom prst="rect">
            <a:avLst/>
          </a:prstGeom>
          <a:noFill/>
        </p:spPr>
        <p:txBody>
          <a:bodyPr wrap="square" rtlCol="0">
            <a:spAutoFit/>
          </a:bodyPr>
          <a:lstStyle/>
          <a:p>
            <a:r>
              <a:rPr lang="en-IN" dirty="0"/>
              <a:t>Representation of a dislocation Stopped by a substitutional atom</a:t>
            </a:r>
          </a:p>
        </p:txBody>
      </p:sp>
      <p:sp>
        <p:nvSpPr>
          <p:cNvPr id="7" name="TextBox 6"/>
          <p:cNvSpPr txBox="1"/>
          <p:nvPr/>
        </p:nvSpPr>
        <p:spPr>
          <a:xfrm>
            <a:off x="2020888" y="6259378"/>
            <a:ext cx="6696744" cy="369332"/>
          </a:xfrm>
          <a:prstGeom prst="rect">
            <a:avLst/>
          </a:prstGeom>
          <a:noFill/>
        </p:spPr>
        <p:txBody>
          <a:bodyPr wrap="square" rtlCol="0">
            <a:spAutoFit/>
          </a:bodyPr>
          <a:lstStyle/>
          <a:p>
            <a:r>
              <a:rPr lang="en-IN" dirty="0"/>
              <a:t>Representation of a dislocation stopped by an interstitial atom</a:t>
            </a:r>
          </a:p>
        </p:txBody>
      </p:sp>
    </p:spTree>
    <p:extLst>
      <p:ext uri="{BB962C8B-B14F-4D97-AF65-F5344CB8AC3E}">
        <p14:creationId xmlns:p14="http://schemas.microsoft.com/office/powerpoint/2010/main" val="106835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3.Precipitation hardening or Age hardening</a:t>
            </a:r>
          </a:p>
        </p:txBody>
      </p:sp>
      <p:sp>
        <p:nvSpPr>
          <p:cNvPr id="3" name="Content Placeholder 2"/>
          <p:cNvSpPr>
            <a:spLocks noGrp="1"/>
          </p:cNvSpPr>
          <p:nvPr>
            <p:ph idx="1"/>
          </p:nvPr>
        </p:nvSpPr>
        <p:spPr/>
        <p:txBody>
          <a:bodyPr>
            <a:normAutofit/>
          </a:bodyPr>
          <a:lstStyle/>
          <a:p>
            <a:r>
              <a:rPr lang="en-IN" dirty="0"/>
              <a:t>Strengthening by precipitation of fine particles of  second phase  from supersaturated solid solution</a:t>
            </a:r>
          </a:p>
          <a:p>
            <a:r>
              <a:rPr lang="en-IN" dirty="0"/>
              <a:t>The  secondary phase precipitates with age i.e. with passage of time</a:t>
            </a:r>
          </a:p>
          <a:p>
            <a:r>
              <a:rPr lang="en-IN" dirty="0"/>
              <a:t>For example: Certain alloys such as  Al- 4.5% Cu shows increase in hardness with age</a:t>
            </a:r>
          </a:p>
        </p:txBody>
      </p:sp>
    </p:spTree>
    <p:extLst>
      <p:ext uri="{BB962C8B-B14F-4D97-AF65-F5344CB8AC3E}">
        <p14:creationId xmlns:p14="http://schemas.microsoft.com/office/powerpoint/2010/main" val="1240826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r>
              <a:rPr lang="en-IN" b="1" dirty="0"/>
              <a:t>   Age hardening procedure</a:t>
            </a:r>
          </a:p>
          <a:p>
            <a:pPr marL="514350" indent="-514350" algn="just">
              <a:buFont typeface="+mj-lt"/>
              <a:buAutoNum type="arabicPeriod"/>
            </a:pPr>
            <a:r>
              <a:rPr lang="en-IN" b="1" dirty="0"/>
              <a:t>Heat treatment:</a:t>
            </a:r>
            <a:r>
              <a:rPr lang="en-IN" dirty="0"/>
              <a:t>Solutionizing or heating to single phase region</a:t>
            </a:r>
          </a:p>
          <a:p>
            <a:pPr marL="514350" indent="-514350" algn="just">
              <a:buFont typeface="+mj-lt"/>
              <a:buAutoNum type="arabicPeriod"/>
            </a:pPr>
            <a:r>
              <a:rPr lang="en-IN" b="1" dirty="0"/>
              <a:t>Quenching</a:t>
            </a:r>
            <a:r>
              <a:rPr lang="en-IN" dirty="0"/>
              <a:t> rapidly to form supersaturated solid solution</a:t>
            </a:r>
          </a:p>
          <a:p>
            <a:pPr marL="514350" indent="-514350" algn="just">
              <a:buFont typeface="+mj-lt"/>
              <a:buAutoNum type="arabicPeriod"/>
            </a:pPr>
            <a:r>
              <a:rPr lang="en-IN" b="1" dirty="0"/>
              <a:t>Ageing</a:t>
            </a:r>
            <a:r>
              <a:rPr lang="en-IN" dirty="0"/>
              <a:t> at or above room temperature, second phase (eg:CuAl</a:t>
            </a:r>
            <a:r>
              <a:rPr lang="en-IN" baseline="-25000" dirty="0"/>
              <a:t>2</a:t>
            </a:r>
            <a:r>
              <a:rPr lang="en-IN" dirty="0"/>
              <a:t>) precipitates, which hinder the dislocation movement and result in strengthening</a:t>
            </a:r>
          </a:p>
          <a:p>
            <a:pPr marL="514350" indent="-514350">
              <a:buFont typeface="+mj-lt"/>
              <a:buAutoNum type="arabicPeriod"/>
            </a:pPr>
            <a:endParaRPr lang="en-IN" dirty="0"/>
          </a:p>
        </p:txBody>
      </p:sp>
    </p:spTree>
    <p:extLst>
      <p:ext uri="{BB962C8B-B14F-4D97-AF65-F5344CB8AC3E}">
        <p14:creationId xmlns:p14="http://schemas.microsoft.com/office/powerpoint/2010/main" val="215295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Centered Cubic</a:t>
            </a:r>
          </a:p>
        </p:txBody>
      </p:sp>
      <p:pic>
        <p:nvPicPr>
          <p:cNvPr id="4" name="Picture 2" descr="C:\Users\MECHANICAL\AppData\Desktop\shanas\MP SHANAS\bcc.png"/>
          <p:cNvPicPr>
            <a:picLocks noGrp="1" noChangeAspect="1" noChangeArrowheads="1"/>
          </p:cNvPicPr>
          <p:nvPr>
            <p:ph idx="1"/>
          </p:nvPr>
        </p:nvPicPr>
        <p:blipFill>
          <a:blip r:embed="rId2" cstate="print"/>
          <a:srcRect/>
          <a:stretch>
            <a:fillRect/>
          </a:stretch>
        </p:blipFill>
        <p:spPr bwMode="auto">
          <a:xfrm>
            <a:off x="1475657" y="1844824"/>
            <a:ext cx="6840759" cy="41044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a:buNone/>
            </a:pPr>
            <a:endParaRPr lang="en-US" dirty="0"/>
          </a:p>
          <a:p>
            <a:pPr>
              <a:buNone/>
            </a:pPr>
            <a:r>
              <a:rPr lang="en-US" dirty="0"/>
              <a:t>2. Face centered cubic(FCC)</a:t>
            </a:r>
          </a:p>
          <a:p>
            <a:r>
              <a:rPr lang="en-US" dirty="0"/>
              <a:t>Atoms are located at corners and at the centre of each cubic face</a:t>
            </a:r>
          </a:p>
          <a:p>
            <a:r>
              <a:rPr lang="en-US" dirty="0"/>
              <a:t>More density packed than BCC</a:t>
            </a:r>
          </a:p>
          <a:p>
            <a:r>
              <a:rPr lang="en-US" dirty="0"/>
              <a:t>Metals possessing this structure are Cu,Al,Pb,Ag etc</a:t>
            </a:r>
          </a:p>
          <a:p>
            <a:r>
              <a:rPr lang="en-US" dirty="0"/>
              <a:t>Atomic packing factor 0.74</a:t>
            </a:r>
          </a:p>
          <a:p>
            <a:r>
              <a:rPr lang="en-US" dirty="0"/>
              <a:t>Coordination 	No: 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 Centered Cubic</a:t>
            </a:r>
          </a:p>
        </p:txBody>
      </p:sp>
      <p:pic>
        <p:nvPicPr>
          <p:cNvPr id="4098" name="Picture 2" descr="C:\Users\MECHANICAL\AppData\Desktop\shanas\MP SHANAS\face-centered_cubic_lattice.png"/>
          <p:cNvPicPr>
            <a:picLocks noChangeAspect="1" noChangeArrowheads="1"/>
          </p:cNvPicPr>
          <p:nvPr/>
        </p:nvPicPr>
        <p:blipFill>
          <a:blip r:embed="rId2" cstate="print"/>
          <a:srcRect/>
          <a:stretch>
            <a:fillRect/>
          </a:stretch>
        </p:blipFill>
        <p:spPr bwMode="auto">
          <a:xfrm>
            <a:off x="755576" y="1772816"/>
            <a:ext cx="7812359" cy="396044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Hexagonal close packed (HCP)structure</a:t>
            </a:r>
          </a:p>
        </p:txBody>
      </p:sp>
      <p:sp>
        <p:nvSpPr>
          <p:cNvPr id="3" name="Content Placeholder 2"/>
          <p:cNvSpPr>
            <a:spLocks noGrp="1"/>
          </p:cNvSpPr>
          <p:nvPr>
            <p:ph idx="1"/>
          </p:nvPr>
        </p:nvSpPr>
        <p:spPr>
          <a:xfrm>
            <a:off x="457200" y="1268760"/>
            <a:ext cx="8229600" cy="4857403"/>
          </a:xfrm>
        </p:spPr>
        <p:txBody>
          <a:bodyPr/>
          <a:lstStyle/>
          <a:p>
            <a:r>
              <a:rPr lang="en-US" dirty="0"/>
              <a:t>One atom at each corner of hexagon</a:t>
            </a:r>
          </a:p>
          <a:p>
            <a:r>
              <a:rPr lang="en-US" dirty="0"/>
              <a:t>One atom at centre of each hexagonal face</a:t>
            </a:r>
          </a:p>
          <a:p>
            <a:pPr>
              <a:buNone/>
            </a:pPr>
            <a:r>
              <a:rPr lang="en-US" dirty="0"/>
              <a:t>(basal planes)</a:t>
            </a:r>
          </a:p>
          <a:p>
            <a:r>
              <a:rPr lang="en-US" dirty="0"/>
              <a:t>3 atoms in the form of a triangle midway between 2 basal planes</a:t>
            </a:r>
          </a:p>
          <a:p>
            <a:r>
              <a:rPr lang="en-US" dirty="0"/>
              <a:t>Found in metals like Mg,Be,Ca,Zn,Cd &amp; Ti</a:t>
            </a:r>
          </a:p>
          <a:p>
            <a:r>
              <a:rPr lang="en-US" dirty="0"/>
              <a:t>Atomic packing factor 0.74</a:t>
            </a:r>
          </a:p>
          <a:p>
            <a:r>
              <a:rPr lang="en-US" dirty="0"/>
              <a:t>Coordination 	No: 12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3580</TotalTime>
  <Words>2422</Words>
  <Application>Microsoft Office PowerPoint</Application>
  <PresentationFormat>On-screen Show (4:3)</PresentationFormat>
  <Paragraphs>264</Paragraphs>
  <Slides>56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Wingdings</vt:lpstr>
      <vt:lpstr>Office Theme</vt:lpstr>
      <vt:lpstr>Structure of meterials</vt:lpstr>
      <vt:lpstr>Crystalline and Amorphous solids</vt:lpstr>
      <vt:lpstr>PowerPoint Presentation</vt:lpstr>
      <vt:lpstr>Space lattice and unit cell</vt:lpstr>
      <vt:lpstr>Crystal structure of metals</vt:lpstr>
      <vt:lpstr>Body Centered Cubic</vt:lpstr>
      <vt:lpstr>PowerPoint Presentation</vt:lpstr>
      <vt:lpstr>Face Centered Cubic</vt:lpstr>
      <vt:lpstr>Hexagonal close packed (HCP)structure</vt:lpstr>
      <vt:lpstr>Hexagonal close packed (HCP)structure</vt:lpstr>
      <vt:lpstr>Crystal growth and grain formation(Dendritic solidification)</vt:lpstr>
      <vt:lpstr>Dendritic growth of metallic crystals from liquid sate</vt:lpstr>
      <vt:lpstr>Grain size control</vt:lpstr>
      <vt:lpstr>Effect of grain size on properties of metals</vt:lpstr>
      <vt:lpstr>Grain size measurement</vt:lpstr>
      <vt:lpstr>Bonding in solids</vt:lpstr>
      <vt:lpstr>Ionic bonding</vt:lpstr>
      <vt:lpstr>Covalent Bond</vt:lpstr>
      <vt:lpstr>Covalent bond</vt:lpstr>
      <vt:lpstr>Metallic bond</vt:lpstr>
      <vt:lpstr>Metallic bond</vt:lpstr>
      <vt:lpstr>PowerPoint Presentation</vt:lpstr>
      <vt:lpstr>Secondary bond</vt:lpstr>
      <vt:lpstr>1. Dispersion bond</vt:lpstr>
      <vt:lpstr> 2.Permanent dipole bond(Dipole-dipole bond)</vt:lpstr>
      <vt:lpstr>2.Permanent dipole bond(Dipole-dipole bond)</vt:lpstr>
      <vt:lpstr>3.Hydrogen bond</vt:lpstr>
      <vt:lpstr>Hydrogen bond</vt:lpstr>
      <vt:lpstr>Crystal defects(Crystal imperfection)</vt:lpstr>
      <vt:lpstr>Classification of crystal defects  </vt:lpstr>
      <vt:lpstr>PowerPoint Presentation</vt:lpstr>
      <vt:lpstr>Point defects</vt:lpstr>
      <vt:lpstr>PowerPoint Presentation</vt:lpstr>
      <vt:lpstr>Schottky and Frenkel defect</vt:lpstr>
      <vt:lpstr>2.Line defects or dislocations</vt:lpstr>
      <vt:lpstr>PowerPoint Presentation</vt:lpstr>
      <vt:lpstr>Edge dislocation</vt:lpstr>
      <vt:lpstr>Edge dislocation - Burger’s circuit</vt:lpstr>
      <vt:lpstr>PowerPoint Presentation</vt:lpstr>
      <vt:lpstr>Screw dislocation - Burger’s circuit</vt:lpstr>
      <vt:lpstr>3.Surface defects</vt:lpstr>
      <vt:lpstr>Grain boundary</vt:lpstr>
      <vt:lpstr> 2.Tilt boundary</vt:lpstr>
      <vt:lpstr>3.Twin boundary</vt:lpstr>
      <vt:lpstr>Miscellaneous defect-Stacking fault</vt:lpstr>
      <vt:lpstr>Staking fault</vt:lpstr>
      <vt:lpstr>Volume defect</vt:lpstr>
      <vt:lpstr> Mechanism of plastic deformation in metals </vt:lpstr>
      <vt:lpstr>SLIP AND TWINNING</vt:lpstr>
      <vt:lpstr> Property changes by deformation- work hardening, solid solution hardening, and precipitation  hardening </vt:lpstr>
      <vt:lpstr>Principle of work hardening</vt:lpstr>
      <vt:lpstr>Principle of work hardening</vt:lpstr>
      <vt:lpstr>2. Solid solution hardening</vt:lpstr>
      <vt:lpstr>2. Solid solution hardening</vt:lpstr>
      <vt:lpstr>3.Precipitation hardening or Age hardening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MECHANICAL</dc:creator>
  <cp:lastModifiedBy>Nivin T S</cp:lastModifiedBy>
  <cp:revision>166</cp:revision>
  <dcterms:created xsi:type="dcterms:W3CDTF">2017-08-07T14:20:14Z</dcterms:created>
  <dcterms:modified xsi:type="dcterms:W3CDTF">2021-06-21T06:25:34Z</dcterms:modified>
</cp:coreProperties>
</file>