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3" r:id="rId1"/>
  </p:sldMasterIdLst>
  <p:notesMasterIdLst>
    <p:notesMasterId r:id="rId41"/>
  </p:notesMasterIdLst>
  <p:sldIdLst>
    <p:sldId id="256" r:id="rId2"/>
    <p:sldId id="257" r:id="rId3"/>
    <p:sldId id="258" r:id="rId4"/>
    <p:sldId id="269" r:id="rId5"/>
    <p:sldId id="268" r:id="rId6"/>
    <p:sldId id="271" r:id="rId7"/>
    <p:sldId id="270" r:id="rId8"/>
    <p:sldId id="265" r:id="rId9"/>
    <p:sldId id="266" r:id="rId10"/>
    <p:sldId id="260" r:id="rId11"/>
    <p:sldId id="261" r:id="rId12"/>
    <p:sldId id="315" r:id="rId13"/>
    <p:sldId id="316" r:id="rId14"/>
    <p:sldId id="262" r:id="rId15"/>
    <p:sldId id="314" r:id="rId16"/>
    <p:sldId id="317" r:id="rId17"/>
    <p:sldId id="318" r:id="rId18"/>
    <p:sldId id="263" r:id="rId19"/>
    <p:sldId id="303" r:id="rId20"/>
    <p:sldId id="306" r:id="rId21"/>
    <p:sldId id="305" r:id="rId22"/>
    <p:sldId id="304" r:id="rId23"/>
    <p:sldId id="307" r:id="rId24"/>
    <p:sldId id="308" r:id="rId25"/>
    <p:sldId id="310" r:id="rId26"/>
    <p:sldId id="311" r:id="rId27"/>
    <p:sldId id="313" r:id="rId28"/>
    <p:sldId id="288" r:id="rId29"/>
    <p:sldId id="291" r:id="rId30"/>
    <p:sldId id="289" r:id="rId31"/>
    <p:sldId id="292" r:id="rId32"/>
    <p:sldId id="277" r:id="rId33"/>
    <p:sldId id="293" r:id="rId34"/>
    <p:sldId id="294" r:id="rId35"/>
    <p:sldId id="297" r:id="rId36"/>
    <p:sldId id="296" r:id="rId37"/>
    <p:sldId id="298" r:id="rId38"/>
    <p:sldId id="301" r:id="rId39"/>
    <p:sldId id="3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7DC06-FEC7-4486-B4A3-BAE5C2788063}" type="doc">
      <dgm:prSet loTypeId="urn:microsoft.com/office/officeart/2005/8/layout/target3" loCatId="list" qsTypeId="urn:microsoft.com/office/officeart/2005/8/quickstyle/3d3" qsCatId="3D" csTypeId="urn:microsoft.com/office/officeart/2005/8/colors/colorful5" csCatId="colorful" phldr="1"/>
      <dgm:spPr/>
      <dgm:t>
        <a:bodyPr/>
        <a:lstStyle/>
        <a:p>
          <a:endParaRPr lang="en-IN"/>
        </a:p>
      </dgm:t>
    </dgm:pt>
    <dgm:pt modelId="{5CBF264A-94BD-4EE0-9B97-5BACCA39A2F6}">
      <dgm:prSet phldrT="[Text]" custT="1"/>
      <dgm:spPr/>
      <dgm:t>
        <a:bodyPr/>
        <a:lstStyle/>
        <a:p>
          <a:r>
            <a:rPr lang="en-IN" sz="3200" dirty="0" smtClean="0"/>
            <a:t>Induction period</a:t>
          </a:r>
          <a:endParaRPr lang="en-IN" sz="3200" dirty="0"/>
        </a:p>
      </dgm:t>
    </dgm:pt>
    <dgm:pt modelId="{6DAA7EB3-3D45-480F-8DD3-04E77B1C2B46}" type="parTrans" cxnId="{96355AE1-F87D-4437-BAA7-EF34ECA4F2E9}">
      <dgm:prSet/>
      <dgm:spPr/>
      <dgm:t>
        <a:bodyPr/>
        <a:lstStyle/>
        <a:p>
          <a:endParaRPr lang="en-IN"/>
        </a:p>
      </dgm:t>
    </dgm:pt>
    <dgm:pt modelId="{90064481-C14D-4138-BF38-0E17AC38581D}" type="sibTrans" cxnId="{96355AE1-F87D-4437-BAA7-EF34ECA4F2E9}">
      <dgm:prSet/>
      <dgm:spPr/>
      <dgm:t>
        <a:bodyPr/>
        <a:lstStyle/>
        <a:p>
          <a:endParaRPr lang="en-IN"/>
        </a:p>
      </dgm:t>
    </dgm:pt>
    <dgm:pt modelId="{8274E02A-F3D8-418A-92C1-13846F37CE5E}">
      <dgm:prSet phldrT="[Text]" custT="1"/>
      <dgm:spPr/>
      <dgm:t>
        <a:bodyPr/>
        <a:lstStyle/>
        <a:p>
          <a:r>
            <a:rPr lang="en-IN" sz="1200" dirty="0" smtClean="0"/>
            <a:t>Slow chemical reaction between rubber and the additives. </a:t>
          </a:r>
          <a:endParaRPr lang="en-IN" sz="1200" dirty="0"/>
        </a:p>
      </dgm:t>
    </dgm:pt>
    <dgm:pt modelId="{B729993E-F034-4AC5-B691-347C245665FA}" type="parTrans" cxnId="{32B4E7B7-B600-425E-B2F1-E6B69415D25B}">
      <dgm:prSet/>
      <dgm:spPr/>
      <dgm:t>
        <a:bodyPr/>
        <a:lstStyle/>
        <a:p>
          <a:endParaRPr lang="en-IN"/>
        </a:p>
      </dgm:t>
    </dgm:pt>
    <dgm:pt modelId="{5B9EEB57-C437-443F-822D-3F7FC93B7E11}" type="sibTrans" cxnId="{32B4E7B7-B600-425E-B2F1-E6B69415D25B}">
      <dgm:prSet/>
      <dgm:spPr/>
      <dgm:t>
        <a:bodyPr/>
        <a:lstStyle/>
        <a:p>
          <a:endParaRPr lang="en-IN"/>
        </a:p>
      </dgm:t>
    </dgm:pt>
    <dgm:pt modelId="{1606D033-E3A1-4440-AFB0-662D29107FEF}">
      <dgm:prSet phldrT="[Text]" custT="1"/>
      <dgm:spPr/>
      <dgm:t>
        <a:bodyPr/>
        <a:lstStyle/>
        <a:p>
          <a:r>
            <a:rPr lang="en-IN" sz="3200" dirty="0" smtClean="0"/>
            <a:t>Curing</a:t>
          </a:r>
          <a:endParaRPr lang="en-IN" sz="3200" dirty="0"/>
        </a:p>
      </dgm:t>
    </dgm:pt>
    <dgm:pt modelId="{9E9C7E8F-9F8D-49E9-BAF7-1CAA5D316171}" type="parTrans" cxnId="{A2255866-7585-4E8B-A119-4FC50A1FD81C}">
      <dgm:prSet/>
      <dgm:spPr/>
      <dgm:t>
        <a:bodyPr/>
        <a:lstStyle/>
        <a:p>
          <a:endParaRPr lang="en-IN"/>
        </a:p>
      </dgm:t>
    </dgm:pt>
    <dgm:pt modelId="{3E904DE1-B2BE-4D3A-B5D9-FC765B75E2E0}" type="sibTrans" cxnId="{A2255866-7585-4E8B-A119-4FC50A1FD81C}">
      <dgm:prSet/>
      <dgm:spPr/>
      <dgm:t>
        <a:bodyPr/>
        <a:lstStyle/>
        <a:p>
          <a:endParaRPr lang="en-IN"/>
        </a:p>
      </dgm:t>
    </dgm:pt>
    <dgm:pt modelId="{DF99A06B-F4FC-427D-8775-D3081C8B9FD9}">
      <dgm:prSet phldrT="[Text]" custT="1"/>
      <dgm:spPr/>
      <dgm:t>
        <a:bodyPr/>
        <a:lstStyle/>
        <a:p>
          <a:r>
            <a:rPr lang="en-IN" sz="1400" dirty="0" smtClean="0"/>
            <a:t> </a:t>
          </a:r>
          <a:r>
            <a:rPr lang="en-IN" sz="1200" dirty="0" smtClean="0"/>
            <a:t>Curing of rubber molecular chains occur to form network structures.</a:t>
          </a:r>
          <a:endParaRPr lang="en-IN" sz="1200" dirty="0"/>
        </a:p>
      </dgm:t>
    </dgm:pt>
    <dgm:pt modelId="{AC32E542-C530-4B61-9D0A-505ED2D4757B}" type="parTrans" cxnId="{798E5526-0771-4C1A-92F8-7A614996EEFF}">
      <dgm:prSet/>
      <dgm:spPr/>
      <dgm:t>
        <a:bodyPr/>
        <a:lstStyle/>
        <a:p>
          <a:endParaRPr lang="en-IN"/>
        </a:p>
      </dgm:t>
    </dgm:pt>
    <dgm:pt modelId="{900D9076-1460-4AC6-AB95-1D30CF516F95}" type="sibTrans" cxnId="{798E5526-0771-4C1A-92F8-7A614996EEFF}">
      <dgm:prSet/>
      <dgm:spPr/>
      <dgm:t>
        <a:bodyPr/>
        <a:lstStyle/>
        <a:p>
          <a:endParaRPr lang="en-IN"/>
        </a:p>
      </dgm:t>
    </dgm:pt>
    <dgm:pt modelId="{BE2B93ED-990A-4633-92AA-4619C99B645B}">
      <dgm:prSet phldrT="[Text]" custT="1"/>
      <dgm:spPr/>
      <dgm:t>
        <a:bodyPr/>
        <a:lstStyle/>
        <a:p>
          <a:r>
            <a:rPr lang="en-IN" sz="3200" dirty="0" err="1" smtClean="0"/>
            <a:t>Overcuring</a:t>
          </a:r>
          <a:endParaRPr lang="en-IN" sz="3200" dirty="0"/>
        </a:p>
      </dgm:t>
    </dgm:pt>
    <dgm:pt modelId="{BF232971-5F4F-4F99-8ED7-73A8CFFC14CE}" type="parTrans" cxnId="{80D7CCA5-8066-4B8C-B574-18B3E88A5DB0}">
      <dgm:prSet/>
      <dgm:spPr/>
      <dgm:t>
        <a:bodyPr/>
        <a:lstStyle/>
        <a:p>
          <a:endParaRPr lang="en-IN"/>
        </a:p>
      </dgm:t>
    </dgm:pt>
    <dgm:pt modelId="{24759D9B-46A4-4BDF-8802-82FACB84A86A}" type="sibTrans" cxnId="{80D7CCA5-8066-4B8C-B574-18B3E88A5DB0}">
      <dgm:prSet/>
      <dgm:spPr/>
      <dgm:t>
        <a:bodyPr/>
        <a:lstStyle/>
        <a:p>
          <a:endParaRPr lang="en-IN"/>
        </a:p>
      </dgm:t>
    </dgm:pt>
    <dgm:pt modelId="{A9571654-4CA7-4CEE-B358-20D88C5661F6}">
      <dgm:prSet phldrT="[Text]" custT="1"/>
      <dgm:spPr/>
      <dgm:t>
        <a:bodyPr/>
        <a:lstStyle/>
        <a:p>
          <a:r>
            <a:rPr lang="en-IN" sz="1200" dirty="0" smtClean="0"/>
            <a:t>Involve over curing reactions depending on the rubber type, vulcanization agent and temperature.</a:t>
          </a:r>
          <a:endParaRPr lang="en-IN" sz="1200" dirty="0"/>
        </a:p>
      </dgm:t>
    </dgm:pt>
    <dgm:pt modelId="{E5615BAB-6FF3-46DF-8F3E-A99D333B9374}" type="parTrans" cxnId="{F508E3F6-7C8A-4BCC-A71E-166F97BD3086}">
      <dgm:prSet/>
      <dgm:spPr/>
      <dgm:t>
        <a:bodyPr/>
        <a:lstStyle/>
        <a:p>
          <a:endParaRPr lang="en-IN"/>
        </a:p>
      </dgm:t>
    </dgm:pt>
    <dgm:pt modelId="{FDF7F69F-230F-4FB3-AA72-D4A075084662}" type="sibTrans" cxnId="{F508E3F6-7C8A-4BCC-A71E-166F97BD3086}">
      <dgm:prSet/>
      <dgm:spPr/>
      <dgm:t>
        <a:bodyPr/>
        <a:lstStyle/>
        <a:p>
          <a:endParaRPr lang="en-IN"/>
        </a:p>
      </dgm:t>
    </dgm:pt>
    <dgm:pt modelId="{0A783CFE-F835-4497-A68C-96DCB49808C1}">
      <dgm:prSet phldrT="[Text]" custT="1"/>
      <dgm:spPr/>
      <dgm:t>
        <a:bodyPr/>
        <a:lstStyle/>
        <a:p>
          <a:r>
            <a:rPr lang="en-IN" sz="1200" dirty="0" smtClean="0"/>
            <a:t>Enables safe processing and good flow of the rubber compound inside a mould cavity</a:t>
          </a:r>
          <a:endParaRPr lang="en-IN" sz="1200" dirty="0"/>
        </a:p>
      </dgm:t>
    </dgm:pt>
    <dgm:pt modelId="{0BA50B4D-437C-460F-AC08-DA9F2594FF57}" type="parTrans" cxnId="{E4FDAC8B-99A1-436E-8FEB-5654A1BEAE21}">
      <dgm:prSet/>
      <dgm:spPr/>
      <dgm:t>
        <a:bodyPr/>
        <a:lstStyle/>
        <a:p>
          <a:endParaRPr lang="en-IN"/>
        </a:p>
      </dgm:t>
    </dgm:pt>
    <dgm:pt modelId="{00CC1470-25DF-460C-9CE7-C28A1867400E}" type="sibTrans" cxnId="{E4FDAC8B-99A1-436E-8FEB-5654A1BEAE21}">
      <dgm:prSet/>
      <dgm:spPr/>
      <dgm:t>
        <a:bodyPr/>
        <a:lstStyle/>
        <a:p>
          <a:endParaRPr lang="en-IN"/>
        </a:p>
      </dgm:t>
    </dgm:pt>
    <dgm:pt modelId="{FC8B0BD8-49F1-4848-A539-F84C1547ED41}">
      <dgm:prSet phldrT="[Text]" custT="1"/>
      <dgm:spPr/>
      <dgm:t>
        <a:bodyPr/>
        <a:lstStyle/>
        <a:p>
          <a:r>
            <a:rPr lang="en-IN" sz="1200" dirty="0" smtClean="0"/>
            <a:t>Optimum cure time (t</a:t>
          </a:r>
          <a:r>
            <a:rPr lang="en-IN" sz="1200" baseline="-25000" dirty="0" smtClean="0"/>
            <a:t>90</a:t>
          </a:r>
          <a:r>
            <a:rPr lang="en-IN" sz="1200" dirty="0" smtClean="0"/>
            <a:t>) is the time required for the torque to reach 90% of the maximum achievable torque (T90) and relates to the time necessary for the cured rubber to achieve optimal properties</a:t>
          </a:r>
          <a:endParaRPr lang="en-IN" sz="1200" dirty="0"/>
        </a:p>
      </dgm:t>
    </dgm:pt>
    <dgm:pt modelId="{8AFE4221-0D21-4175-BAE8-C982D31A8D71}" type="parTrans" cxnId="{63064C7D-60CB-48B6-9A32-39EB8F2F6661}">
      <dgm:prSet/>
      <dgm:spPr/>
      <dgm:t>
        <a:bodyPr/>
        <a:lstStyle/>
        <a:p>
          <a:endParaRPr lang="en-IN"/>
        </a:p>
      </dgm:t>
    </dgm:pt>
    <dgm:pt modelId="{EEDA16B4-FEC6-41E3-AF7A-4F5F9266A9F0}" type="sibTrans" cxnId="{63064C7D-60CB-48B6-9A32-39EB8F2F6661}">
      <dgm:prSet/>
      <dgm:spPr/>
      <dgm:t>
        <a:bodyPr/>
        <a:lstStyle/>
        <a:p>
          <a:endParaRPr lang="en-IN"/>
        </a:p>
      </dgm:t>
    </dgm:pt>
    <dgm:pt modelId="{186A8084-13BF-419E-9729-F9B6C16A7326}">
      <dgm:prSet phldrT="[Text]" custT="1"/>
      <dgm:spPr/>
      <dgm:t>
        <a:bodyPr/>
        <a:lstStyle/>
        <a:p>
          <a:r>
            <a:rPr lang="en-IN" sz="1200" dirty="0" smtClean="0"/>
            <a:t> In an ideal case, an equilibrium degree of vulcanization is obtained and the torque versus time graph plateaus. </a:t>
          </a:r>
          <a:endParaRPr lang="en-IN" sz="1200" dirty="0"/>
        </a:p>
      </dgm:t>
    </dgm:pt>
    <dgm:pt modelId="{8A9C0D11-9541-4679-AF3A-A999BD4B4EDA}" type="parTrans" cxnId="{5B98287A-0DCD-4FFC-A054-20291A2DB90A}">
      <dgm:prSet/>
      <dgm:spPr/>
      <dgm:t>
        <a:bodyPr/>
        <a:lstStyle/>
        <a:p>
          <a:endParaRPr lang="en-IN"/>
        </a:p>
      </dgm:t>
    </dgm:pt>
    <dgm:pt modelId="{21985304-B203-485E-8541-0029E299D01D}" type="sibTrans" cxnId="{5B98287A-0DCD-4FFC-A054-20291A2DB90A}">
      <dgm:prSet/>
      <dgm:spPr/>
      <dgm:t>
        <a:bodyPr/>
        <a:lstStyle/>
        <a:p>
          <a:endParaRPr lang="en-IN"/>
        </a:p>
      </dgm:t>
    </dgm:pt>
    <dgm:pt modelId="{C4CBD5DB-A367-497B-BB27-C8DC6BB73AAD}">
      <dgm:prSet phldrT="[Text]" custT="1"/>
      <dgm:spPr/>
      <dgm:t>
        <a:bodyPr/>
        <a:lstStyle/>
        <a:p>
          <a:r>
            <a:rPr lang="en-IN" sz="1200" dirty="0" smtClean="0"/>
            <a:t>Reversion due to overheating during the test that corresponds to break down of rubber networks. </a:t>
          </a:r>
          <a:endParaRPr lang="en-IN" sz="1200" dirty="0"/>
        </a:p>
      </dgm:t>
    </dgm:pt>
    <dgm:pt modelId="{F1B7EC63-1E4A-48C1-A7A7-E8013CE61712}" type="parTrans" cxnId="{A1DFD0A7-2ABF-410B-9CBC-7FB704C225F4}">
      <dgm:prSet/>
      <dgm:spPr/>
      <dgm:t>
        <a:bodyPr/>
        <a:lstStyle/>
        <a:p>
          <a:endParaRPr lang="en-IN"/>
        </a:p>
      </dgm:t>
    </dgm:pt>
    <dgm:pt modelId="{764DD37B-F53A-42AF-ABF5-DD10950DF65D}" type="sibTrans" cxnId="{A1DFD0A7-2ABF-410B-9CBC-7FB704C225F4}">
      <dgm:prSet/>
      <dgm:spPr/>
      <dgm:t>
        <a:bodyPr/>
        <a:lstStyle/>
        <a:p>
          <a:endParaRPr lang="en-IN"/>
        </a:p>
      </dgm:t>
    </dgm:pt>
    <dgm:pt modelId="{41587FFE-4320-4FAE-AA18-6FF8683D0DA4}">
      <dgm:prSet phldrT="[Text]" custT="1"/>
      <dgm:spPr/>
      <dgm:t>
        <a:bodyPr/>
        <a:lstStyle/>
        <a:p>
          <a:r>
            <a:rPr lang="en-IN" sz="1200" dirty="0" smtClean="0"/>
            <a:t>Additional crosslinks may occur (induced by reaction of very reactive vulcanization agent such as hyperoxides) to produce a marching curve</a:t>
          </a:r>
          <a:r>
            <a:rPr lang="en-IN" sz="1400" dirty="0" smtClean="0"/>
            <a:t>. </a:t>
          </a:r>
          <a:endParaRPr lang="en-IN" sz="1400" dirty="0"/>
        </a:p>
      </dgm:t>
    </dgm:pt>
    <dgm:pt modelId="{B881FF14-301C-4ED9-B23C-276E34C8C190}" type="parTrans" cxnId="{70EA0290-9E22-4810-8D5C-D609BFB27E15}">
      <dgm:prSet/>
      <dgm:spPr/>
      <dgm:t>
        <a:bodyPr/>
        <a:lstStyle/>
        <a:p>
          <a:endParaRPr lang="en-IN"/>
        </a:p>
      </dgm:t>
    </dgm:pt>
    <dgm:pt modelId="{2BB05214-0AF6-46B8-B0BA-CE259F1F125C}" type="sibTrans" cxnId="{70EA0290-9E22-4810-8D5C-D609BFB27E15}">
      <dgm:prSet/>
      <dgm:spPr/>
      <dgm:t>
        <a:bodyPr/>
        <a:lstStyle/>
        <a:p>
          <a:endParaRPr lang="en-IN"/>
        </a:p>
      </dgm:t>
    </dgm:pt>
    <dgm:pt modelId="{380D1604-CB4A-4648-80ED-C13B726A416D}" type="pres">
      <dgm:prSet presAssocID="{2517DC06-FEC7-4486-B4A3-BAE5C2788063}" presName="Name0" presStyleCnt="0">
        <dgm:presLayoutVars>
          <dgm:chMax val="7"/>
          <dgm:dir/>
          <dgm:animLvl val="lvl"/>
          <dgm:resizeHandles val="exact"/>
        </dgm:presLayoutVars>
      </dgm:prSet>
      <dgm:spPr/>
    </dgm:pt>
    <dgm:pt modelId="{45E1C88A-448A-482D-8A49-378117FE4C8E}" type="pres">
      <dgm:prSet presAssocID="{5CBF264A-94BD-4EE0-9B97-5BACCA39A2F6}" presName="circle1" presStyleLbl="node1" presStyleIdx="0" presStyleCnt="3" custLinFactNeighborX="-231" custLinFactNeighborY="231"/>
      <dgm:spPr/>
    </dgm:pt>
    <dgm:pt modelId="{868E716F-49FD-44FB-AF03-B60D4A91B675}" type="pres">
      <dgm:prSet presAssocID="{5CBF264A-94BD-4EE0-9B97-5BACCA39A2F6}" presName="space" presStyleCnt="0"/>
      <dgm:spPr/>
    </dgm:pt>
    <dgm:pt modelId="{EFEDFEDC-EEE1-424D-87AD-1872BA3BD264}" type="pres">
      <dgm:prSet presAssocID="{5CBF264A-94BD-4EE0-9B97-5BACCA39A2F6}" presName="rect1" presStyleLbl="alignAcc1" presStyleIdx="0" presStyleCnt="3"/>
      <dgm:spPr/>
    </dgm:pt>
    <dgm:pt modelId="{348BE1E6-335F-4F8E-B6AA-6DE3B2A2AEAF}" type="pres">
      <dgm:prSet presAssocID="{1606D033-E3A1-4440-AFB0-662D29107FEF}" presName="vertSpace2" presStyleLbl="node1" presStyleIdx="0" presStyleCnt="3"/>
      <dgm:spPr/>
    </dgm:pt>
    <dgm:pt modelId="{F79DA4C3-E984-4412-985C-C4A32AC977E5}" type="pres">
      <dgm:prSet presAssocID="{1606D033-E3A1-4440-AFB0-662D29107FEF}" presName="circle2" presStyleLbl="node1" presStyleIdx="1" presStyleCnt="3"/>
      <dgm:spPr/>
    </dgm:pt>
    <dgm:pt modelId="{D83AFCA1-A2BE-4F0C-A49C-B0E68F120A77}" type="pres">
      <dgm:prSet presAssocID="{1606D033-E3A1-4440-AFB0-662D29107FEF}" presName="rect2" presStyleLbl="alignAcc1" presStyleIdx="1" presStyleCnt="3"/>
      <dgm:spPr/>
      <dgm:t>
        <a:bodyPr/>
        <a:lstStyle/>
        <a:p>
          <a:endParaRPr lang="en-IN"/>
        </a:p>
      </dgm:t>
    </dgm:pt>
    <dgm:pt modelId="{FE56C7FF-F873-452D-8327-294A11EDF666}" type="pres">
      <dgm:prSet presAssocID="{BE2B93ED-990A-4633-92AA-4619C99B645B}" presName="vertSpace3" presStyleLbl="node1" presStyleIdx="1" presStyleCnt="3"/>
      <dgm:spPr/>
    </dgm:pt>
    <dgm:pt modelId="{9F04B38D-CBBA-407B-A36D-05D4BB788D24}" type="pres">
      <dgm:prSet presAssocID="{BE2B93ED-990A-4633-92AA-4619C99B645B}" presName="circle3" presStyleLbl="node1" presStyleIdx="2" presStyleCnt="3"/>
      <dgm:spPr/>
    </dgm:pt>
    <dgm:pt modelId="{39AD789C-BEF2-4E80-AA46-BC7EDB233C00}" type="pres">
      <dgm:prSet presAssocID="{BE2B93ED-990A-4633-92AA-4619C99B645B}" presName="rect3" presStyleLbl="alignAcc1" presStyleIdx="2" presStyleCnt="3"/>
      <dgm:spPr/>
    </dgm:pt>
    <dgm:pt modelId="{78429490-FF21-4D17-80C1-B444557B50FF}" type="pres">
      <dgm:prSet presAssocID="{5CBF264A-94BD-4EE0-9B97-5BACCA39A2F6}" presName="rect1ParTx" presStyleLbl="alignAcc1" presStyleIdx="2" presStyleCnt="3">
        <dgm:presLayoutVars>
          <dgm:chMax val="1"/>
          <dgm:bulletEnabled val="1"/>
        </dgm:presLayoutVars>
      </dgm:prSet>
      <dgm:spPr/>
    </dgm:pt>
    <dgm:pt modelId="{B57F9B26-E4FD-4D83-9839-79FF33629112}" type="pres">
      <dgm:prSet presAssocID="{5CBF264A-94BD-4EE0-9B97-5BACCA39A2F6}" presName="rect1ChTx" presStyleLbl="alignAcc1" presStyleIdx="2" presStyleCnt="3" custScaleX="115972">
        <dgm:presLayoutVars>
          <dgm:bulletEnabled val="1"/>
        </dgm:presLayoutVars>
      </dgm:prSet>
      <dgm:spPr/>
      <dgm:t>
        <a:bodyPr/>
        <a:lstStyle/>
        <a:p>
          <a:endParaRPr lang="en-IN"/>
        </a:p>
      </dgm:t>
    </dgm:pt>
    <dgm:pt modelId="{B601D65D-C38D-4603-A90C-12CFECA9DE86}" type="pres">
      <dgm:prSet presAssocID="{1606D033-E3A1-4440-AFB0-662D29107FEF}" presName="rect2ParTx" presStyleLbl="alignAcc1" presStyleIdx="2" presStyleCnt="3">
        <dgm:presLayoutVars>
          <dgm:chMax val="1"/>
          <dgm:bulletEnabled val="1"/>
        </dgm:presLayoutVars>
      </dgm:prSet>
      <dgm:spPr/>
      <dgm:t>
        <a:bodyPr/>
        <a:lstStyle/>
        <a:p>
          <a:endParaRPr lang="en-IN"/>
        </a:p>
      </dgm:t>
    </dgm:pt>
    <dgm:pt modelId="{372A253A-B553-4402-BCCC-D233C80E8143}" type="pres">
      <dgm:prSet presAssocID="{1606D033-E3A1-4440-AFB0-662D29107FEF}" presName="rect2ChTx" presStyleLbl="alignAcc1" presStyleIdx="2" presStyleCnt="3">
        <dgm:presLayoutVars>
          <dgm:bulletEnabled val="1"/>
        </dgm:presLayoutVars>
      </dgm:prSet>
      <dgm:spPr/>
      <dgm:t>
        <a:bodyPr/>
        <a:lstStyle/>
        <a:p>
          <a:endParaRPr lang="en-IN"/>
        </a:p>
      </dgm:t>
    </dgm:pt>
    <dgm:pt modelId="{292F75CD-6C00-403B-90AE-DF67454959C8}" type="pres">
      <dgm:prSet presAssocID="{BE2B93ED-990A-4633-92AA-4619C99B645B}" presName="rect3ParTx" presStyleLbl="alignAcc1" presStyleIdx="2" presStyleCnt="3">
        <dgm:presLayoutVars>
          <dgm:chMax val="1"/>
          <dgm:bulletEnabled val="1"/>
        </dgm:presLayoutVars>
      </dgm:prSet>
      <dgm:spPr/>
    </dgm:pt>
    <dgm:pt modelId="{7215B93E-4575-47F6-B810-F09260250791}" type="pres">
      <dgm:prSet presAssocID="{BE2B93ED-990A-4633-92AA-4619C99B645B}" presName="rect3ChTx" presStyleLbl="alignAcc1" presStyleIdx="2" presStyleCnt="3">
        <dgm:presLayoutVars>
          <dgm:bulletEnabled val="1"/>
        </dgm:presLayoutVars>
      </dgm:prSet>
      <dgm:spPr/>
      <dgm:t>
        <a:bodyPr/>
        <a:lstStyle/>
        <a:p>
          <a:endParaRPr lang="en-IN"/>
        </a:p>
      </dgm:t>
    </dgm:pt>
  </dgm:ptLst>
  <dgm:cxnLst>
    <dgm:cxn modelId="{96355AE1-F87D-4437-BAA7-EF34ECA4F2E9}" srcId="{2517DC06-FEC7-4486-B4A3-BAE5C2788063}" destId="{5CBF264A-94BD-4EE0-9B97-5BACCA39A2F6}" srcOrd="0" destOrd="0" parTransId="{6DAA7EB3-3D45-480F-8DD3-04E77B1C2B46}" sibTransId="{90064481-C14D-4138-BF38-0E17AC38581D}"/>
    <dgm:cxn modelId="{08B73F6D-77B6-4946-A607-B1DDAF79E91D}" type="presOf" srcId="{FC8B0BD8-49F1-4848-A539-F84C1547ED41}" destId="{372A253A-B553-4402-BCCC-D233C80E8143}" srcOrd="0" destOrd="1" presId="urn:microsoft.com/office/officeart/2005/8/layout/target3"/>
    <dgm:cxn modelId="{798E5526-0771-4C1A-92F8-7A614996EEFF}" srcId="{1606D033-E3A1-4440-AFB0-662D29107FEF}" destId="{DF99A06B-F4FC-427D-8775-D3081C8B9FD9}" srcOrd="0" destOrd="0" parTransId="{AC32E542-C530-4B61-9D0A-505ED2D4757B}" sibTransId="{900D9076-1460-4AC6-AB95-1D30CF516F95}"/>
    <dgm:cxn modelId="{B3EB1C29-3DDD-4023-AB1C-5CEA786D9690}" type="presOf" srcId="{41587FFE-4320-4FAE-AA18-6FF8683D0DA4}" destId="{7215B93E-4575-47F6-B810-F09260250791}" srcOrd="0" destOrd="3" presId="urn:microsoft.com/office/officeart/2005/8/layout/target3"/>
    <dgm:cxn modelId="{7A2893E9-2F19-4887-8A4C-C538B4B6EBFB}" type="presOf" srcId="{A9571654-4CA7-4CEE-B358-20D88C5661F6}" destId="{7215B93E-4575-47F6-B810-F09260250791}" srcOrd="0" destOrd="0" presId="urn:microsoft.com/office/officeart/2005/8/layout/target3"/>
    <dgm:cxn modelId="{4A065B17-9A82-455E-8946-B1C4619F2507}" type="presOf" srcId="{8274E02A-F3D8-418A-92C1-13846F37CE5E}" destId="{B57F9B26-E4FD-4D83-9839-79FF33629112}" srcOrd="0" destOrd="0" presId="urn:microsoft.com/office/officeart/2005/8/layout/target3"/>
    <dgm:cxn modelId="{A2DA5A1E-9BF3-473A-8D43-2BB8209773D6}" type="presOf" srcId="{0A783CFE-F835-4497-A68C-96DCB49808C1}" destId="{B57F9B26-E4FD-4D83-9839-79FF33629112}" srcOrd="0" destOrd="1" presId="urn:microsoft.com/office/officeart/2005/8/layout/target3"/>
    <dgm:cxn modelId="{1B3B07ED-9BA5-4F0B-B7EB-E2A8C55036F4}" type="presOf" srcId="{BE2B93ED-990A-4633-92AA-4619C99B645B}" destId="{39AD789C-BEF2-4E80-AA46-BC7EDB233C00}" srcOrd="0" destOrd="0" presId="urn:microsoft.com/office/officeart/2005/8/layout/target3"/>
    <dgm:cxn modelId="{32B4E7B7-B600-425E-B2F1-E6B69415D25B}" srcId="{5CBF264A-94BD-4EE0-9B97-5BACCA39A2F6}" destId="{8274E02A-F3D8-418A-92C1-13846F37CE5E}" srcOrd="0" destOrd="0" parTransId="{B729993E-F034-4AC5-B691-347C245665FA}" sibTransId="{5B9EEB57-C437-443F-822D-3F7FC93B7E11}"/>
    <dgm:cxn modelId="{9D5CABE2-6C88-45BA-BB13-91A46FFDE48E}" type="presOf" srcId="{BE2B93ED-990A-4633-92AA-4619C99B645B}" destId="{292F75CD-6C00-403B-90AE-DF67454959C8}" srcOrd="1" destOrd="0" presId="urn:microsoft.com/office/officeart/2005/8/layout/target3"/>
    <dgm:cxn modelId="{5B98287A-0DCD-4FFC-A054-20291A2DB90A}" srcId="{BE2B93ED-990A-4633-92AA-4619C99B645B}" destId="{186A8084-13BF-419E-9729-F9B6C16A7326}" srcOrd="1" destOrd="0" parTransId="{8A9C0D11-9541-4679-AF3A-A999BD4B4EDA}" sibTransId="{21985304-B203-485E-8541-0029E299D01D}"/>
    <dgm:cxn modelId="{A1DFD0A7-2ABF-410B-9CBC-7FB704C225F4}" srcId="{BE2B93ED-990A-4633-92AA-4619C99B645B}" destId="{C4CBD5DB-A367-497B-BB27-C8DC6BB73AAD}" srcOrd="2" destOrd="0" parTransId="{F1B7EC63-1E4A-48C1-A7A7-E8013CE61712}" sibTransId="{764DD37B-F53A-42AF-ABF5-DD10950DF65D}"/>
    <dgm:cxn modelId="{63064C7D-60CB-48B6-9A32-39EB8F2F6661}" srcId="{1606D033-E3A1-4440-AFB0-662D29107FEF}" destId="{FC8B0BD8-49F1-4848-A539-F84C1547ED41}" srcOrd="1" destOrd="0" parTransId="{8AFE4221-0D21-4175-BAE8-C982D31A8D71}" sibTransId="{EEDA16B4-FEC6-41E3-AF7A-4F5F9266A9F0}"/>
    <dgm:cxn modelId="{712363A0-E687-43E6-AA88-C6F447139152}" type="presOf" srcId="{5CBF264A-94BD-4EE0-9B97-5BACCA39A2F6}" destId="{EFEDFEDC-EEE1-424D-87AD-1872BA3BD264}" srcOrd="0" destOrd="0" presId="urn:microsoft.com/office/officeart/2005/8/layout/target3"/>
    <dgm:cxn modelId="{70EA0290-9E22-4810-8D5C-D609BFB27E15}" srcId="{BE2B93ED-990A-4633-92AA-4619C99B645B}" destId="{41587FFE-4320-4FAE-AA18-6FF8683D0DA4}" srcOrd="3" destOrd="0" parTransId="{B881FF14-301C-4ED9-B23C-276E34C8C190}" sibTransId="{2BB05214-0AF6-46B8-B0BA-CE259F1F125C}"/>
    <dgm:cxn modelId="{3A881B0A-2284-46B7-86FA-F093865C9ADC}" type="presOf" srcId="{1606D033-E3A1-4440-AFB0-662D29107FEF}" destId="{D83AFCA1-A2BE-4F0C-A49C-B0E68F120A77}" srcOrd="0" destOrd="0" presId="urn:microsoft.com/office/officeart/2005/8/layout/target3"/>
    <dgm:cxn modelId="{A2255866-7585-4E8B-A119-4FC50A1FD81C}" srcId="{2517DC06-FEC7-4486-B4A3-BAE5C2788063}" destId="{1606D033-E3A1-4440-AFB0-662D29107FEF}" srcOrd="1" destOrd="0" parTransId="{9E9C7E8F-9F8D-49E9-BAF7-1CAA5D316171}" sibTransId="{3E904DE1-B2BE-4D3A-B5D9-FC765B75E2E0}"/>
    <dgm:cxn modelId="{890058E8-836B-4B65-88E1-0B1203397744}" type="presOf" srcId="{C4CBD5DB-A367-497B-BB27-C8DC6BB73AAD}" destId="{7215B93E-4575-47F6-B810-F09260250791}" srcOrd="0" destOrd="2" presId="urn:microsoft.com/office/officeart/2005/8/layout/target3"/>
    <dgm:cxn modelId="{76B94DE0-B698-44C8-87D6-3AFBB4B94D15}" type="presOf" srcId="{186A8084-13BF-419E-9729-F9B6C16A7326}" destId="{7215B93E-4575-47F6-B810-F09260250791}" srcOrd="0" destOrd="1" presId="urn:microsoft.com/office/officeart/2005/8/layout/target3"/>
    <dgm:cxn modelId="{E4FDAC8B-99A1-436E-8FEB-5654A1BEAE21}" srcId="{5CBF264A-94BD-4EE0-9B97-5BACCA39A2F6}" destId="{0A783CFE-F835-4497-A68C-96DCB49808C1}" srcOrd="1" destOrd="0" parTransId="{0BA50B4D-437C-460F-AC08-DA9F2594FF57}" sibTransId="{00CC1470-25DF-460C-9CE7-C28A1867400E}"/>
    <dgm:cxn modelId="{823D89AC-CDD0-4E17-9501-C307BF9385B8}" type="presOf" srcId="{1606D033-E3A1-4440-AFB0-662D29107FEF}" destId="{B601D65D-C38D-4603-A90C-12CFECA9DE86}" srcOrd="1" destOrd="0" presId="urn:microsoft.com/office/officeart/2005/8/layout/target3"/>
    <dgm:cxn modelId="{F508E3F6-7C8A-4BCC-A71E-166F97BD3086}" srcId="{BE2B93ED-990A-4633-92AA-4619C99B645B}" destId="{A9571654-4CA7-4CEE-B358-20D88C5661F6}" srcOrd="0" destOrd="0" parTransId="{E5615BAB-6FF3-46DF-8F3E-A99D333B9374}" sibTransId="{FDF7F69F-230F-4FB3-AA72-D4A075084662}"/>
    <dgm:cxn modelId="{80D7CCA5-8066-4B8C-B574-18B3E88A5DB0}" srcId="{2517DC06-FEC7-4486-B4A3-BAE5C2788063}" destId="{BE2B93ED-990A-4633-92AA-4619C99B645B}" srcOrd="2" destOrd="0" parTransId="{BF232971-5F4F-4F99-8ED7-73A8CFFC14CE}" sibTransId="{24759D9B-46A4-4BDF-8802-82FACB84A86A}"/>
    <dgm:cxn modelId="{6E825F7A-0A3F-4FF4-93A8-780EB18677E2}" type="presOf" srcId="{5CBF264A-94BD-4EE0-9B97-5BACCA39A2F6}" destId="{78429490-FF21-4D17-80C1-B444557B50FF}" srcOrd="1" destOrd="0" presId="urn:microsoft.com/office/officeart/2005/8/layout/target3"/>
    <dgm:cxn modelId="{FDB25861-2CA7-4630-87BF-B6975BB63D78}" type="presOf" srcId="{2517DC06-FEC7-4486-B4A3-BAE5C2788063}" destId="{380D1604-CB4A-4648-80ED-C13B726A416D}" srcOrd="0" destOrd="0" presId="urn:microsoft.com/office/officeart/2005/8/layout/target3"/>
    <dgm:cxn modelId="{5CD3E68C-F50C-4281-A951-4E796F958A21}" type="presOf" srcId="{DF99A06B-F4FC-427D-8775-D3081C8B9FD9}" destId="{372A253A-B553-4402-BCCC-D233C80E8143}" srcOrd="0" destOrd="0" presId="urn:microsoft.com/office/officeart/2005/8/layout/target3"/>
    <dgm:cxn modelId="{8C589E4E-EA37-416F-A91F-633F1D74F5DF}" type="presParOf" srcId="{380D1604-CB4A-4648-80ED-C13B726A416D}" destId="{45E1C88A-448A-482D-8A49-378117FE4C8E}" srcOrd="0" destOrd="0" presId="urn:microsoft.com/office/officeart/2005/8/layout/target3"/>
    <dgm:cxn modelId="{647D67CA-019A-4DE8-9DE1-3369A372CF21}" type="presParOf" srcId="{380D1604-CB4A-4648-80ED-C13B726A416D}" destId="{868E716F-49FD-44FB-AF03-B60D4A91B675}" srcOrd="1" destOrd="0" presId="urn:microsoft.com/office/officeart/2005/8/layout/target3"/>
    <dgm:cxn modelId="{355DC7D7-5B70-4EA1-9C9C-D9A699D6B516}" type="presParOf" srcId="{380D1604-CB4A-4648-80ED-C13B726A416D}" destId="{EFEDFEDC-EEE1-424D-87AD-1872BA3BD264}" srcOrd="2" destOrd="0" presId="urn:microsoft.com/office/officeart/2005/8/layout/target3"/>
    <dgm:cxn modelId="{CB2874C0-4C4A-4834-B958-F426284C678C}" type="presParOf" srcId="{380D1604-CB4A-4648-80ED-C13B726A416D}" destId="{348BE1E6-335F-4F8E-B6AA-6DE3B2A2AEAF}" srcOrd="3" destOrd="0" presId="urn:microsoft.com/office/officeart/2005/8/layout/target3"/>
    <dgm:cxn modelId="{6CA97321-8281-4E41-AEC5-6D9694066C7C}" type="presParOf" srcId="{380D1604-CB4A-4648-80ED-C13B726A416D}" destId="{F79DA4C3-E984-4412-985C-C4A32AC977E5}" srcOrd="4" destOrd="0" presId="urn:microsoft.com/office/officeart/2005/8/layout/target3"/>
    <dgm:cxn modelId="{BD802CF7-BF39-4EE5-A790-78B660E0B4A9}" type="presParOf" srcId="{380D1604-CB4A-4648-80ED-C13B726A416D}" destId="{D83AFCA1-A2BE-4F0C-A49C-B0E68F120A77}" srcOrd="5" destOrd="0" presId="urn:microsoft.com/office/officeart/2005/8/layout/target3"/>
    <dgm:cxn modelId="{A4A342D5-60B6-4C53-908B-56997AFC232C}" type="presParOf" srcId="{380D1604-CB4A-4648-80ED-C13B726A416D}" destId="{FE56C7FF-F873-452D-8327-294A11EDF666}" srcOrd="6" destOrd="0" presId="urn:microsoft.com/office/officeart/2005/8/layout/target3"/>
    <dgm:cxn modelId="{714EC4F9-F00F-4A5A-ABD3-FDB20E78753F}" type="presParOf" srcId="{380D1604-CB4A-4648-80ED-C13B726A416D}" destId="{9F04B38D-CBBA-407B-A36D-05D4BB788D24}" srcOrd="7" destOrd="0" presId="urn:microsoft.com/office/officeart/2005/8/layout/target3"/>
    <dgm:cxn modelId="{78307C2C-A86D-484D-87FB-DEF84A8BB24D}" type="presParOf" srcId="{380D1604-CB4A-4648-80ED-C13B726A416D}" destId="{39AD789C-BEF2-4E80-AA46-BC7EDB233C00}" srcOrd="8" destOrd="0" presId="urn:microsoft.com/office/officeart/2005/8/layout/target3"/>
    <dgm:cxn modelId="{E118A4F0-B0CD-4666-B6FE-21216624A6DD}" type="presParOf" srcId="{380D1604-CB4A-4648-80ED-C13B726A416D}" destId="{78429490-FF21-4D17-80C1-B444557B50FF}" srcOrd="9" destOrd="0" presId="urn:microsoft.com/office/officeart/2005/8/layout/target3"/>
    <dgm:cxn modelId="{E1279B31-7CAB-431B-85F9-A1E1828FA371}" type="presParOf" srcId="{380D1604-CB4A-4648-80ED-C13B726A416D}" destId="{B57F9B26-E4FD-4D83-9839-79FF33629112}" srcOrd="10" destOrd="0" presId="urn:microsoft.com/office/officeart/2005/8/layout/target3"/>
    <dgm:cxn modelId="{533471B6-E9C5-4D6F-A879-475B9352C0BC}" type="presParOf" srcId="{380D1604-CB4A-4648-80ED-C13B726A416D}" destId="{B601D65D-C38D-4603-A90C-12CFECA9DE86}" srcOrd="11" destOrd="0" presId="urn:microsoft.com/office/officeart/2005/8/layout/target3"/>
    <dgm:cxn modelId="{0DB021F9-32FA-440C-8F0B-DB1994C91FBC}" type="presParOf" srcId="{380D1604-CB4A-4648-80ED-C13B726A416D}" destId="{372A253A-B553-4402-BCCC-D233C80E8143}" srcOrd="12" destOrd="0" presId="urn:microsoft.com/office/officeart/2005/8/layout/target3"/>
    <dgm:cxn modelId="{8FF850F5-7495-4436-9B6C-EC1D5FDD30A7}" type="presParOf" srcId="{380D1604-CB4A-4648-80ED-C13B726A416D}" destId="{292F75CD-6C00-403B-90AE-DF67454959C8}" srcOrd="13" destOrd="0" presId="urn:microsoft.com/office/officeart/2005/8/layout/target3"/>
    <dgm:cxn modelId="{666E6C79-53E3-428B-A883-DDA29E22DD85}" type="presParOf" srcId="{380D1604-CB4A-4648-80ED-C13B726A416D}" destId="{7215B93E-4575-47F6-B810-F09260250791}"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08B72-7A67-43A7-B39C-0083C079E55E}"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IN"/>
        </a:p>
      </dgm:t>
    </dgm:pt>
    <dgm:pt modelId="{1849B090-6CDD-4486-ACFA-C0ECDD15ADAA}">
      <dgm:prSet phldrT="[Text]"/>
      <dgm:spPr/>
      <dgm:t>
        <a:bodyPr/>
        <a:lstStyle/>
        <a:p>
          <a:r>
            <a:rPr lang="en-IN" dirty="0" smtClean="0"/>
            <a:t>Flash type</a:t>
          </a:r>
          <a:endParaRPr lang="en-IN" dirty="0"/>
        </a:p>
      </dgm:t>
    </dgm:pt>
    <dgm:pt modelId="{2DE20512-4B63-4BB7-9FB3-CAEC4B78A9A2}" type="parTrans" cxnId="{8D6322E1-F842-4290-89ED-CC3B90DACA00}">
      <dgm:prSet/>
      <dgm:spPr/>
      <dgm:t>
        <a:bodyPr/>
        <a:lstStyle/>
        <a:p>
          <a:endParaRPr lang="en-IN"/>
        </a:p>
      </dgm:t>
    </dgm:pt>
    <dgm:pt modelId="{5A436107-8BED-45C7-B1B7-DEE8A5DB1634}" type="sibTrans" cxnId="{8D6322E1-F842-4290-89ED-CC3B90DACA00}">
      <dgm:prSet/>
      <dgm:spPr/>
      <dgm:t>
        <a:bodyPr/>
        <a:lstStyle/>
        <a:p>
          <a:endParaRPr lang="en-IN"/>
        </a:p>
      </dgm:t>
    </dgm:pt>
    <dgm:pt modelId="{6470E795-1B1E-4D09-A071-CD9ABC65BEF4}">
      <dgm:prSet phldrT="[Text]"/>
      <dgm:spPr/>
      <dgm:t>
        <a:bodyPr/>
        <a:lstStyle/>
        <a:p>
          <a:r>
            <a:rPr lang="en-IN" dirty="0" smtClean="0"/>
            <a:t>Excess of uncured stock in the cavity </a:t>
          </a:r>
          <a:endParaRPr lang="en-IN" dirty="0"/>
        </a:p>
      </dgm:t>
    </dgm:pt>
    <dgm:pt modelId="{D3BBB92C-B488-4E44-A6F5-917EDE886F5B}" type="parTrans" cxnId="{70A3D9A2-699C-4B51-817A-F051D60786E5}">
      <dgm:prSet/>
      <dgm:spPr/>
      <dgm:t>
        <a:bodyPr/>
        <a:lstStyle/>
        <a:p>
          <a:endParaRPr lang="en-IN"/>
        </a:p>
      </dgm:t>
    </dgm:pt>
    <dgm:pt modelId="{52E0A887-26E4-42F9-B4C8-D6C5E8687780}" type="sibTrans" cxnId="{70A3D9A2-699C-4B51-817A-F051D60786E5}">
      <dgm:prSet/>
      <dgm:spPr/>
      <dgm:t>
        <a:bodyPr/>
        <a:lstStyle/>
        <a:p>
          <a:endParaRPr lang="en-IN"/>
        </a:p>
      </dgm:t>
    </dgm:pt>
    <dgm:pt modelId="{C8D047AC-1385-49CF-A22C-C83E1046443A}">
      <dgm:prSet phldrT="[Text]"/>
      <dgm:spPr/>
      <dgm:t>
        <a:bodyPr/>
        <a:lstStyle/>
        <a:p>
          <a:r>
            <a:rPr lang="en-IN" dirty="0" smtClean="0"/>
            <a:t>Least expensive</a:t>
          </a:r>
          <a:endParaRPr lang="en-IN" dirty="0"/>
        </a:p>
      </dgm:t>
    </dgm:pt>
    <dgm:pt modelId="{1D8F77A6-07B1-45F0-89E8-9B26BEDE23D3}" type="parTrans" cxnId="{0C1F1C9C-AD5C-4F08-B0F9-624C60D70CDB}">
      <dgm:prSet/>
      <dgm:spPr/>
      <dgm:t>
        <a:bodyPr/>
        <a:lstStyle/>
        <a:p>
          <a:endParaRPr lang="en-IN"/>
        </a:p>
      </dgm:t>
    </dgm:pt>
    <dgm:pt modelId="{4E25BC86-9664-4F61-B90F-2616D13A521E}" type="sibTrans" cxnId="{0C1F1C9C-AD5C-4F08-B0F9-624C60D70CDB}">
      <dgm:prSet/>
      <dgm:spPr/>
      <dgm:t>
        <a:bodyPr/>
        <a:lstStyle/>
        <a:p>
          <a:endParaRPr lang="en-IN"/>
        </a:p>
      </dgm:t>
    </dgm:pt>
    <dgm:pt modelId="{F5B6C337-DE95-4A89-B690-B66A1E1D26A4}">
      <dgm:prSet phldrT="[Text]"/>
      <dgm:spPr/>
      <dgm:t>
        <a:bodyPr/>
        <a:lstStyle/>
        <a:p>
          <a:r>
            <a:rPr lang="en-IN" dirty="0" smtClean="0"/>
            <a:t>Positive type</a:t>
          </a:r>
          <a:endParaRPr lang="en-IN" dirty="0"/>
        </a:p>
      </dgm:t>
    </dgm:pt>
    <dgm:pt modelId="{6165762F-4015-435A-9F3F-445BD1B9CF9B}" type="parTrans" cxnId="{76D0D9A2-009D-42FA-A2AF-4161E32BCFDD}">
      <dgm:prSet/>
      <dgm:spPr/>
      <dgm:t>
        <a:bodyPr/>
        <a:lstStyle/>
        <a:p>
          <a:endParaRPr lang="en-IN"/>
        </a:p>
      </dgm:t>
    </dgm:pt>
    <dgm:pt modelId="{D02D9041-081F-413F-B142-0244C49ACFE8}" type="sibTrans" cxnId="{76D0D9A2-009D-42FA-A2AF-4161E32BCFDD}">
      <dgm:prSet/>
      <dgm:spPr/>
      <dgm:t>
        <a:bodyPr/>
        <a:lstStyle/>
        <a:p>
          <a:endParaRPr lang="en-IN"/>
        </a:p>
      </dgm:t>
    </dgm:pt>
    <dgm:pt modelId="{434252B7-5408-4862-B4C2-6A65D3185B25}">
      <dgm:prSet phldrT="[Text]"/>
      <dgm:spPr/>
      <dgm:t>
        <a:bodyPr/>
        <a:lstStyle/>
        <a:p>
          <a:r>
            <a:rPr lang="en-IN" dirty="0" smtClean="0"/>
            <a:t>Full load of the press is applied directly on the rubber during moulding &amp; curing</a:t>
          </a:r>
          <a:endParaRPr lang="en-IN" dirty="0"/>
        </a:p>
      </dgm:t>
    </dgm:pt>
    <dgm:pt modelId="{388BA3AA-DB38-443C-88D0-883588F48FBB}" type="parTrans" cxnId="{1ED5EE0D-26B3-4374-BD22-3365D7041F8D}">
      <dgm:prSet/>
      <dgm:spPr/>
      <dgm:t>
        <a:bodyPr/>
        <a:lstStyle/>
        <a:p>
          <a:endParaRPr lang="en-IN"/>
        </a:p>
      </dgm:t>
    </dgm:pt>
    <dgm:pt modelId="{A2226B0B-3AE8-4DB1-87A9-935072CE84B6}" type="sibTrans" cxnId="{1ED5EE0D-26B3-4374-BD22-3365D7041F8D}">
      <dgm:prSet/>
      <dgm:spPr/>
      <dgm:t>
        <a:bodyPr/>
        <a:lstStyle/>
        <a:p>
          <a:endParaRPr lang="en-IN"/>
        </a:p>
      </dgm:t>
    </dgm:pt>
    <dgm:pt modelId="{4C8C647F-189E-4897-ABC5-B7EBB37AB904}">
      <dgm:prSet phldrT="[Text]"/>
      <dgm:spPr/>
      <dgm:t>
        <a:bodyPr/>
        <a:lstStyle/>
        <a:p>
          <a:r>
            <a:rPr lang="en-IN" dirty="0" smtClean="0"/>
            <a:t>Semi positive type </a:t>
          </a:r>
          <a:endParaRPr lang="en-IN" dirty="0"/>
        </a:p>
      </dgm:t>
    </dgm:pt>
    <dgm:pt modelId="{4985DA64-4E46-4C8B-9022-0B957B33E0BC}" type="parTrans" cxnId="{B08EDC4C-EC66-4D20-82F0-19509DDB547A}">
      <dgm:prSet/>
      <dgm:spPr/>
      <dgm:t>
        <a:bodyPr/>
        <a:lstStyle/>
        <a:p>
          <a:endParaRPr lang="en-IN"/>
        </a:p>
      </dgm:t>
    </dgm:pt>
    <dgm:pt modelId="{379B3050-2183-4F6F-9534-A185D27AB1B9}" type="sibTrans" cxnId="{B08EDC4C-EC66-4D20-82F0-19509DDB547A}">
      <dgm:prSet/>
      <dgm:spPr/>
      <dgm:t>
        <a:bodyPr/>
        <a:lstStyle/>
        <a:p>
          <a:endParaRPr lang="en-IN"/>
        </a:p>
      </dgm:t>
    </dgm:pt>
    <dgm:pt modelId="{9A8A0F7A-A35C-4245-B8AC-739D72828749}">
      <dgm:prSet phldrT="[Text]"/>
      <dgm:spPr/>
      <dgm:t>
        <a:bodyPr/>
        <a:lstStyle/>
        <a:p>
          <a:r>
            <a:rPr lang="en-IN" dirty="0" smtClean="0"/>
            <a:t>Compromise between flash type and positive type</a:t>
          </a:r>
          <a:endParaRPr lang="en-IN" dirty="0"/>
        </a:p>
      </dgm:t>
    </dgm:pt>
    <dgm:pt modelId="{4C3D8B76-17B9-437B-9A4E-7C7C0B4BB82F}" type="parTrans" cxnId="{22547E0E-6A37-45AF-87E4-2EE0E588D38A}">
      <dgm:prSet/>
      <dgm:spPr/>
      <dgm:t>
        <a:bodyPr/>
        <a:lstStyle/>
        <a:p>
          <a:endParaRPr lang="en-IN"/>
        </a:p>
      </dgm:t>
    </dgm:pt>
    <dgm:pt modelId="{43CCF5F6-80F5-47B9-A858-A6249D7A9BD4}" type="sibTrans" cxnId="{22547E0E-6A37-45AF-87E4-2EE0E588D38A}">
      <dgm:prSet/>
      <dgm:spPr/>
      <dgm:t>
        <a:bodyPr/>
        <a:lstStyle/>
        <a:p>
          <a:endParaRPr lang="en-IN"/>
        </a:p>
      </dgm:t>
    </dgm:pt>
    <dgm:pt modelId="{FDF98120-6846-4135-96A2-2629242A9CB7}">
      <dgm:prSet phldrT="[Text]"/>
      <dgm:spPr/>
      <dgm:t>
        <a:bodyPr/>
        <a:lstStyle/>
        <a:p>
          <a:r>
            <a:rPr lang="en-IN" dirty="0" smtClean="0"/>
            <a:t>Better heat transfer than other types</a:t>
          </a:r>
          <a:endParaRPr lang="en-IN" dirty="0"/>
        </a:p>
      </dgm:t>
    </dgm:pt>
    <dgm:pt modelId="{B28B1B9C-51EA-42D7-8376-C4941DC9F86F}" type="parTrans" cxnId="{C615EEBE-A549-436A-87AA-C272FE421AA2}">
      <dgm:prSet/>
      <dgm:spPr/>
      <dgm:t>
        <a:bodyPr/>
        <a:lstStyle/>
        <a:p>
          <a:endParaRPr lang="en-IN"/>
        </a:p>
      </dgm:t>
    </dgm:pt>
    <dgm:pt modelId="{E726541D-F8AB-4859-8CD7-3561BB1F5CF9}" type="sibTrans" cxnId="{C615EEBE-A549-436A-87AA-C272FE421AA2}">
      <dgm:prSet/>
      <dgm:spPr/>
      <dgm:t>
        <a:bodyPr/>
        <a:lstStyle/>
        <a:p>
          <a:endParaRPr lang="en-IN"/>
        </a:p>
      </dgm:t>
    </dgm:pt>
    <dgm:pt modelId="{23B5B6DC-C453-44F7-B7CF-AC9B050B2D70}">
      <dgm:prSet phldrT="[Text]"/>
      <dgm:spPr/>
      <dgm:t>
        <a:bodyPr/>
        <a:lstStyle/>
        <a:p>
          <a:r>
            <a:rPr lang="en-IN" dirty="0" smtClean="0"/>
            <a:t>Used for relatively simple shapes</a:t>
          </a:r>
          <a:endParaRPr lang="en-IN" dirty="0"/>
        </a:p>
      </dgm:t>
    </dgm:pt>
    <dgm:pt modelId="{D0D5C6A8-091C-4197-A003-F6DC7880F098}" type="parTrans" cxnId="{A8D32F31-2986-4448-8124-CD6354F2C137}">
      <dgm:prSet/>
      <dgm:spPr/>
      <dgm:t>
        <a:bodyPr/>
        <a:lstStyle/>
        <a:p>
          <a:endParaRPr lang="en-IN"/>
        </a:p>
      </dgm:t>
    </dgm:pt>
    <dgm:pt modelId="{694171AC-5007-4114-9497-276EC2831FE8}" type="sibTrans" cxnId="{A8D32F31-2986-4448-8124-CD6354F2C137}">
      <dgm:prSet/>
      <dgm:spPr/>
      <dgm:t>
        <a:bodyPr/>
        <a:lstStyle/>
        <a:p>
          <a:endParaRPr lang="en-IN"/>
        </a:p>
      </dgm:t>
    </dgm:pt>
    <dgm:pt modelId="{0BDF7D65-4129-431C-8E3C-A76241A8AA9E}">
      <dgm:prSet phldrT="[Text]"/>
      <dgm:spPr/>
      <dgm:t>
        <a:bodyPr/>
        <a:lstStyle/>
        <a:p>
          <a:r>
            <a:rPr lang="en-IN" dirty="0" smtClean="0"/>
            <a:t>Used for moulding extremely soft and hard compounds</a:t>
          </a:r>
          <a:endParaRPr lang="en-IN" dirty="0"/>
        </a:p>
      </dgm:t>
    </dgm:pt>
    <dgm:pt modelId="{7B34CC27-68AC-4A3D-A783-5DC50F951FC2}" type="parTrans" cxnId="{244461A0-CFEE-45FC-B873-4323A402281D}">
      <dgm:prSet/>
      <dgm:spPr/>
      <dgm:t>
        <a:bodyPr/>
        <a:lstStyle/>
        <a:p>
          <a:endParaRPr lang="en-IN"/>
        </a:p>
      </dgm:t>
    </dgm:pt>
    <dgm:pt modelId="{86025A37-1730-476A-92C8-7C8E88AA8847}" type="sibTrans" cxnId="{244461A0-CFEE-45FC-B873-4323A402281D}">
      <dgm:prSet/>
      <dgm:spPr/>
      <dgm:t>
        <a:bodyPr/>
        <a:lstStyle/>
        <a:p>
          <a:endParaRPr lang="en-IN"/>
        </a:p>
      </dgm:t>
    </dgm:pt>
    <dgm:pt modelId="{5EF28BCA-55F5-49D2-8248-EA0277ABE27B}">
      <dgm:prSet phldrT="[Text]"/>
      <dgm:spPr/>
      <dgm:t>
        <a:bodyPr/>
        <a:lstStyle/>
        <a:p>
          <a:r>
            <a:rPr lang="en-IN" dirty="0" smtClean="0"/>
            <a:t>Exact quantity of material must be placed in the mould</a:t>
          </a:r>
          <a:endParaRPr lang="en-IN" dirty="0"/>
        </a:p>
      </dgm:t>
    </dgm:pt>
    <dgm:pt modelId="{489ED2A0-DC15-4EDC-8C20-6DB972D23C7C}" type="parTrans" cxnId="{AC99A30A-274C-47DB-9A99-2585A4D93583}">
      <dgm:prSet/>
      <dgm:spPr/>
      <dgm:t>
        <a:bodyPr/>
        <a:lstStyle/>
        <a:p>
          <a:endParaRPr lang="en-IN"/>
        </a:p>
      </dgm:t>
    </dgm:pt>
    <dgm:pt modelId="{CFC75C79-273C-4797-8E78-51491755639C}" type="sibTrans" cxnId="{AC99A30A-274C-47DB-9A99-2585A4D93583}">
      <dgm:prSet/>
      <dgm:spPr/>
      <dgm:t>
        <a:bodyPr/>
        <a:lstStyle/>
        <a:p>
          <a:endParaRPr lang="en-IN"/>
        </a:p>
      </dgm:t>
    </dgm:pt>
    <dgm:pt modelId="{F3812481-B200-444A-89FE-2A6FB72F8202}">
      <dgm:prSet phldrT="[Text]"/>
      <dgm:spPr/>
      <dgm:t>
        <a:bodyPr/>
        <a:lstStyle/>
        <a:p>
          <a:r>
            <a:rPr lang="en-IN" dirty="0" smtClean="0"/>
            <a:t>Low heat transfer since top plate is insulated from the mould by an air space, except for the area in contact with the plunger</a:t>
          </a:r>
          <a:endParaRPr lang="en-IN" dirty="0"/>
        </a:p>
      </dgm:t>
    </dgm:pt>
    <dgm:pt modelId="{C3E6BC8B-549F-40D7-AF5A-09A5E1B43280}" type="parTrans" cxnId="{2946CD8B-0033-4918-8D25-D5ED534A39F6}">
      <dgm:prSet/>
      <dgm:spPr/>
      <dgm:t>
        <a:bodyPr/>
        <a:lstStyle/>
        <a:p>
          <a:endParaRPr lang="en-IN"/>
        </a:p>
      </dgm:t>
    </dgm:pt>
    <dgm:pt modelId="{92F37C1D-C501-4A50-B8E6-091E549D08BE}" type="sibTrans" cxnId="{2946CD8B-0033-4918-8D25-D5ED534A39F6}">
      <dgm:prSet/>
      <dgm:spPr/>
      <dgm:t>
        <a:bodyPr/>
        <a:lstStyle/>
        <a:p>
          <a:endParaRPr lang="en-IN"/>
        </a:p>
      </dgm:t>
    </dgm:pt>
    <dgm:pt modelId="{3D1FFA0F-B10E-48E2-ADE9-9F4972CD5837}" type="pres">
      <dgm:prSet presAssocID="{98708B72-7A67-43A7-B39C-0083C079E55E}" presName="linear" presStyleCnt="0">
        <dgm:presLayoutVars>
          <dgm:animLvl val="lvl"/>
          <dgm:resizeHandles val="exact"/>
        </dgm:presLayoutVars>
      </dgm:prSet>
      <dgm:spPr/>
    </dgm:pt>
    <dgm:pt modelId="{31833B9D-1CA7-4A95-A689-A1345DF396E1}" type="pres">
      <dgm:prSet presAssocID="{1849B090-6CDD-4486-ACFA-C0ECDD15ADAA}" presName="parentText" presStyleLbl="node1" presStyleIdx="0" presStyleCnt="3">
        <dgm:presLayoutVars>
          <dgm:chMax val="0"/>
          <dgm:bulletEnabled val="1"/>
        </dgm:presLayoutVars>
      </dgm:prSet>
      <dgm:spPr/>
    </dgm:pt>
    <dgm:pt modelId="{1A1E2380-38FB-4B60-90E1-02FD5263FDAA}" type="pres">
      <dgm:prSet presAssocID="{1849B090-6CDD-4486-ACFA-C0ECDD15ADAA}" presName="childText" presStyleLbl="revTx" presStyleIdx="0" presStyleCnt="3">
        <dgm:presLayoutVars>
          <dgm:bulletEnabled val="1"/>
        </dgm:presLayoutVars>
      </dgm:prSet>
      <dgm:spPr/>
      <dgm:t>
        <a:bodyPr/>
        <a:lstStyle/>
        <a:p>
          <a:endParaRPr lang="en-IN"/>
        </a:p>
      </dgm:t>
    </dgm:pt>
    <dgm:pt modelId="{CEA0BD92-F345-4301-94EF-F4972E926A9E}" type="pres">
      <dgm:prSet presAssocID="{F5B6C337-DE95-4A89-B690-B66A1E1D26A4}" presName="parentText" presStyleLbl="node1" presStyleIdx="1" presStyleCnt="3">
        <dgm:presLayoutVars>
          <dgm:chMax val="0"/>
          <dgm:bulletEnabled val="1"/>
        </dgm:presLayoutVars>
      </dgm:prSet>
      <dgm:spPr/>
    </dgm:pt>
    <dgm:pt modelId="{5DA79D8D-DCC0-4D00-8489-2C3DC83CD66F}" type="pres">
      <dgm:prSet presAssocID="{F5B6C337-DE95-4A89-B690-B66A1E1D26A4}" presName="childText" presStyleLbl="revTx" presStyleIdx="1" presStyleCnt="3">
        <dgm:presLayoutVars>
          <dgm:bulletEnabled val="1"/>
        </dgm:presLayoutVars>
      </dgm:prSet>
      <dgm:spPr/>
      <dgm:t>
        <a:bodyPr/>
        <a:lstStyle/>
        <a:p>
          <a:endParaRPr lang="en-IN"/>
        </a:p>
      </dgm:t>
    </dgm:pt>
    <dgm:pt modelId="{7352893D-97A5-48B7-ABBB-73F36219AB4F}" type="pres">
      <dgm:prSet presAssocID="{4C8C647F-189E-4897-ABC5-B7EBB37AB904}" presName="parentText" presStyleLbl="node1" presStyleIdx="2" presStyleCnt="3">
        <dgm:presLayoutVars>
          <dgm:chMax val="0"/>
          <dgm:bulletEnabled val="1"/>
        </dgm:presLayoutVars>
      </dgm:prSet>
      <dgm:spPr/>
    </dgm:pt>
    <dgm:pt modelId="{CD616669-DBFE-4B18-86D3-7B877855CC2B}" type="pres">
      <dgm:prSet presAssocID="{4C8C647F-189E-4897-ABC5-B7EBB37AB904}" presName="childText" presStyleLbl="revTx" presStyleIdx="2" presStyleCnt="3">
        <dgm:presLayoutVars>
          <dgm:bulletEnabled val="1"/>
        </dgm:presLayoutVars>
      </dgm:prSet>
      <dgm:spPr/>
      <dgm:t>
        <a:bodyPr/>
        <a:lstStyle/>
        <a:p>
          <a:endParaRPr lang="en-IN"/>
        </a:p>
      </dgm:t>
    </dgm:pt>
  </dgm:ptLst>
  <dgm:cxnLst>
    <dgm:cxn modelId="{D94ADF26-972C-4107-B0E5-A682F400FF1C}" type="presOf" srcId="{98708B72-7A67-43A7-B39C-0083C079E55E}" destId="{3D1FFA0F-B10E-48E2-ADE9-9F4972CD5837}" srcOrd="0" destOrd="0" presId="urn:microsoft.com/office/officeart/2005/8/layout/vList2"/>
    <dgm:cxn modelId="{F44F72FA-2885-4E3C-BF57-4C489762F510}" type="presOf" srcId="{C8D047AC-1385-49CF-A22C-C83E1046443A}" destId="{1A1E2380-38FB-4B60-90E1-02FD5263FDAA}" srcOrd="0" destOrd="1" presId="urn:microsoft.com/office/officeart/2005/8/layout/vList2"/>
    <dgm:cxn modelId="{4A9A6F27-B467-4778-BD5A-B2EF6A1395D2}" type="presOf" srcId="{4C8C647F-189E-4897-ABC5-B7EBB37AB904}" destId="{7352893D-97A5-48B7-ABBB-73F36219AB4F}" srcOrd="0" destOrd="0" presId="urn:microsoft.com/office/officeart/2005/8/layout/vList2"/>
    <dgm:cxn modelId="{76D0D9A2-009D-42FA-A2AF-4161E32BCFDD}" srcId="{98708B72-7A67-43A7-B39C-0083C079E55E}" destId="{F5B6C337-DE95-4A89-B690-B66A1E1D26A4}" srcOrd="1" destOrd="0" parTransId="{6165762F-4015-435A-9F3F-445BD1B9CF9B}" sibTransId="{D02D9041-081F-413F-B142-0244C49ACFE8}"/>
    <dgm:cxn modelId="{70A3D9A2-699C-4B51-817A-F051D60786E5}" srcId="{1849B090-6CDD-4486-ACFA-C0ECDD15ADAA}" destId="{6470E795-1B1E-4D09-A071-CD9ABC65BEF4}" srcOrd="0" destOrd="0" parTransId="{D3BBB92C-B488-4E44-A6F5-917EDE886F5B}" sibTransId="{52E0A887-26E4-42F9-B4C8-D6C5E8687780}"/>
    <dgm:cxn modelId="{22547E0E-6A37-45AF-87E4-2EE0E588D38A}" srcId="{4C8C647F-189E-4897-ABC5-B7EBB37AB904}" destId="{9A8A0F7A-A35C-4245-B8AC-739D72828749}" srcOrd="0" destOrd="0" parTransId="{4C3D8B76-17B9-437B-9A4E-7C7C0B4BB82F}" sibTransId="{43CCF5F6-80F5-47B9-A858-A6249D7A9BD4}"/>
    <dgm:cxn modelId="{2946CD8B-0033-4918-8D25-D5ED534A39F6}" srcId="{F5B6C337-DE95-4A89-B690-B66A1E1D26A4}" destId="{F3812481-B200-444A-89FE-2A6FB72F8202}" srcOrd="3" destOrd="0" parTransId="{C3E6BC8B-549F-40D7-AF5A-09A5E1B43280}" sibTransId="{92F37C1D-C501-4A50-B8E6-091E549D08BE}"/>
    <dgm:cxn modelId="{4EA2405E-BD74-4099-93C1-6246EE989B5F}" type="presOf" srcId="{FDF98120-6846-4135-96A2-2629242A9CB7}" destId="{1A1E2380-38FB-4B60-90E1-02FD5263FDAA}" srcOrd="0" destOrd="2" presId="urn:microsoft.com/office/officeart/2005/8/layout/vList2"/>
    <dgm:cxn modelId="{E85C7EBB-353C-4DB9-A2EE-00172D7AFED8}" type="presOf" srcId="{9A8A0F7A-A35C-4245-B8AC-739D72828749}" destId="{CD616669-DBFE-4B18-86D3-7B877855CC2B}" srcOrd="0" destOrd="0" presId="urn:microsoft.com/office/officeart/2005/8/layout/vList2"/>
    <dgm:cxn modelId="{96A32C6F-89DF-4BDB-9922-6028346DB343}" type="presOf" srcId="{0BDF7D65-4129-431C-8E3C-A76241A8AA9E}" destId="{5DA79D8D-DCC0-4D00-8489-2C3DC83CD66F}" srcOrd="0" destOrd="2" presId="urn:microsoft.com/office/officeart/2005/8/layout/vList2"/>
    <dgm:cxn modelId="{0C1F1C9C-AD5C-4F08-B0F9-624C60D70CDB}" srcId="{1849B090-6CDD-4486-ACFA-C0ECDD15ADAA}" destId="{C8D047AC-1385-49CF-A22C-C83E1046443A}" srcOrd="1" destOrd="0" parTransId="{1D8F77A6-07B1-45F0-89E8-9B26BEDE23D3}" sibTransId="{4E25BC86-9664-4F61-B90F-2616D13A521E}"/>
    <dgm:cxn modelId="{8D6322E1-F842-4290-89ED-CC3B90DACA00}" srcId="{98708B72-7A67-43A7-B39C-0083C079E55E}" destId="{1849B090-6CDD-4486-ACFA-C0ECDD15ADAA}" srcOrd="0" destOrd="0" parTransId="{2DE20512-4B63-4BB7-9FB3-CAEC4B78A9A2}" sibTransId="{5A436107-8BED-45C7-B1B7-DEE8A5DB1634}"/>
    <dgm:cxn modelId="{18244A61-BC56-4AB5-96A8-C69FBB8F59BD}" type="presOf" srcId="{23B5B6DC-C453-44F7-B7CF-AC9B050B2D70}" destId="{1A1E2380-38FB-4B60-90E1-02FD5263FDAA}" srcOrd="0" destOrd="3" presId="urn:microsoft.com/office/officeart/2005/8/layout/vList2"/>
    <dgm:cxn modelId="{1ED5EE0D-26B3-4374-BD22-3365D7041F8D}" srcId="{F5B6C337-DE95-4A89-B690-B66A1E1D26A4}" destId="{434252B7-5408-4862-B4C2-6A65D3185B25}" srcOrd="0" destOrd="0" parTransId="{388BA3AA-DB38-443C-88D0-883588F48FBB}" sibTransId="{A2226B0B-3AE8-4DB1-87A9-935072CE84B6}"/>
    <dgm:cxn modelId="{DA412C56-2300-4C2B-BDD4-C3A6E594A3C2}" type="presOf" srcId="{6470E795-1B1E-4D09-A071-CD9ABC65BEF4}" destId="{1A1E2380-38FB-4B60-90E1-02FD5263FDAA}" srcOrd="0" destOrd="0" presId="urn:microsoft.com/office/officeart/2005/8/layout/vList2"/>
    <dgm:cxn modelId="{244461A0-CFEE-45FC-B873-4323A402281D}" srcId="{F5B6C337-DE95-4A89-B690-B66A1E1D26A4}" destId="{0BDF7D65-4129-431C-8E3C-A76241A8AA9E}" srcOrd="2" destOrd="0" parTransId="{7B34CC27-68AC-4A3D-A783-5DC50F951FC2}" sibTransId="{86025A37-1730-476A-92C8-7C8E88AA8847}"/>
    <dgm:cxn modelId="{B08EDC4C-EC66-4D20-82F0-19509DDB547A}" srcId="{98708B72-7A67-43A7-B39C-0083C079E55E}" destId="{4C8C647F-189E-4897-ABC5-B7EBB37AB904}" srcOrd="2" destOrd="0" parTransId="{4985DA64-4E46-4C8B-9022-0B957B33E0BC}" sibTransId="{379B3050-2183-4F6F-9534-A185D27AB1B9}"/>
    <dgm:cxn modelId="{C615EEBE-A549-436A-87AA-C272FE421AA2}" srcId="{1849B090-6CDD-4486-ACFA-C0ECDD15ADAA}" destId="{FDF98120-6846-4135-96A2-2629242A9CB7}" srcOrd="2" destOrd="0" parTransId="{B28B1B9C-51EA-42D7-8376-C4941DC9F86F}" sibTransId="{E726541D-F8AB-4859-8CD7-3561BB1F5CF9}"/>
    <dgm:cxn modelId="{AC99A30A-274C-47DB-9A99-2585A4D93583}" srcId="{F5B6C337-DE95-4A89-B690-B66A1E1D26A4}" destId="{5EF28BCA-55F5-49D2-8248-EA0277ABE27B}" srcOrd="1" destOrd="0" parTransId="{489ED2A0-DC15-4EDC-8C20-6DB972D23C7C}" sibTransId="{CFC75C79-273C-4797-8E78-51491755639C}"/>
    <dgm:cxn modelId="{C7EA9194-BA5E-43BD-A5BF-F11426571EBA}" type="presOf" srcId="{5EF28BCA-55F5-49D2-8248-EA0277ABE27B}" destId="{5DA79D8D-DCC0-4D00-8489-2C3DC83CD66F}" srcOrd="0" destOrd="1" presId="urn:microsoft.com/office/officeart/2005/8/layout/vList2"/>
    <dgm:cxn modelId="{87AD0466-8394-4756-8E33-8B8F23395C28}" type="presOf" srcId="{434252B7-5408-4862-B4C2-6A65D3185B25}" destId="{5DA79D8D-DCC0-4D00-8489-2C3DC83CD66F}" srcOrd="0" destOrd="0" presId="urn:microsoft.com/office/officeart/2005/8/layout/vList2"/>
    <dgm:cxn modelId="{59E52C85-87E2-4D04-BB1E-DF1FE938B467}" type="presOf" srcId="{F5B6C337-DE95-4A89-B690-B66A1E1D26A4}" destId="{CEA0BD92-F345-4301-94EF-F4972E926A9E}" srcOrd="0" destOrd="0" presId="urn:microsoft.com/office/officeart/2005/8/layout/vList2"/>
    <dgm:cxn modelId="{A8D32F31-2986-4448-8124-CD6354F2C137}" srcId="{1849B090-6CDD-4486-ACFA-C0ECDD15ADAA}" destId="{23B5B6DC-C453-44F7-B7CF-AC9B050B2D70}" srcOrd="3" destOrd="0" parTransId="{D0D5C6A8-091C-4197-A003-F6DC7880F098}" sibTransId="{694171AC-5007-4114-9497-276EC2831FE8}"/>
    <dgm:cxn modelId="{F38CD27D-5FE3-474B-BEAF-753047A8B9A9}" type="presOf" srcId="{F3812481-B200-444A-89FE-2A6FB72F8202}" destId="{5DA79D8D-DCC0-4D00-8489-2C3DC83CD66F}" srcOrd="0" destOrd="3" presId="urn:microsoft.com/office/officeart/2005/8/layout/vList2"/>
    <dgm:cxn modelId="{B281C7D4-950A-4964-9944-5CCE39CD7556}" type="presOf" srcId="{1849B090-6CDD-4486-ACFA-C0ECDD15ADAA}" destId="{31833B9D-1CA7-4A95-A689-A1345DF396E1}" srcOrd="0" destOrd="0" presId="urn:microsoft.com/office/officeart/2005/8/layout/vList2"/>
    <dgm:cxn modelId="{88D947A7-AE45-4CC7-93CA-E200174C108A}" type="presParOf" srcId="{3D1FFA0F-B10E-48E2-ADE9-9F4972CD5837}" destId="{31833B9D-1CA7-4A95-A689-A1345DF396E1}" srcOrd="0" destOrd="0" presId="urn:microsoft.com/office/officeart/2005/8/layout/vList2"/>
    <dgm:cxn modelId="{D6B5F889-CF5E-4785-B4F0-0CCE679CBF8B}" type="presParOf" srcId="{3D1FFA0F-B10E-48E2-ADE9-9F4972CD5837}" destId="{1A1E2380-38FB-4B60-90E1-02FD5263FDAA}" srcOrd="1" destOrd="0" presId="urn:microsoft.com/office/officeart/2005/8/layout/vList2"/>
    <dgm:cxn modelId="{8EBD6437-B865-498D-853B-EC89B8BF3322}" type="presParOf" srcId="{3D1FFA0F-B10E-48E2-ADE9-9F4972CD5837}" destId="{CEA0BD92-F345-4301-94EF-F4972E926A9E}" srcOrd="2" destOrd="0" presId="urn:microsoft.com/office/officeart/2005/8/layout/vList2"/>
    <dgm:cxn modelId="{F41FE4DA-9396-4074-8C00-672328370C38}" type="presParOf" srcId="{3D1FFA0F-B10E-48E2-ADE9-9F4972CD5837}" destId="{5DA79D8D-DCC0-4D00-8489-2C3DC83CD66F}" srcOrd="3" destOrd="0" presId="urn:microsoft.com/office/officeart/2005/8/layout/vList2"/>
    <dgm:cxn modelId="{F07717BC-C6CA-4753-A684-867002694901}" type="presParOf" srcId="{3D1FFA0F-B10E-48E2-ADE9-9F4972CD5837}" destId="{7352893D-97A5-48B7-ABBB-73F36219AB4F}" srcOrd="4" destOrd="0" presId="urn:microsoft.com/office/officeart/2005/8/layout/vList2"/>
    <dgm:cxn modelId="{E399521A-FF6B-4B2D-92BC-E4666E1B09AD}" type="presParOf" srcId="{3D1FFA0F-B10E-48E2-ADE9-9F4972CD5837}" destId="{CD616669-DBFE-4B18-86D3-7B877855CC2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1BFC0-4165-47C5-BF3F-716CFF837978}"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N"/>
        </a:p>
      </dgm:t>
    </dgm:pt>
    <dgm:pt modelId="{2C3E0F7C-3AE6-4EF4-A71F-7A0A46C39A31}">
      <dgm:prSet phldrT="[Text]"/>
      <dgm:spPr/>
      <dgm:t>
        <a:bodyPr/>
        <a:lstStyle/>
        <a:p>
          <a:r>
            <a:rPr lang="en-IN" dirty="0" smtClean="0"/>
            <a:t>Advantages</a:t>
          </a:r>
          <a:endParaRPr lang="en-IN" dirty="0"/>
        </a:p>
      </dgm:t>
    </dgm:pt>
    <dgm:pt modelId="{DB13B467-326B-4B16-A390-C4EFFE11615B}" type="parTrans" cxnId="{F06218F9-C688-4A93-A3B1-05D3FFEB1765}">
      <dgm:prSet/>
      <dgm:spPr/>
      <dgm:t>
        <a:bodyPr/>
        <a:lstStyle/>
        <a:p>
          <a:endParaRPr lang="en-IN"/>
        </a:p>
      </dgm:t>
    </dgm:pt>
    <dgm:pt modelId="{FB1E5728-FD9E-42C7-AFDF-E853CE8B5381}" type="sibTrans" cxnId="{F06218F9-C688-4A93-A3B1-05D3FFEB1765}">
      <dgm:prSet/>
      <dgm:spPr/>
      <dgm:t>
        <a:bodyPr/>
        <a:lstStyle/>
        <a:p>
          <a:endParaRPr lang="en-IN"/>
        </a:p>
      </dgm:t>
    </dgm:pt>
    <dgm:pt modelId="{2106F2F0-9512-412C-B6D0-827C077ADF72}">
      <dgm:prSet phldrT="[Text]" custT="1"/>
      <dgm:spPr/>
      <dgm:t>
        <a:bodyPr/>
        <a:lstStyle/>
        <a:p>
          <a:r>
            <a:rPr lang="en-IN" sz="1800" b="0" i="0" dirty="0" smtClean="0"/>
            <a:t>Shorter Production Times</a:t>
          </a:r>
          <a:endParaRPr lang="en-IN" sz="1800" dirty="0"/>
        </a:p>
      </dgm:t>
    </dgm:pt>
    <dgm:pt modelId="{883A03A0-A2E6-426C-A071-453C0226EFB5}" type="parTrans" cxnId="{2B8851EC-A9DE-4BF9-97B5-785446F059CB}">
      <dgm:prSet/>
      <dgm:spPr/>
      <dgm:t>
        <a:bodyPr/>
        <a:lstStyle/>
        <a:p>
          <a:endParaRPr lang="en-IN"/>
        </a:p>
      </dgm:t>
    </dgm:pt>
    <dgm:pt modelId="{18DBEE22-5763-4A60-967E-1C9C32264DC7}" type="sibTrans" cxnId="{2B8851EC-A9DE-4BF9-97B5-785446F059CB}">
      <dgm:prSet/>
      <dgm:spPr/>
      <dgm:t>
        <a:bodyPr/>
        <a:lstStyle/>
        <a:p>
          <a:endParaRPr lang="en-IN"/>
        </a:p>
      </dgm:t>
    </dgm:pt>
    <dgm:pt modelId="{E7B964F1-D8D0-469B-BF00-75A6089942E6}">
      <dgm:prSet phldrT="[Text]"/>
      <dgm:spPr/>
      <dgm:t>
        <a:bodyPr/>
        <a:lstStyle/>
        <a:p>
          <a:r>
            <a:rPr lang="en-IN" dirty="0" smtClean="0"/>
            <a:t>Disadvantages</a:t>
          </a:r>
          <a:endParaRPr lang="en-IN" dirty="0"/>
        </a:p>
      </dgm:t>
    </dgm:pt>
    <dgm:pt modelId="{F705C6DE-D981-473A-964C-163B79D0242B}" type="parTrans" cxnId="{95AC6857-BD53-4967-B498-E2B63C878153}">
      <dgm:prSet/>
      <dgm:spPr/>
      <dgm:t>
        <a:bodyPr/>
        <a:lstStyle/>
        <a:p>
          <a:endParaRPr lang="en-IN"/>
        </a:p>
      </dgm:t>
    </dgm:pt>
    <dgm:pt modelId="{1DE11D53-E7FD-4B40-A692-385B201CF186}" type="sibTrans" cxnId="{95AC6857-BD53-4967-B498-E2B63C878153}">
      <dgm:prSet/>
      <dgm:spPr/>
      <dgm:t>
        <a:bodyPr/>
        <a:lstStyle/>
        <a:p>
          <a:endParaRPr lang="en-IN"/>
        </a:p>
      </dgm:t>
    </dgm:pt>
    <dgm:pt modelId="{664FCD1F-9DC6-4A59-AD8C-4CB412056436}">
      <dgm:prSet phldrT="[Text]" custT="1"/>
      <dgm:spPr/>
      <dgm:t>
        <a:bodyPr/>
        <a:lstStyle/>
        <a:p>
          <a:r>
            <a:rPr lang="en-IN" sz="1800" b="0" i="0" dirty="0" smtClean="0"/>
            <a:t>The tooling can be expensive compared to compression or transfer moulds.</a:t>
          </a:r>
          <a:endParaRPr lang="en-IN" sz="1800" dirty="0"/>
        </a:p>
      </dgm:t>
    </dgm:pt>
    <dgm:pt modelId="{E2731928-CCE8-4056-9438-79D163112573}" type="parTrans" cxnId="{F048786D-0CC1-427F-B937-66EB7F2F76B4}">
      <dgm:prSet/>
      <dgm:spPr/>
      <dgm:t>
        <a:bodyPr/>
        <a:lstStyle/>
        <a:p>
          <a:endParaRPr lang="en-IN"/>
        </a:p>
      </dgm:t>
    </dgm:pt>
    <dgm:pt modelId="{68EE6BB6-62D1-4FCA-B8A8-B7F77781787F}" type="sibTrans" cxnId="{F048786D-0CC1-427F-B937-66EB7F2F76B4}">
      <dgm:prSet/>
      <dgm:spPr/>
      <dgm:t>
        <a:bodyPr/>
        <a:lstStyle/>
        <a:p>
          <a:endParaRPr lang="en-IN"/>
        </a:p>
      </dgm:t>
    </dgm:pt>
    <dgm:pt modelId="{6794E482-4E41-413D-804A-FB626DC6E54C}">
      <dgm:prSet custT="1"/>
      <dgm:spPr/>
      <dgm:t>
        <a:bodyPr/>
        <a:lstStyle/>
        <a:p>
          <a:r>
            <a:rPr lang="en-IN" sz="1800" b="0" i="0" dirty="0" smtClean="0"/>
            <a:t>“pre-forms” not required, reducing prep time and labour costs.</a:t>
          </a:r>
          <a:endParaRPr lang="en-IN" sz="1800" b="0" i="0" dirty="0"/>
        </a:p>
      </dgm:t>
    </dgm:pt>
    <dgm:pt modelId="{53805CCB-B957-4225-8447-F23A12ECA9DD}" type="parTrans" cxnId="{283978D3-FA1A-4E95-92DA-74488D06842A}">
      <dgm:prSet/>
      <dgm:spPr/>
      <dgm:t>
        <a:bodyPr/>
        <a:lstStyle/>
        <a:p>
          <a:endParaRPr lang="en-IN"/>
        </a:p>
      </dgm:t>
    </dgm:pt>
    <dgm:pt modelId="{9D560581-9B86-491F-85AA-D4054792A766}" type="sibTrans" cxnId="{283978D3-FA1A-4E95-92DA-74488D06842A}">
      <dgm:prSet/>
      <dgm:spPr/>
      <dgm:t>
        <a:bodyPr/>
        <a:lstStyle/>
        <a:p>
          <a:endParaRPr lang="en-IN"/>
        </a:p>
      </dgm:t>
    </dgm:pt>
    <dgm:pt modelId="{787E507D-CA92-4625-82D3-C589F3CB1291}">
      <dgm:prSet custT="1"/>
      <dgm:spPr/>
      <dgm:t>
        <a:bodyPr/>
        <a:lstStyle/>
        <a:p>
          <a:r>
            <a:rPr lang="en-IN" sz="1800" b="0" i="0" dirty="0" smtClean="0"/>
            <a:t>Curing process begins as the rubber is forced into the mould.</a:t>
          </a:r>
          <a:endParaRPr lang="en-IN" sz="1800" b="0" i="0" dirty="0"/>
        </a:p>
      </dgm:t>
    </dgm:pt>
    <dgm:pt modelId="{45137881-7C4B-45B4-AC95-5D5847448C51}" type="parTrans" cxnId="{B455F27B-B5E6-43AF-8AB4-97189757A46F}">
      <dgm:prSet/>
      <dgm:spPr/>
      <dgm:t>
        <a:bodyPr/>
        <a:lstStyle/>
        <a:p>
          <a:endParaRPr lang="en-IN"/>
        </a:p>
      </dgm:t>
    </dgm:pt>
    <dgm:pt modelId="{3FA7C321-0F68-4A97-939B-615531340CD1}" type="sibTrans" cxnId="{B455F27B-B5E6-43AF-8AB4-97189757A46F}">
      <dgm:prSet/>
      <dgm:spPr/>
      <dgm:t>
        <a:bodyPr/>
        <a:lstStyle/>
        <a:p>
          <a:endParaRPr lang="en-IN"/>
        </a:p>
      </dgm:t>
    </dgm:pt>
    <dgm:pt modelId="{9DEE91B5-6D78-451A-B824-26EC43EFFE77}">
      <dgm:prSet custT="1"/>
      <dgm:spPr/>
      <dgm:t>
        <a:bodyPr/>
        <a:lstStyle/>
        <a:p>
          <a:r>
            <a:rPr lang="en-IN" sz="1800" b="0" i="0" dirty="0" smtClean="0"/>
            <a:t>May have flashless tooling to reduce post curing operations.</a:t>
          </a:r>
          <a:endParaRPr lang="en-IN" sz="1800" b="0" i="0" dirty="0"/>
        </a:p>
      </dgm:t>
    </dgm:pt>
    <dgm:pt modelId="{D92786E8-FE24-4A95-A4E2-5FC175E5BD6D}" type="parTrans" cxnId="{4DE18B4A-E40D-4A1F-BBB0-A9ACA7CB3420}">
      <dgm:prSet/>
      <dgm:spPr/>
      <dgm:t>
        <a:bodyPr/>
        <a:lstStyle/>
        <a:p>
          <a:endParaRPr lang="en-IN"/>
        </a:p>
      </dgm:t>
    </dgm:pt>
    <dgm:pt modelId="{5940BDDA-B116-499E-B2AD-E1668F070490}" type="sibTrans" cxnId="{4DE18B4A-E40D-4A1F-BBB0-A9ACA7CB3420}">
      <dgm:prSet/>
      <dgm:spPr/>
      <dgm:t>
        <a:bodyPr/>
        <a:lstStyle/>
        <a:p>
          <a:endParaRPr lang="en-IN"/>
        </a:p>
      </dgm:t>
    </dgm:pt>
    <dgm:pt modelId="{7C6E57BF-C5E7-41F8-849C-CBD0E5ADE68E}">
      <dgm:prSet custT="1"/>
      <dgm:spPr/>
      <dgm:t>
        <a:bodyPr/>
        <a:lstStyle/>
        <a:p>
          <a:r>
            <a:rPr lang="en-IN" sz="1800" b="0" i="0" dirty="0" smtClean="0"/>
            <a:t>Minimal material waste.</a:t>
          </a:r>
          <a:endParaRPr lang="en-IN" sz="1800" b="0" i="0" dirty="0"/>
        </a:p>
      </dgm:t>
    </dgm:pt>
    <dgm:pt modelId="{9B7368C7-32CC-4563-8647-1324E37C78FF}" type="parTrans" cxnId="{BF3E0709-CB56-4475-9C63-678C7B33C924}">
      <dgm:prSet/>
      <dgm:spPr/>
      <dgm:t>
        <a:bodyPr/>
        <a:lstStyle/>
        <a:p>
          <a:endParaRPr lang="en-IN"/>
        </a:p>
      </dgm:t>
    </dgm:pt>
    <dgm:pt modelId="{4F516A0F-735C-49C7-ABF2-261F03ADD9C5}" type="sibTrans" cxnId="{BF3E0709-CB56-4475-9C63-678C7B33C924}">
      <dgm:prSet/>
      <dgm:spPr/>
      <dgm:t>
        <a:bodyPr/>
        <a:lstStyle/>
        <a:p>
          <a:endParaRPr lang="en-IN"/>
        </a:p>
      </dgm:t>
    </dgm:pt>
    <dgm:pt modelId="{BB891D07-061E-4B3A-AEE4-32C16C67E035}">
      <dgm:prSet custT="1"/>
      <dgm:spPr/>
      <dgm:t>
        <a:bodyPr/>
        <a:lstStyle/>
        <a:p>
          <a:r>
            <a:rPr lang="en-IN" sz="1800" b="0" i="0" dirty="0" smtClean="0"/>
            <a:t>Effective for very high-volume parts.</a:t>
          </a:r>
          <a:endParaRPr lang="en-IN" sz="1800" b="0" i="0" dirty="0"/>
        </a:p>
      </dgm:t>
    </dgm:pt>
    <dgm:pt modelId="{1DE0120E-99A1-467F-B3A2-CA32C309B56F}" type="parTrans" cxnId="{F30DC98A-1159-421D-A22F-4C2BBC1C2DD7}">
      <dgm:prSet/>
      <dgm:spPr/>
      <dgm:t>
        <a:bodyPr/>
        <a:lstStyle/>
        <a:p>
          <a:endParaRPr lang="en-IN"/>
        </a:p>
      </dgm:t>
    </dgm:pt>
    <dgm:pt modelId="{3854A8E5-376B-4465-BCBB-CD64C156E012}" type="sibTrans" cxnId="{F30DC98A-1159-421D-A22F-4C2BBC1C2DD7}">
      <dgm:prSet/>
      <dgm:spPr/>
      <dgm:t>
        <a:bodyPr/>
        <a:lstStyle/>
        <a:p>
          <a:endParaRPr lang="en-IN"/>
        </a:p>
      </dgm:t>
    </dgm:pt>
    <dgm:pt modelId="{AF2FCF74-DA45-4F68-9701-A312773CE44A}">
      <dgm:prSet custT="1"/>
      <dgm:spPr/>
      <dgm:t>
        <a:bodyPr/>
        <a:lstStyle/>
        <a:p>
          <a:r>
            <a:rPr lang="en-IN" sz="1800" b="0" i="0" smtClean="0"/>
            <a:t>Small runs may be costly due to the setup times.</a:t>
          </a:r>
          <a:endParaRPr lang="en-IN" sz="1800" b="0" i="0"/>
        </a:p>
      </dgm:t>
    </dgm:pt>
    <dgm:pt modelId="{F6DE6677-D777-4EDD-AA19-F4E23CA3F0B4}" type="parTrans" cxnId="{88051165-1D81-4198-AE1F-6D2537D67E15}">
      <dgm:prSet/>
      <dgm:spPr/>
      <dgm:t>
        <a:bodyPr/>
        <a:lstStyle/>
        <a:p>
          <a:endParaRPr lang="en-IN"/>
        </a:p>
      </dgm:t>
    </dgm:pt>
    <dgm:pt modelId="{9FCCB151-64A9-40ED-B841-F463637E4F07}" type="sibTrans" cxnId="{88051165-1D81-4198-AE1F-6D2537D67E15}">
      <dgm:prSet/>
      <dgm:spPr/>
      <dgm:t>
        <a:bodyPr/>
        <a:lstStyle/>
        <a:p>
          <a:endParaRPr lang="en-IN"/>
        </a:p>
      </dgm:t>
    </dgm:pt>
    <dgm:pt modelId="{A06AD3A2-7E4F-4D38-838B-62ACD62BE7FB}">
      <dgm:prSet custT="1"/>
      <dgm:spPr/>
      <dgm:t>
        <a:bodyPr/>
        <a:lstStyle/>
        <a:p>
          <a:r>
            <a:rPr lang="en-IN" sz="1800" b="0" i="0" dirty="0" smtClean="0"/>
            <a:t>Some part design restrictions such as wall thicknesses.</a:t>
          </a:r>
          <a:endParaRPr lang="en-IN" sz="1800" b="0" i="0" dirty="0"/>
        </a:p>
      </dgm:t>
    </dgm:pt>
    <dgm:pt modelId="{07414511-7F56-4DF0-AD91-43E46A19C340}" type="parTrans" cxnId="{A1D3B2A0-4A80-4313-8F1A-3BE8E4C4F3A2}">
      <dgm:prSet/>
      <dgm:spPr/>
      <dgm:t>
        <a:bodyPr/>
        <a:lstStyle/>
        <a:p>
          <a:endParaRPr lang="en-IN"/>
        </a:p>
      </dgm:t>
    </dgm:pt>
    <dgm:pt modelId="{6F474F32-05F4-43DB-86B1-68F0F2A44E21}" type="sibTrans" cxnId="{A1D3B2A0-4A80-4313-8F1A-3BE8E4C4F3A2}">
      <dgm:prSet/>
      <dgm:spPr/>
      <dgm:t>
        <a:bodyPr/>
        <a:lstStyle/>
        <a:p>
          <a:endParaRPr lang="en-IN"/>
        </a:p>
      </dgm:t>
    </dgm:pt>
    <dgm:pt modelId="{9DD78C6A-9528-46B9-9DBB-B99ABC2D87C9}">
      <dgm:prSet custT="1"/>
      <dgm:spPr/>
      <dgm:t>
        <a:bodyPr/>
        <a:lstStyle/>
        <a:p>
          <a:r>
            <a:rPr lang="en-IN" sz="1800" b="0" i="0" smtClean="0"/>
            <a:t>Material restricted to high flowing/low viscous compounds.</a:t>
          </a:r>
          <a:endParaRPr lang="en-IN" sz="1800" b="0" i="0"/>
        </a:p>
      </dgm:t>
    </dgm:pt>
    <dgm:pt modelId="{63F80EF5-B380-4197-88FA-1228521B204D}" type="parTrans" cxnId="{5C9C9389-7237-42B7-936B-7EDD05389739}">
      <dgm:prSet/>
      <dgm:spPr/>
      <dgm:t>
        <a:bodyPr/>
        <a:lstStyle/>
        <a:p>
          <a:endParaRPr lang="en-IN"/>
        </a:p>
      </dgm:t>
    </dgm:pt>
    <dgm:pt modelId="{B9677869-86AA-4DB9-893E-57BB0A856804}" type="sibTrans" cxnId="{5C9C9389-7237-42B7-936B-7EDD05389739}">
      <dgm:prSet/>
      <dgm:spPr/>
      <dgm:t>
        <a:bodyPr/>
        <a:lstStyle/>
        <a:p>
          <a:endParaRPr lang="en-IN"/>
        </a:p>
      </dgm:t>
    </dgm:pt>
    <dgm:pt modelId="{0CDB053F-43A5-42A0-8371-7F5C811808EA}">
      <dgm:prSet custT="1"/>
      <dgm:spPr/>
      <dgm:t>
        <a:bodyPr/>
        <a:lstStyle/>
        <a:p>
          <a:r>
            <a:rPr lang="en-IN" sz="1800" b="0" i="0" dirty="0" smtClean="0"/>
            <a:t>Tool modification often difficult.</a:t>
          </a:r>
          <a:endParaRPr lang="en-IN" sz="1800" b="0" i="0" dirty="0"/>
        </a:p>
      </dgm:t>
    </dgm:pt>
    <dgm:pt modelId="{CE03922C-E47A-4CB4-A93A-E73D83022C51}" type="parTrans" cxnId="{E09D5D4D-CDC5-44B3-BB7B-DB2E192DDE25}">
      <dgm:prSet/>
      <dgm:spPr/>
      <dgm:t>
        <a:bodyPr/>
        <a:lstStyle/>
        <a:p>
          <a:endParaRPr lang="en-IN"/>
        </a:p>
      </dgm:t>
    </dgm:pt>
    <dgm:pt modelId="{32DC3C40-1A21-4C47-90D3-9280E451D56E}" type="sibTrans" cxnId="{E09D5D4D-CDC5-44B3-BB7B-DB2E192DDE25}">
      <dgm:prSet/>
      <dgm:spPr/>
      <dgm:t>
        <a:bodyPr/>
        <a:lstStyle/>
        <a:p>
          <a:endParaRPr lang="en-IN"/>
        </a:p>
      </dgm:t>
    </dgm:pt>
    <dgm:pt modelId="{A3D85187-FC1A-4E18-9928-A53884C189D1}" type="pres">
      <dgm:prSet presAssocID="{1F41BFC0-4165-47C5-BF3F-716CFF837978}" presName="linearFlow" presStyleCnt="0">
        <dgm:presLayoutVars>
          <dgm:dir/>
          <dgm:animLvl val="lvl"/>
          <dgm:resizeHandles val="exact"/>
        </dgm:presLayoutVars>
      </dgm:prSet>
      <dgm:spPr/>
    </dgm:pt>
    <dgm:pt modelId="{8479EE8B-3563-4E79-ABEE-7EF0999105EF}" type="pres">
      <dgm:prSet presAssocID="{2C3E0F7C-3AE6-4EF4-A71F-7A0A46C39A31}" presName="composite" presStyleCnt="0"/>
      <dgm:spPr/>
    </dgm:pt>
    <dgm:pt modelId="{B66FEB0F-EBC6-4C9F-9503-BDCD8717A817}" type="pres">
      <dgm:prSet presAssocID="{2C3E0F7C-3AE6-4EF4-A71F-7A0A46C39A31}" presName="parentText" presStyleLbl="alignNode1" presStyleIdx="0" presStyleCnt="2">
        <dgm:presLayoutVars>
          <dgm:chMax val="1"/>
          <dgm:bulletEnabled val="1"/>
        </dgm:presLayoutVars>
      </dgm:prSet>
      <dgm:spPr/>
    </dgm:pt>
    <dgm:pt modelId="{0C6C9F11-5835-4163-A9CD-2703DB9DE66B}" type="pres">
      <dgm:prSet presAssocID="{2C3E0F7C-3AE6-4EF4-A71F-7A0A46C39A31}" presName="descendantText" presStyleLbl="alignAcc1" presStyleIdx="0" presStyleCnt="2">
        <dgm:presLayoutVars>
          <dgm:bulletEnabled val="1"/>
        </dgm:presLayoutVars>
      </dgm:prSet>
      <dgm:spPr/>
      <dgm:t>
        <a:bodyPr/>
        <a:lstStyle/>
        <a:p>
          <a:endParaRPr lang="en-IN"/>
        </a:p>
      </dgm:t>
    </dgm:pt>
    <dgm:pt modelId="{52DB5900-7256-47D1-8399-B33D1CA71D74}" type="pres">
      <dgm:prSet presAssocID="{FB1E5728-FD9E-42C7-AFDF-E853CE8B5381}" presName="sp" presStyleCnt="0"/>
      <dgm:spPr/>
    </dgm:pt>
    <dgm:pt modelId="{1B21FD27-E1BA-4D38-A302-9AEFDE951A75}" type="pres">
      <dgm:prSet presAssocID="{E7B964F1-D8D0-469B-BF00-75A6089942E6}" presName="composite" presStyleCnt="0"/>
      <dgm:spPr/>
    </dgm:pt>
    <dgm:pt modelId="{00E251EB-7DA4-4B28-B6F2-2FA2937404B5}" type="pres">
      <dgm:prSet presAssocID="{E7B964F1-D8D0-469B-BF00-75A6089942E6}" presName="parentText" presStyleLbl="alignNode1" presStyleIdx="1" presStyleCnt="2">
        <dgm:presLayoutVars>
          <dgm:chMax val="1"/>
          <dgm:bulletEnabled val="1"/>
        </dgm:presLayoutVars>
      </dgm:prSet>
      <dgm:spPr/>
    </dgm:pt>
    <dgm:pt modelId="{BDBB736A-FC15-45A0-9651-18A540A46CD0}" type="pres">
      <dgm:prSet presAssocID="{E7B964F1-D8D0-469B-BF00-75A6089942E6}" presName="descendantText" presStyleLbl="alignAcc1" presStyleIdx="1" presStyleCnt="2">
        <dgm:presLayoutVars>
          <dgm:bulletEnabled val="1"/>
        </dgm:presLayoutVars>
      </dgm:prSet>
      <dgm:spPr/>
      <dgm:t>
        <a:bodyPr/>
        <a:lstStyle/>
        <a:p>
          <a:endParaRPr lang="en-IN"/>
        </a:p>
      </dgm:t>
    </dgm:pt>
  </dgm:ptLst>
  <dgm:cxnLst>
    <dgm:cxn modelId="{F048786D-0CC1-427F-B937-66EB7F2F76B4}" srcId="{E7B964F1-D8D0-469B-BF00-75A6089942E6}" destId="{664FCD1F-9DC6-4A59-AD8C-4CB412056436}" srcOrd="0" destOrd="0" parTransId="{E2731928-CCE8-4056-9438-79D163112573}" sibTransId="{68EE6BB6-62D1-4FCA-B8A8-B7F77781787F}"/>
    <dgm:cxn modelId="{F075DA7D-2E3F-45D2-8D05-9BE840ECDBD2}" type="presOf" srcId="{787E507D-CA92-4625-82D3-C589F3CB1291}" destId="{0C6C9F11-5835-4163-A9CD-2703DB9DE66B}" srcOrd="0" destOrd="2" presId="urn:microsoft.com/office/officeart/2005/8/layout/chevron2"/>
    <dgm:cxn modelId="{BAF002E7-86CB-4530-8D14-289C72770D4A}" type="presOf" srcId="{6794E482-4E41-413D-804A-FB626DC6E54C}" destId="{0C6C9F11-5835-4163-A9CD-2703DB9DE66B}" srcOrd="0" destOrd="1" presId="urn:microsoft.com/office/officeart/2005/8/layout/chevron2"/>
    <dgm:cxn modelId="{B455F27B-B5E6-43AF-8AB4-97189757A46F}" srcId="{2C3E0F7C-3AE6-4EF4-A71F-7A0A46C39A31}" destId="{787E507D-CA92-4625-82D3-C589F3CB1291}" srcOrd="2" destOrd="0" parTransId="{45137881-7C4B-45B4-AC95-5D5847448C51}" sibTransId="{3FA7C321-0F68-4A97-939B-615531340CD1}"/>
    <dgm:cxn modelId="{97BE95BD-2C4E-459A-815F-80B4678A909A}" type="presOf" srcId="{2C3E0F7C-3AE6-4EF4-A71F-7A0A46C39A31}" destId="{B66FEB0F-EBC6-4C9F-9503-BDCD8717A817}" srcOrd="0" destOrd="0" presId="urn:microsoft.com/office/officeart/2005/8/layout/chevron2"/>
    <dgm:cxn modelId="{AAEC82A4-6DDC-4561-8217-2E850D1B597D}" type="presOf" srcId="{E7B964F1-D8D0-469B-BF00-75A6089942E6}" destId="{00E251EB-7DA4-4B28-B6F2-2FA2937404B5}" srcOrd="0" destOrd="0" presId="urn:microsoft.com/office/officeart/2005/8/layout/chevron2"/>
    <dgm:cxn modelId="{BF3E0709-CB56-4475-9C63-678C7B33C924}" srcId="{2C3E0F7C-3AE6-4EF4-A71F-7A0A46C39A31}" destId="{7C6E57BF-C5E7-41F8-849C-CBD0E5ADE68E}" srcOrd="4" destOrd="0" parTransId="{9B7368C7-32CC-4563-8647-1324E37C78FF}" sibTransId="{4F516A0F-735C-49C7-ABF2-261F03ADD9C5}"/>
    <dgm:cxn modelId="{A1D3B2A0-4A80-4313-8F1A-3BE8E4C4F3A2}" srcId="{E7B964F1-D8D0-469B-BF00-75A6089942E6}" destId="{A06AD3A2-7E4F-4D38-838B-62ACD62BE7FB}" srcOrd="2" destOrd="0" parTransId="{07414511-7F56-4DF0-AD91-43E46A19C340}" sibTransId="{6F474F32-05F4-43DB-86B1-68F0F2A44E21}"/>
    <dgm:cxn modelId="{F06218F9-C688-4A93-A3B1-05D3FFEB1765}" srcId="{1F41BFC0-4165-47C5-BF3F-716CFF837978}" destId="{2C3E0F7C-3AE6-4EF4-A71F-7A0A46C39A31}" srcOrd="0" destOrd="0" parTransId="{DB13B467-326B-4B16-A390-C4EFFE11615B}" sibTransId="{FB1E5728-FD9E-42C7-AFDF-E853CE8B5381}"/>
    <dgm:cxn modelId="{283978D3-FA1A-4E95-92DA-74488D06842A}" srcId="{2C3E0F7C-3AE6-4EF4-A71F-7A0A46C39A31}" destId="{6794E482-4E41-413D-804A-FB626DC6E54C}" srcOrd="1" destOrd="0" parTransId="{53805CCB-B957-4225-8447-F23A12ECA9DD}" sibTransId="{9D560581-9B86-491F-85AA-D4054792A766}"/>
    <dgm:cxn modelId="{2B8851EC-A9DE-4BF9-97B5-785446F059CB}" srcId="{2C3E0F7C-3AE6-4EF4-A71F-7A0A46C39A31}" destId="{2106F2F0-9512-412C-B6D0-827C077ADF72}" srcOrd="0" destOrd="0" parTransId="{883A03A0-A2E6-426C-A071-453C0226EFB5}" sibTransId="{18DBEE22-5763-4A60-967E-1C9C32264DC7}"/>
    <dgm:cxn modelId="{66F3959E-1D81-4F3C-8966-5DC7A640EB9D}" type="presOf" srcId="{664FCD1F-9DC6-4A59-AD8C-4CB412056436}" destId="{BDBB736A-FC15-45A0-9651-18A540A46CD0}" srcOrd="0" destOrd="0" presId="urn:microsoft.com/office/officeart/2005/8/layout/chevron2"/>
    <dgm:cxn modelId="{E09D5D4D-CDC5-44B3-BB7B-DB2E192DDE25}" srcId="{E7B964F1-D8D0-469B-BF00-75A6089942E6}" destId="{0CDB053F-43A5-42A0-8371-7F5C811808EA}" srcOrd="4" destOrd="0" parTransId="{CE03922C-E47A-4CB4-A93A-E73D83022C51}" sibTransId="{32DC3C40-1A21-4C47-90D3-9280E451D56E}"/>
    <dgm:cxn modelId="{95AC6857-BD53-4967-B498-E2B63C878153}" srcId="{1F41BFC0-4165-47C5-BF3F-716CFF837978}" destId="{E7B964F1-D8D0-469B-BF00-75A6089942E6}" srcOrd="1" destOrd="0" parTransId="{F705C6DE-D981-473A-964C-163B79D0242B}" sibTransId="{1DE11D53-E7FD-4B40-A692-385B201CF186}"/>
    <dgm:cxn modelId="{CF9B58F3-3DDD-4F9D-98E4-AE5848F56E34}" type="presOf" srcId="{9DD78C6A-9528-46B9-9DBB-B99ABC2D87C9}" destId="{BDBB736A-FC15-45A0-9651-18A540A46CD0}" srcOrd="0" destOrd="3" presId="urn:microsoft.com/office/officeart/2005/8/layout/chevron2"/>
    <dgm:cxn modelId="{3D510CD1-8046-4015-BDFB-8480FAD7D4C6}" type="presOf" srcId="{AF2FCF74-DA45-4F68-9701-A312773CE44A}" destId="{BDBB736A-FC15-45A0-9651-18A540A46CD0}" srcOrd="0" destOrd="1" presId="urn:microsoft.com/office/officeart/2005/8/layout/chevron2"/>
    <dgm:cxn modelId="{56553DC0-D09B-48CF-909D-A73BA1D3A6E0}" type="presOf" srcId="{BB891D07-061E-4B3A-AEE4-32C16C67E035}" destId="{0C6C9F11-5835-4163-A9CD-2703DB9DE66B}" srcOrd="0" destOrd="5" presId="urn:microsoft.com/office/officeart/2005/8/layout/chevron2"/>
    <dgm:cxn modelId="{05DFA08A-456C-48B7-8A31-3AB20316A8D6}" type="presOf" srcId="{1F41BFC0-4165-47C5-BF3F-716CFF837978}" destId="{A3D85187-FC1A-4E18-9928-A53884C189D1}" srcOrd="0" destOrd="0" presId="urn:microsoft.com/office/officeart/2005/8/layout/chevron2"/>
    <dgm:cxn modelId="{B123EA8B-A52E-43A9-B308-3539ABBCEF08}" type="presOf" srcId="{0CDB053F-43A5-42A0-8371-7F5C811808EA}" destId="{BDBB736A-FC15-45A0-9651-18A540A46CD0}" srcOrd="0" destOrd="4" presId="urn:microsoft.com/office/officeart/2005/8/layout/chevron2"/>
    <dgm:cxn modelId="{88051165-1D81-4198-AE1F-6D2537D67E15}" srcId="{E7B964F1-D8D0-469B-BF00-75A6089942E6}" destId="{AF2FCF74-DA45-4F68-9701-A312773CE44A}" srcOrd="1" destOrd="0" parTransId="{F6DE6677-D777-4EDD-AA19-F4E23CA3F0B4}" sibTransId="{9FCCB151-64A9-40ED-B841-F463637E4F07}"/>
    <dgm:cxn modelId="{5C9C9389-7237-42B7-936B-7EDD05389739}" srcId="{E7B964F1-D8D0-469B-BF00-75A6089942E6}" destId="{9DD78C6A-9528-46B9-9DBB-B99ABC2D87C9}" srcOrd="3" destOrd="0" parTransId="{63F80EF5-B380-4197-88FA-1228521B204D}" sibTransId="{B9677869-86AA-4DB9-893E-57BB0A856804}"/>
    <dgm:cxn modelId="{BB2C5FFE-C742-4292-A492-1676DD1080CB}" type="presOf" srcId="{A06AD3A2-7E4F-4D38-838B-62ACD62BE7FB}" destId="{BDBB736A-FC15-45A0-9651-18A540A46CD0}" srcOrd="0" destOrd="2" presId="urn:microsoft.com/office/officeart/2005/8/layout/chevron2"/>
    <dgm:cxn modelId="{4DE18B4A-E40D-4A1F-BBB0-A9ACA7CB3420}" srcId="{2C3E0F7C-3AE6-4EF4-A71F-7A0A46C39A31}" destId="{9DEE91B5-6D78-451A-B824-26EC43EFFE77}" srcOrd="3" destOrd="0" parTransId="{D92786E8-FE24-4A95-A4E2-5FC175E5BD6D}" sibTransId="{5940BDDA-B116-499E-B2AD-E1668F070490}"/>
    <dgm:cxn modelId="{F30DC98A-1159-421D-A22F-4C2BBC1C2DD7}" srcId="{2C3E0F7C-3AE6-4EF4-A71F-7A0A46C39A31}" destId="{BB891D07-061E-4B3A-AEE4-32C16C67E035}" srcOrd="5" destOrd="0" parTransId="{1DE0120E-99A1-467F-B3A2-CA32C309B56F}" sibTransId="{3854A8E5-376B-4465-BCBB-CD64C156E012}"/>
    <dgm:cxn modelId="{3E5EEDCA-F753-4AE2-BAB0-1368BEC303BA}" type="presOf" srcId="{7C6E57BF-C5E7-41F8-849C-CBD0E5ADE68E}" destId="{0C6C9F11-5835-4163-A9CD-2703DB9DE66B}" srcOrd="0" destOrd="4" presId="urn:microsoft.com/office/officeart/2005/8/layout/chevron2"/>
    <dgm:cxn modelId="{EF9DA2E6-A591-45A6-A1FE-C234F8842EB0}" type="presOf" srcId="{2106F2F0-9512-412C-B6D0-827C077ADF72}" destId="{0C6C9F11-5835-4163-A9CD-2703DB9DE66B}" srcOrd="0" destOrd="0" presId="urn:microsoft.com/office/officeart/2005/8/layout/chevron2"/>
    <dgm:cxn modelId="{C7649194-3237-40DA-AFA0-777F9629C024}" type="presOf" srcId="{9DEE91B5-6D78-451A-B824-26EC43EFFE77}" destId="{0C6C9F11-5835-4163-A9CD-2703DB9DE66B}" srcOrd="0" destOrd="3" presId="urn:microsoft.com/office/officeart/2005/8/layout/chevron2"/>
    <dgm:cxn modelId="{7B12A2D0-8572-4127-AE97-4E8CBB42BF03}" type="presParOf" srcId="{A3D85187-FC1A-4E18-9928-A53884C189D1}" destId="{8479EE8B-3563-4E79-ABEE-7EF0999105EF}" srcOrd="0" destOrd="0" presId="urn:microsoft.com/office/officeart/2005/8/layout/chevron2"/>
    <dgm:cxn modelId="{4FEA5348-F188-480E-8642-7BF9034D7F10}" type="presParOf" srcId="{8479EE8B-3563-4E79-ABEE-7EF0999105EF}" destId="{B66FEB0F-EBC6-4C9F-9503-BDCD8717A817}" srcOrd="0" destOrd="0" presId="urn:microsoft.com/office/officeart/2005/8/layout/chevron2"/>
    <dgm:cxn modelId="{872B1039-9597-486E-9B7A-47A51559A9B3}" type="presParOf" srcId="{8479EE8B-3563-4E79-ABEE-7EF0999105EF}" destId="{0C6C9F11-5835-4163-A9CD-2703DB9DE66B}" srcOrd="1" destOrd="0" presId="urn:microsoft.com/office/officeart/2005/8/layout/chevron2"/>
    <dgm:cxn modelId="{66431A9C-E3D7-4129-9F11-23FEA91AA599}" type="presParOf" srcId="{A3D85187-FC1A-4E18-9928-A53884C189D1}" destId="{52DB5900-7256-47D1-8399-B33D1CA71D74}" srcOrd="1" destOrd="0" presId="urn:microsoft.com/office/officeart/2005/8/layout/chevron2"/>
    <dgm:cxn modelId="{E4280584-D14D-4452-BE76-4258BD913ACF}" type="presParOf" srcId="{A3D85187-FC1A-4E18-9928-A53884C189D1}" destId="{1B21FD27-E1BA-4D38-A302-9AEFDE951A75}" srcOrd="2" destOrd="0" presId="urn:microsoft.com/office/officeart/2005/8/layout/chevron2"/>
    <dgm:cxn modelId="{AFE544BC-7DFF-4784-8A6D-15CDA38F5B80}" type="presParOf" srcId="{1B21FD27-E1BA-4D38-A302-9AEFDE951A75}" destId="{00E251EB-7DA4-4B28-B6F2-2FA2937404B5}" srcOrd="0" destOrd="0" presId="urn:microsoft.com/office/officeart/2005/8/layout/chevron2"/>
    <dgm:cxn modelId="{98BB0D0C-B65B-4C6F-8D02-40CB3553FD99}" type="presParOf" srcId="{1B21FD27-E1BA-4D38-A302-9AEFDE951A75}" destId="{BDBB736A-FC15-45A0-9651-18A540A46CD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1C88A-448A-482D-8A49-378117FE4C8E}">
      <dsp:nvSpPr>
        <dsp:cNvPr id="0" name=""/>
        <dsp:cNvSpPr/>
      </dsp:nvSpPr>
      <dsp:spPr>
        <a:xfrm>
          <a:off x="-181121" y="14062"/>
          <a:ext cx="6087720" cy="6087720"/>
        </a:xfrm>
        <a:prstGeom prst="pie">
          <a:avLst>
            <a:gd name="adj1" fmla="val 5400000"/>
            <a:gd name="adj2" fmla="val 162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EDFEDC-EEE1-424D-87AD-1872BA3BD264}">
      <dsp:nvSpPr>
        <dsp:cNvPr id="0" name=""/>
        <dsp:cNvSpPr/>
      </dsp:nvSpPr>
      <dsp:spPr>
        <a:xfrm>
          <a:off x="2876801" y="0"/>
          <a:ext cx="8367604" cy="608772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smtClean="0"/>
            <a:t>Induction period</a:t>
          </a:r>
          <a:endParaRPr lang="en-IN" sz="3200" kern="1200" dirty="0"/>
        </a:p>
      </dsp:txBody>
      <dsp:txXfrm>
        <a:off x="2876801" y="0"/>
        <a:ext cx="4183802" cy="1826320"/>
      </dsp:txXfrm>
    </dsp:sp>
    <dsp:sp modelId="{F79DA4C3-E984-4412-985C-C4A32AC977E5}">
      <dsp:nvSpPr>
        <dsp:cNvPr id="0" name=""/>
        <dsp:cNvSpPr/>
      </dsp:nvSpPr>
      <dsp:spPr>
        <a:xfrm>
          <a:off x="898293" y="1826320"/>
          <a:ext cx="3957014" cy="3957014"/>
        </a:xfrm>
        <a:prstGeom prst="pie">
          <a:avLst>
            <a:gd name="adj1" fmla="val 5400000"/>
            <a:gd name="adj2" fmla="val 16200000"/>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83AFCA1-A2BE-4F0C-A49C-B0E68F120A77}">
      <dsp:nvSpPr>
        <dsp:cNvPr id="0" name=""/>
        <dsp:cNvSpPr/>
      </dsp:nvSpPr>
      <dsp:spPr>
        <a:xfrm>
          <a:off x="2876801" y="1826320"/>
          <a:ext cx="8367604" cy="395701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smtClean="0"/>
            <a:t>Curing</a:t>
          </a:r>
          <a:endParaRPr lang="en-IN" sz="3200" kern="1200" dirty="0"/>
        </a:p>
      </dsp:txBody>
      <dsp:txXfrm>
        <a:off x="2876801" y="1826320"/>
        <a:ext cx="4183802" cy="1826314"/>
      </dsp:txXfrm>
    </dsp:sp>
    <dsp:sp modelId="{9F04B38D-CBBA-407B-A36D-05D4BB788D24}">
      <dsp:nvSpPr>
        <dsp:cNvPr id="0" name=""/>
        <dsp:cNvSpPr/>
      </dsp:nvSpPr>
      <dsp:spPr>
        <a:xfrm>
          <a:off x="1963644" y="3652634"/>
          <a:ext cx="1826314" cy="1826314"/>
        </a:xfrm>
        <a:prstGeom prst="pie">
          <a:avLst>
            <a:gd name="adj1" fmla="val 5400000"/>
            <a:gd name="adj2" fmla="val 1620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9AD789C-BEF2-4E80-AA46-BC7EDB233C00}">
      <dsp:nvSpPr>
        <dsp:cNvPr id="0" name=""/>
        <dsp:cNvSpPr/>
      </dsp:nvSpPr>
      <dsp:spPr>
        <a:xfrm>
          <a:off x="2876801" y="3652634"/>
          <a:ext cx="8367604" cy="182631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err="1" smtClean="0"/>
            <a:t>Overcuring</a:t>
          </a:r>
          <a:endParaRPr lang="en-IN" sz="3200" kern="1200" dirty="0"/>
        </a:p>
      </dsp:txBody>
      <dsp:txXfrm>
        <a:off x="2876801" y="3652634"/>
        <a:ext cx="4183802" cy="1826314"/>
      </dsp:txXfrm>
    </dsp:sp>
    <dsp:sp modelId="{B57F9B26-E4FD-4D83-9839-79FF33629112}">
      <dsp:nvSpPr>
        <dsp:cNvPr id="0" name=""/>
        <dsp:cNvSpPr/>
      </dsp:nvSpPr>
      <dsp:spPr>
        <a:xfrm>
          <a:off x="6726485" y="0"/>
          <a:ext cx="4852039" cy="1826320"/>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IN" sz="1200" kern="1200" dirty="0" smtClean="0"/>
            <a:t>Slow chemical reaction between rubber and the additives. </a:t>
          </a:r>
          <a:endParaRPr lang="en-IN" sz="1200" kern="1200" dirty="0"/>
        </a:p>
        <a:p>
          <a:pPr marL="114300" lvl="1" indent="-114300" algn="l" defTabSz="533400">
            <a:lnSpc>
              <a:spcPct val="90000"/>
            </a:lnSpc>
            <a:spcBef>
              <a:spcPct val="0"/>
            </a:spcBef>
            <a:spcAft>
              <a:spcPct val="15000"/>
            </a:spcAft>
            <a:buChar char="••"/>
          </a:pPr>
          <a:r>
            <a:rPr lang="en-IN" sz="1200" kern="1200" dirty="0" smtClean="0"/>
            <a:t>Enables safe processing and good flow of the rubber compound inside a mould cavity</a:t>
          </a:r>
          <a:endParaRPr lang="en-IN" sz="1200" kern="1200" dirty="0"/>
        </a:p>
      </dsp:txBody>
      <dsp:txXfrm>
        <a:off x="6726485" y="0"/>
        <a:ext cx="4852039" cy="1826320"/>
      </dsp:txXfrm>
    </dsp:sp>
    <dsp:sp modelId="{372A253A-B553-4402-BCCC-D233C80E8143}">
      <dsp:nvSpPr>
        <dsp:cNvPr id="0" name=""/>
        <dsp:cNvSpPr/>
      </dsp:nvSpPr>
      <dsp:spPr>
        <a:xfrm>
          <a:off x="7060603" y="1826320"/>
          <a:ext cx="4183802" cy="182631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IN" sz="1400" kern="1200" dirty="0" smtClean="0"/>
            <a:t> </a:t>
          </a:r>
          <a:r>
            <a:rPr lang="en-IN" sz="1200" kern="1200" dirty="0" smtClean="0"/>
            <a:t>Curing of rubber molecular chains occur to form network structures.</a:t>
          </a:r>
          <a:endParaRPr lang="en-IN" sz="1200" kern="1200" dirty="0"/>
        </a:p>
        <a:p>
          <a:pPr marL="114300" lvl="1" indent="-114300" algn="l" defTabSz="533400">
            <a:lnSpc>
              <a:spcPct val="90000"/>
            </a:lnSpc>
            <a:spcBef>
              <a:spcPct val="0"/>
            </a:spcBef>
            <a:spcAft>
              <a:spcPct val="15000"/>
            </a:spcAft>
            <a:buChar char="••"/>
          </a:pPr>
          <a:r>
            <a:rPr lang="en-IN" sz="1200" kern="1200" dirty="0" smtClean="0"/>
            <a:t>Optimum cure time (t</a:t>
          </a:r>
          <a:r>
            <a:rPr lang="en-IN" sz="1200" kern="1200" baseline="-25000" dirty="0" smtClean="0"/>
            <a:t>90</a:t>
          </a:r>
          <a:r>
            <a:rPr lang="en-IN" sz="1200" kern="1200" dirty="0" smtClean="0"/>
            <a:t>) is the time required for the torque to reach 90% of the maximum achievable torque (T90) and relates to the time necessary for the cured rubber to achieve optimal properties</a:t>
          </a:r>
          <a:endParaRPr lang="en-IN" sz="1200" kern="1200" dirty="0"/>
        </a:p>
      </dsp:txBody>
      <dsp:txXfrm>
        <a:off x="7060603" y="1826320"/>
        <a:ext cx="4183802" cy="1826314"/>
      </dsp:txXfrm>
    </dsp:sp>
    <dsp:sp modelId="{7215B93E-4575-47F6-B810-F09260250791}">
      <dsp:nvSpPr>
        <dsp:cNvPr id="0" name=""/>
        <dsp:cNvSpPr/>
      </dsp:nvSpPr>
      <dsp:spPr>
        <a:xfrm>
          <a:off x="7060603" y="3652634"/>
          <a:ext cx="4183802" cy="182631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IN" sz="1200" kern="1200" dirty="0" smtClean="0"/>
            <a:t>Involve over curing reactions depending on the rubber type, vulcanization agent and temperature.</a:t>
          </a:r>
          <a:endParaRPr lang="en-IN" sz="1200" kern="1200" dirty="0"/>
        </a:p>
        <a:p>
          <a:pPr marL="114300" lvl="1" indent="-114300" algn="l" defTabSz="533400">
            <a:lnSpc>
              <a:spcPct val="90000"/>
            </a:lnSpc>
            <a:spcBef>
              <a:spcPct val="0"/>
            </a:spcBef>
            <a:spcAft>
              <a:spcPct val="15000"/>
            </a:spcAft>
            <a:buChar char="••"/>
          </a:pPr>
          <a:r>
            <a:rPr lang="en-IN" sz="1200" kern="1200" dirty="0" smtClean="0"/>
            <a:t> In an ideal case, an equilibrium degree of vulcanization is obtained and the torque versus time graph plateaus. </a:t>
          </a:r>
          <a:endParaRPr lang="en-IN" sz="1200" kern="1200" dirty="0"/>
        </a:p>
        <a:p>
          <a:pPr marL="114300" lvl="1" indent="-114300" algn="l" defTabSz="533400">
            <a:lnSpc>
              <a:spcPct val="90000"/>
            </a:lnSpc>
            <a:spcBef>
              <a:spcPct val="0"/>
            </a:spcBef>
            <a:spcAft>
              <a:spcPct val="15000"/>
            </a:spcAft>
            <a:buChar char="••"/>
          </a:pPr>
          <a:r>
            <a:rPr lang="en-IN" sz="1200" kern="1200" dirty="0" smtClean="0"/>
            <a:t>Reversion due to overheating during the test that corresponds to break down of rubber networks. </a:t>
          </a:r>
          <a:endParaRPr lang="en-IN" sz="1200" kern="1200" dirty="0"/>
        </a:p>
        <a:p>
          <a:pPr marL="114300" lvl="1" indent="-114300" algn="l" defTabSz="533400">
            <a:lnSpc>
              <a:spcPct val="90000"/>
            </a:lnSpc>
            <a:spcBef>
              <a:spcPct val="0"/>
            </a:spcBef>
            <a:spcAft>
              <a:spcPct val="15000"/>
            </a:spcAft>
            <a:buChar char="••"/>
          </a:pPr>
          <a:r>
            <a:rPr lang="en-IN" sz="1200" kern="1200" dirty="0" smtClean="0"/>
            <a:t>Additional crosslinks may occur (induced by reaction of very reactive vulcanization agent such as hyperoxides) to produce a marching curve</a:t>
          </a:r>
          <a:r>
            <a:rPr lang="en-IN" sz="1400" kern="1200" dirty="0" smtClean="0"/>
            <a:t>. </a:t>
          </a:r>
          <a:endParaRPr lang="en-IN" sz="1400" kern="1200" dirty="0"/>
        </a:p>
      </dsp:txBody>
      <dsp:txXfrm>
        <a:off x="7060603" y="3652634"/>
        <a:ext cx="4183802" cy="1826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33B9D-1CA7-4A95-A689-A1345DF396E1}">
      <dsp:nvSpPr>
        <dsp:cNvPr id="0" name=""/>
        <dsp:cNvSpPr/>
      </dsp:nvSpPr>
      <dsp:spPr>
        <a:xfrm>
          <a:off x="0" y="69813"/>
          <a:ext cx="8128000" cy="5756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smtClean="0"/>
            <a:t>Flash type</a:t>
          </a:r>
          <a:endParaRPr lang="en-IN" sz="2400" kern="1200" dirty="0"/>
        </a:p>
      </dsp:txBody>
      <dsp:txXfrm>
        <a:off x="28100" y="97913"/>
        <a:ext cx="8071800" cy="519439"/>
      </dsp:txXfrm>
    </dsp:sp>
    <dsp:sp modelId="{1A1E2380-38FB-4B60-90E1-02FD5263FDAA}">
      <dsp:nvSpPr>
        <dsp:cNvPr id="0" name=""/>
        <dsp:cNvSpPr/>
      </dsp:nvSpPr>
      <dsp:spPr>
        <a:xfrm>
          <a:off x="0" y="645453"/>
          <a:ext cx="8128000"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IN" sz="1900" kern="1200" dirty="0" smtClean="0"/>
            <a:t>Excess of uncured stock in the cavity </a:t>
          </a:r>
          <a:endParaRPr lang="en-IN" sz="1900" kern="1200" dirty="0"/>
        </a:p>
        <a:p>
          <a:pPr marL="171450" lvl="1" indent="-171450" algn="l" defTabSz="844550">
            <a:lnSpc>
              <a:spcPct val="90000"/>
            </a:lnSpc>
            <a:spcBef>
              <a:spcPct val="0"/>
            </a:spcBef>
            <a:spcAft>
              <a:spcPct val="20000"/>
            </a:spcAft>
            <a:buChar char="••"/>
          </a:pPr>
          <a:r>
            <a:rPr lang="en-IN" sz="1900" kern="1200" dirty="0" smtClean="0"/>
            <a:t>Least expensive</a:t>
          </a:r>
          <a:endParaRPr lang="en-IN" sz="1900" kern="1200" dirty="0"/>
        </a:p>
        <a:p>
          <a:pPr marL="171450" lvl="1" indent="-171450" algn="l" defTabSz="844550">
            <a:lnSpc>
              <a:spcPct val="90000"/>
            </a:lnSpc>
            <a:spcBef>
              <a:spcPct val="0"/>
            </a:spcBef>
            <a:spcAft>
              <a:spcPct val="20000"/>
            </a:spcAft>
            <a:buChar char="••"/>
          </a:pPr>
          <a:r>
            <a:rPr lang="en-IN" sz="1900" kern="1200" dirty="0" smtClean="0"/>
            <a:t>Better heat transfer than other types</a:t>
          </a:r>
          <a:endParaRPr lang="en-IN" sz="1900" kern="1200" dirty="0"/>
        </a:p>
        <a:p>
          <a:pPr marL="171450" lvl="1" indent="-171450" algn="l" defTabSz="844550">
            <a:lnSpc>
              <a:spcPct val="90000"/>
            </a:lnSpc>
            <a:spcBef>
              <a:spcPct val="0"/>
            </a:spcBef>
            <a:spcAft>
              <a:spcPct val="20000"/>
            </a:spcAft>
            <a:buChar char="••"/>
          </a:pPr>
          <a:r>
            <a:rPr lang="en-IN" sz="1900" kern="1200" dirty="0" smtClean="0"/>
            <a:t>Used for relatively simple shapes</a:t>
          </a:r>
          <a:endParaRPr lang="en-IN" sz="1900" kern="1200" dirty="0"/>
        </a:p>
      </dsp:txBody>
      <dsp:txXfrm>
        <a:off x="0" y="645453"/>
        <a:ext cx="8128000" cy="1316520"/>
      </dsp:txXfrm>
    </dsp:sp>
    <dsp:sp modelId="{CEA0BD92-F345-4301-94EF-F4972E926A9E}">
      <dsp:nvSpPr>
        <dsp:cNvPr id="0" name=""/>
        <dsp:cNvSpPr/>
      </dsp:nvSpPr>
      <dsp:spPr>
        <a:xfrm>
          <a:off x="0" y="1961973"/>
          <a:ext cx="8128000" cy="575639"/>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smtClean="0"/>
            <a:t>Positive type</a:t>
          </a:r>
          <a:endParaRPr lang="en-IN" sz="2400" kern="1200" dirty="0"/>
        </a:p>
      </dsp:txBody>
      <dsp:txXfrm>
        <a:off x="28100" y="1990073"/>
        <a:ext cx="8071800" cy="519439"/>
      </dsp:txXfrm>
    </dsp:sp>
    <dsp:sp modelId="{5DA79D8D-DCC0-4D00-8489-2C3DC83CD66F}">
      <dsp:nvSpPr>
        <dsp:cNvPr id="0" name=""/>
        <dsp:cNvSpPr/>
      </dsp:nvSpPr>
      <dsp:spPr>
        <a:xfrm>
          <a:off x="0" y="2537613"/>
          <a:ext cx="8128000"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IN" sz="1900" kern="1200" dirty="0" smtClean="0"/>
            <a:t>Full load of the press is applied directly on the rubber during moulding &amp; curing</a:t>
          </a:r>
          <a:endParaRPr lang="en-IN" sz="1900" kern="1200" dirty="0"/>
        </a:p>
        <a:p>
          <a:pPr marL="171450" lvl="1" indent="-171450" algn="l" defTabSz="844550">
            <a:lnSpc>
              <a:spcPct val="90000"/>
            </a:lnSpc>
            <a:spcBef>
              <a:spcPct val="0"/>
            </a:spcBef>
            <a:spcAft>
              <a:spcPct val="20000"/>
            </a:spcAft>
            <a:buChar char="••"/>
          </a:pPr>
          <a:r>
            <a:rPr lang="en-IN" sz="1900" kern="1200" dirty="0" smtClean="0"/>
            <a:t>Exact quantity of material must be placed in the mould</a:t>
          </a:r>
          <a:endParaRPr lang="en-IN" sz="1900" kern="1200" dirty="0"/>
        </a:p>
        <a:p>
          <a:pPr marL="171450" lvl="1" indent="-171450" algn="l" defTabSz="844550">
            <a:lnSpc>
              <a:spcPct val="90000"/>
            </a:lnSpc>
            <a:spcBef>
              <a:spcPct val="0"/>
            </a:spcBef>
            <a:spcAft>
              <a:spcPct val="20000"/>
            </a:spcAft>
            <a:buChar char="••"/>
          </a:pPr>
          <a:r>
            <a:rPr lang="en-IN" sz="1900" kern="1200" dirty="0" smtClean="0"/>
            <a:t>Used for moulding extremely soft and hard compounds</a:t>
          </a:r>
          <a:endParaRPr lang="en-IN" sz="1900" kern="1200" dirty="0"/>
        </a:p>
        <a:p>
          <a:pPr marL="171450" lvl="1" indent="-171450" algn="l" defTabSz="844550">
            <a:lnSpc>
              <a:spcPct val="90000"/>
            </a:lnSpc>
            <a:spcBef>
              <a:spcPct val="0"/>
            </a:spcBef>
            <a:spcAft>
              <a:spcPct val="20000"/>
            </a:spcAft>
            <a:buChar char="••"/>
          </a:pPr>
          <a:r>
            <a:rPr lang="en-IN" sz="1900" kern="1200" dirty="0" smtClean="0"/>
            <a:t>Low heat transfer since top plate is insulated from the mould by an air space, except for the area in contact with the plunger</a:t>
          </a:r>
          <a:endParaRPr lang="en-IN" sz="1900" kern="1200" dirty="0"/>
        </a:p>
      </dsp:txBody>
      <dsp:txXfrm>
        <a:off x="0" y="2537613"/>
        <a:ext cx="8128000" cy="1838160"/>
      </dsp:txXfrm>
    </dsp:sp>
    <dsp:sp modelId="{7352893D-97A5-48B7-ABBB-73F36219AB4F}">
      <dsp:nvSpPr>
        <dsp:cNvPr id="0" name=""/>
        <dsp:cNvSpPr/>
      </dsp:nvSpPr>
      <dsp:spPr>
        <a:xfrm>
          <a:off x="0" y="4375773"/>
          <a:ext cx="8128000" cy="57563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smtClean="0"/>
            <a:t>Semi positive type </a:t>
          </a:r>
          <a:endParaRPr lang="en-IN" sz="2400" kern="1200" dirty="0"/>
        </a:p>
      </dsp:txBody>
      <dsp:txXfrm>
        <a:off x="28100" y="4403873"/>
        <a:ext cx="8071800" cy="519439"/>
      </dsp:txXfrm>
    </dsp:sp>
    <dsp:sp modelId="{CD616669-DBFE-4B18-86D3-7B877855CC2B}">
      <dsp:nvSpPr>
        <dsp:cNvPr id="0" name=""/>
        <dsp:cNvSpPr/>
      </dsp:nvSpPr>
      <dsp:spPr>
        <a:xfrm>
          <a:off x="0" y="4951413"/>
          <a:ext cx="8128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IN" sz="1900" kern="1200" dirty="0" smtClean="0"/>
            <a:t>Compromise between flash type and positive type</a:t>
          </a:r>
          <a:endParaRPr lang="en-IN" sz="1900" kern="1200" dirty="0"/>
        </a:p>
      </dsp:txBody>
      <dsp:txXfrm>
        <a:off x="0" y="4951413"/>
        <a:ext cx="8128000" cy="397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FEB0F-EBC6-4C9F-9503-BDCD8717A817}">
      <dsp:nvSpPr>
        <dsp:cNvPr id="0" name=""/>
        <dsp:cNvSpPr/>
      </dsp:nvSpPr>
      <dsp:spPr>
        <a:xfrm rot="5400000">
          <a:off x="-426620" y="432400"/>
          <a:ext cx="2844136" cy="199089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IN" sz="2600" kern="1200" dirty="0" smtClean="0"/>
            <a:t>Advantages</a:t>
          </a:r>
          <a:endParaRPr lang="en-IN" sz="2600" kern="1200" dirty="0"/>
        </a:p>
      </dsp:txBody>
      <dsp:txXfrm rot="-5400000">
        <a:off x="1" y="1001228"/>
        <a:ext cx="1990895" cy="853241"/>
      </dsp:txXfrm>
    </dsp:sp>
    <dsp:sp modelId="{0C6C9F11-5835-4163-A9CD-2703DB9DE66B}">
      <dsp:nvSpPr>
        <dsp:cNvPr id="0" name=""/>
        <dsp:cNvSpPr/>
      </dsp:nvSpPr>
      <dsp:spPr>
        <a:xfrm rot="5400000">
          <a:off x="4289019" y="-2292344"/>
          <a:ext cx="1848688" cy="644493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N" sz="1800" b="0" i="0" kern="1200" dirty="0" smtClean="0"/>
            <a:t>Shorter Production Times</a:t>
          </a:r>
          <a:endParaRPr lang="en-IN" sz="1800" kern="1200" dirty="0"/>
        </a:p>
        <a:p>
          <a:pPr marL="171450" lvl="1" indent="-171450" algn="l" defTabSz="800100">
            <a:lnSpc>
              <a:spcPct val="90000"/>
            </a:lnSpc>
            <a:spcBef>
              <a:spcPct val="0"/>
            </a:spcBef>
            <a:spcAft>
              <a:spcPct val="15000"/>
            </a:spcAft>
            <a:buChar char="••"/>
          </a:pPr>
          <a:r>
            <a:rPr lang="en-IN" sz="1800" b="0" i="0" kern="1200" dirty="0" smtClean="0"/>
            <a:t>“pre-forms” not required, reducing prep time and labour costs.</a:t>
          </a:r>
          <a:endParaRPr lang="en-IN" sz="1800" b="0" i="0" kern="1200" dirty="0"/>
        </a:p>
        <a:p>
          <a:pPr marL="171450" lvl="1" indent="-171450" algn="l" defTabSz="800100">
            <a:lnSpc>
              <a:spcPct val="90000"/>
            </a:lnSpc>
            <a:spcBef>
              <a:spcPct val="0"/>
            </a:spcBef>
            <a:spcAft>
              <a:spcPct val="15000"/>
            </a:spcAft>
            <a:buChar char="••"/>
          </a:pPr>
          <a:r>
            <a:rPr lang="en-IN" sz="1800" b="0" i="0" kern="1200" dirty="0" smtClean="0"/>
            <a:t>Curing process begins as the rubber is forced into the mould.</a:t>
          </a:r>
          <a:endParaRPr lang="en-IN" sz="1800" b="0" i="0" kern="1200" dirty="0"/>
        </a:p>
        <a:p>
          <a:pPr marL="171450" lvl="1" indent="-171450" algn="l" defTabSz="800100">
            <a:lnSpc>
              <a:spcPct val="90000"/>
            </a:lnSpc>
            <a:spcBef>
              <a:spcPct val="0"/>
            </a:spcBef>
            <a:spcAft>
              <a:spcPct val="15000"/>
            </a:spcAft>
            <a:buChar char="••"/>
          </a:pPr>
          <a:r>
            <a:rPr lang="en-IN" sz="1800" b="0" i="0" kern="1200" dirty="0" smtClean="0"/>
            <a:t>May have flashless tooling to reduce post curing operations.</a:t>
          </a:r>
          <a:endParaRPr lang="en-IN" sz="1800" b="0" i="0" kern="1200" dirty="0"/>
        </a:p>
        <a:p>
          <a:pPr marL="171450" lvl="1" indent="-171450" algn="l" defTabSz="800100">
            <a:lnSpc>
              <a:spcPct val="90000"/>
            </a:lnSpc>
            <a:spcBef>
              <a:spcPct val="0"/>
            </a:spcBef>
            <a:spcAft>
              <a:spcPct val="15000"/>
            </a:spcAft>
            <a:buChar char="••"/>
          </a:pPr>
          <a:r>
            <a:rPr lang="en-IN" sz="1800" b="0" i="0" kern="1200" dirty="0" smtClean="0"/>
            <a:t>Minimal material waste.</a:t>
          </a:r>
          <a:endParaRPr lang="en-IN" sz="1800" b="0" i="0" kern="1200" dirty="0"/>
        </a:p>
        <a:p>
          <a:pPr marL="171450" lvl="1" indent="-171450" algn="l" defTabSz="800100">
            <a:lnSpc>
              <a:spcPct val="90000"/>
            </a:lnSpc>
            <a:spcBef>
              <a:spcPct val="0"/>
            </a:spcBef>
            <a:spcAft>
              <a:spcPct val="15000"/>
            </a:spcAft>
            <a:buChar char="••"/>
          </a:pPr>
          <a:r>
            <a:rPr lang="en-IN" sz="1800" b="0" i="0" kern="1200" dirty="0" smtClean="0"/>
            <a:t>Effective for very high-volume parts.</a:t>
          </a:r>
          <a:endParaRPr lang="en-IN" sz="1800" b="0" i="0" kern="1200" dirty="0"/>
        </a:p>
      </dsp:txBody>
      <dsp:txXfrm rot="-5400000">
        <a:off x="1990895" y="96026"/>
        <a:ext cx="6354691" cy="1668196"/>
      </dsp:txXfrm>
    </dsp:sp>
    <dsp:sp modelId="{00E251EB-7DA4-4B28-B6F2-2FA2937404B5}">
      <dsp:nvSpPr>
        <dsp:cNvPr id="0" name=""/>
        <dsp:cNvSpPr/>
      </dsp:nvSpPr>
      <dsp:spPr>
        <a:xfrm rot="5400000">
          <a:off x="-426620" y="2995370"/>
          <a:ext cx="2844136" cy="1990895"/>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IN" sz="2600" kern="1200" dirty="0" smtClean="0"/>
            <a:t>Disadvantages</a:t>
          </a:r>
          <a:endParaRPr lang="en-IN" sz="2600" kern="1200" dirty="0"/>
        </a:p>
      </dsp:txBody>
      <dsp:txXfrm rot="-5400000">
        <a:off x="1" y="3564198"/>
        <a:ext cx="1990895" cy="853241"/>
      </dsp:txXfrm>
    </dsp:sp>
    <dsp:sp modelId="{BDBB736A-FC15-45A0-9651-18A540A46CD0}">
      <dsp:nvSpPr>
        <dsp:cNvPr id="0" name=""/>
        <dsp:cNvSpPr/>
      </dsp:nvSpPr>
      <dsp:spPr>
        <a:xfrm rot="5400000">
          <a:off x="4289019" y="270626"/>
          <a:ext cx="1848688" cy="6444937"/>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N" sz="1800" b="0" i="0" kern="1200" dirty="0" smtClean="0"/>
            <a:t>The tooling can be expensive compared to compression or transfer moulds.</a:t>
          </a:r>
          <a:endParaRPr lang="en-IN" sz="1800" kern="1200" dirty="0"/>
        </a:p>
        <a:p>
          <a:pPr marL="171450" lvl="1" indent="-171450" algn="l" defTabSz="800100">
            <a:lnSpc>
              <a:spcPct val="90000"/>
            </a:lnSpc>
            <a:spcBef>
              <a:spcPct val="0"/>
            </a:spcBef>
            <a:spcAft>
              <a:spcPct val="15000"/>
            </a:spcAft>
            <a:buChar char="••"/>
          </a:pPr>
          <a:r>
            <a:rPr lang="en-IN" sz="1800" b="0" i="0" kern="1200" smtClean="0"/>
            <a:t>Small runs may be costly due to the setup times.</a:t>
          </a:r>
          <a:endParaRPr lang="en-IN" sz="1800" b="0" i="0" kern="1200"/>
        </a:p>
        <a:p>
          <a:pPr marL="171450" lvl="1" indent="-171450" algn="l" defTabSz="800100">
            <a:lnSpc>
              <a:spcPct val="90000"/>
            </a:lnSpc>
            <a:spcBef>
              <a:spcPct val="0"/>
            </a:spcBef>
            <a:spcAft>
              <a:spcPct val="15000"/>
            </a:spcAft>
            <a:buChar char="••"/>
          </a:pPr>
          <a:r>
            <a:rPr lang="en-IN" sz="1800" b="0" i="0" kern="1200" dirty="0" smtClean="0"/>
            <a:t>Some part design restrictions such as wall thicknesses.</a:t>
          </a:r>
          <a:endParaRPr lang="en-IN" sz="1800" b="0" i="0" kern="1200" dirty="0"/>
        </a:p>
        <a:p>
          <a:pPr marL="171450" lvl="1" indent="-171450" algn="l" defTabSz="800100">
            <a:lnSpc>
              <a:spcPct val="90000"/>
            </a:lnSpc>
            <a:spcBef>
              <a:spcPct val="0"/>
            </a:spcBef>
            <a:spcAft>
              <a:spcPct val="15000"/>
            </a:spcAft>
            <a:buChar char="••"/>
          </a:pPr>
          <a:r>
            <a:rPr lang="en-IN" sz="1800" b="0" i="0" kern="1200" smtClean="0"/>
            <a:t>Material restricted to high flowing/low viscous compounds.</a:t>
          </a:r>
          <a:endParaRPr lang="en-IN" sz="1800" b="0" i="0" kern="1200"/>
        </a:p>
        <a:p>
          <a:pPr marL="171450" lvl="1" indent="-171450" algn="l" defTabSz="800100">
            <a:lnSpc>
              <a:spcPct val="90000"/>
            </a:lnSpc>
            <a:spcBef>
              <a:spcPct val="0"/>
            </a:spcBef>
            <a:spcAft>
              <a:spcPct val="15000"/>
            </a:spcAft>
            <a:buChar char="••"/>
          </a:pPr>
          <a:r>
            <a:rPr lang="en-IN" sz="1800" b="0" i="0" kern="1200" dirty="0" smtClean="0"/>
            <a:t>Tool modification often difficult.</a:t>
          </a:r>
          <a:endParaRPr lang="en-IN" sz="1800" b="0" i="0" kern="1200" dirty="0"/>
        </a:p>
      </dsp:txBody>
      <dsp:txXfrm rot="-5400000">
        <a:off x="1990895" y="2658996"/>
        <a:ext cx="6354691" cy="166819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F6BC9-3F5A-49FA-BABC-98489C59C95E}" type="datetimeFigureOut">
              <a:rPr lang="en-IN" smtClean="0"/>
              <a:t>08-08-2020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91075-C5F7-4679-8EA6-30732FAE4341}" type="slidenum">
              <a:rPr lang="en-IN" smtClean="0"/>
              <a:t>‹#›</a:t>
            </a:fld>
            <a:endParaRPr lang="en-IN"/>
          </a:p>
        </p:txBody>
      </p:sp>
    </p:spTree>
    <p:extLst>
      <p:ext uri="{BB962C8B-B14F-4D97-AF65-F5344CB8AC3E}">
        <p14:creationId xmlns:p14="http://schemas.microsoft.com/office/powerpoint/2010/main" val="307088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DC91075-C5F7-4679-8EA6-30732FAE4341}" type="slidenum">
              <a:rPr lang="en-IN" smtClean="0"/>
              <a:t>22</a:t>
            </a:fld>
            <a:endParaRPr lang="en-IN"/>
          </a:p>
        </p:txBody>
      </p:sp>
    </p:spTree>
    <p:extLst>
      <p:ext uri="{BB962C8B-B14F-4D97-AF65-F5344CB8AC3E}">
        <p14:creationId xmlns:p14="http://schemas.microsoft.com/office/powerpoint/2010/main" val="249052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7E5E940-E90A-4634-98FF-EA9DF8500769}"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6267088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7E5E940-E90A-4634-98FF-EA9DF8500769}"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152922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7E5E940-E90A-4634-98FF-EA9DF8500769}"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160186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7E5E940-E90A-4634-98FF-EA9DF8500769}"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331626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5E940-E90A-4634-98FF-EA9DF8500769}"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167081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7E5E940-E90A-4634-98FF-EA9DF8500769}" type="datetimeFigureOut">
              <a:rPr lang="en-IN" smtClean="0"/>
              <a:t>06-08-2020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4900519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7E5E940-E90A-4634-98FF-EA9DF8500769}" type="datetimeFigureOut">
              <a:rPr lang="en-IN" smtClean="0"/>
              <a:t>06-08-2020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33154866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7E5E940-E90A-4634-98FF-EA9DF8500769}" type="datetimeFigureOut">
              <a:rPr lang="en-IN" smtClean="0"/>
              <a:t>06-08-2020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203289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5E940-E90A-4634-98FF-EA9DF8500769}" type="datetimeFigureOut">
              <a:rPr lang="en-IN" smtClean="0"/>
              <a:t>06-08-2020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206813110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5E940-E90A-4634-98FF-EA9DF8500769}" type="datetimeFigureOut">
              <a:rPr lang="en-IN" smtClean="0"/>
              <a:t>06-08-2020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27736731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5E940-E90A-4634-98FF-EA9DF8500769}" type="datetimeFigureOut">
              <a:rPr lang="en-IN" smtClean="0"/>
              <a:t>06-08-2020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864448-04D3-450D-92C2-2DED94580F7C}" type="slidenum">
              <a:rPr lang="en-IN" smtClean="0"/>
              <a:t>‹#›</a:t>
            </a:fld>
            <a:endParaRPr lang="en-IN"/>
          </a:p>
        </p:txBody>
      </p:sp>
    </p:spTree>
    <p:extLst>
      <p:ext uri="{BB962C8B-B14F-4D97-AF65-F5344CB8AC3E}">
        <p14:creationId xmlns:p14="http://schemas.microsoft.com/office/powerpoint/2010/main" val="34444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5E940-E90A-4634-98FF-EA9DF8500769}" type="datetimeFigureOut">
              <a:rPr lang="en-IN" smtClean="0"/>
              <a:t>06-08-2020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4448-04D3-450D-92C2-2DED94580F7C}" type="slidenum">
              <a:rPr lang="en-IN" smtClean="0"/>
              <a:t>‹#›</a:t>
            </a:fld>
            <a:endParaRPr lang="en-IN"/>
          </a:p>
        </p:txBody>
      </p:sp>
    </p:spTree>
    <p:extLst>
      <p:ext uri="{BB962C8B-B14F-4D97-AF65-F5344CB8AC3E}">
        <p14:creationId xmlns:p14="http://schemas.microsoft.com/office/powerpoint/2010/main" val="3057378441"/>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14688" y="232012"/>
            <a:ext cx="10680738" cy="44082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IN" b="1" dirty="0" smtClean="0">
              <a:solidFill>
                <a:srgbClr val="7030A0"/>
              </a:solidFill>
            </a:endParaRPr>
          </a:p>
          <a:p>
            <a:pPr algn="ctr"/>
            <a:endParaRPr lang="en-IN" b="1" dirty="0" smtClean="0">
              <a:solidFill>
                <a:srgbClr val="7030A0"/>
              </a:solidFill>
            </a:endParaRPr>
          </a:p>
          <a:p>
            <a:pPr algn="ctr"/>
            <a:r>
              <a:rPr lang="en-IN" sz="4800" b="1" dirty="0" smtClean="0">
                <a:solidFill>
                  <a:srgbClr val="C00000"/>
                </a:solidFill>
              </a:rPr>
              <a:t>MODULE III</a:t>
            </a:r>
            <a:br>
              <a:rPr lang="en-IN" sz="4800" b="1" dirty="0" smtClean="0">
                <a:solidFill>
                  <a:srgbClr val="C00000"/>
                </a:solidFill>
              </a:rPr>
            </a:br>
            <a:endParaRPr lang="en-IN" sz="4800" b="1" dirty="0" smtClean="0">
              <a:solidFill>
                <a:srgbClr val="C00000"/>
              </a:solidFill>
            </a:endParaRPr>
          </a:p>
          <a:p>
            <a:pPr algn="ctr"/>
            <a:r>
              <a:rPr lang="en-IN" sz="4800" b="1" dirty="0" smtClean="0">
                <a:solidFill>
                  <a:srgbClr val="7030A0"/>
                </a:solidFill>
              </a:rPr>
              <a:t>CURE CHARACTERISTICS AND VULCANISATION METHODS</a:t>
            </a:r>
            <a:endParaRPr lang="en-IN" sz="4800" b="1" dirty="0">
              <a:solidFill>
                <a:srgbClr val="7030A0"/>
              </a:solidFill>
            </a:endParaRPr>
          </a:p>
        </p:txBody>
      </p:sp>
      <p:sp>
        <p:nvSpPr>
          <p:cNvPr id="7" name="Subtitle 2"/>
          <p:cNvSpPr txBox="1">
            <a:spLocks/>
          </p:cNvSpPr>
          <p:nvPr/>
        </p:nvSpPr>
        <p:spPr>
          <a:xfrm>
            <a:off x="586854" y="4803044"/>
            <a:ext cx="10040203"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dirty="0" smtClean="0">
                <a:solidFill>
                  <a:srgbClr val="7030A0"/>
                </a:solidFill>
              </a:rPr>
              <a:t>Course Outcome: </a:t>
            </a:r>
          </a:p>
          <a:p>
            <a:pPr marL="0" indent="0" algn="just">
              <a:buNone/>
            </a:pPr>
            <a:r>
              <a:rPr lang="en-IN" dirty="0" smtClean="0"/>
              <a:t>To understand the cure characteristics ,cure measurements and different vulcanisation methods </a:t>
            </a:r>
            <a:endParaRPr lang="en-IN" dirty="0">
              <a:solidFill>
                <a:srgbClr val="7030A0"/>
              </a:solidFill>
            </a:endParaRPr>
          </a:p>
        </p:txBody>
      </p:sp>
    </p:spTree>
    <p:extLst>
      <p:ext uri="{BB962C8B-B14F-4D97-AF65-F5344CB8AC3E}">
        <p14:creationId xmlns:p14="http://schemas.microsoft.com/office/powerpoint/2010/main" val="2678029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20167" y="2620381"/>
            <a:ext cx="4360483" cy="2620360"/>
          </a:xfrm>
          <a:prstGeom prst="rect">
            <a:avLst/>
          </a:prstGeom>
        </p:spPr>
      </p:pic>
      <p:sp>
        <p:nvSpPr>
          <p:cNvPr id="7" name="Title 1"/>
          <p:cNvSpPr>
            <a:spLocks noGrp="1"/>
          </p:cNvSpPr>
          <p:nvPr>
            <p:ph type="title"/>
          </p:nvPr>
        </p:nvSpPr>
        <p:spPr>
          <a:xfrm>
            <a:off x="838200" y="33597"/>
            <a:ext cx="10515600" cy="1013299"/>
          </a:xfrm>
        </p:spPr>
        <p:txBody>
          <a:bodyPr>
            <a:normAutofit/>
          </a:bodyPr>
          <a:lstStyle/>
          <a:p>
            <a:pPr algn="ctr"/>
            <a:r>
              <a:rPr lang="en-IN" b="1" dirty="0" smtClean="0">
                <a:solidFill>
                  <a:schemeClr val="accent2">
                    <a:lumMod val="75000"/>
                  </a:schemeClr>
                </a:solidFill>
              </a:rPr>
              <a:t>WORKING OF MOONEY VISCOMETER</a:t>
            </a:r>
            <a:endParaRPr lang="en-IN" b="1" dirty="0">
              <a:solidFill>
                <a:schemeClr val="accent2">
                  <a:lumMod val="75000"/>
                </a:schemeClr>
              </a:solidFill>
            </a:endParaRPr>
          </a:p>
        </p:txBody>
      </p:sp>
      <p:sp>
        <p:nvSpPr>
          <p:cNvPr id="3" name="Content Placeholder 2"/>
          <p:cNvSpPr>
            <a:spLocks noGrp="1"/>
          </p:cNvSpPr>
          <p:nvPr>
            <p:ph idx="1"/>
          </p:nvPr>
        </p:nvSpPr>
        <p:spPr>
          <a:xfrm>
            <a:off x="598795" y="1856572"/>
            <a:ext cx="6995615" cy="4556353"/>
          </a:xfrm>
        </p:spPr>
        <p:txBody>
          <a:bodyPr>
            <a:noAutofit/>
          </a:bodyPr>
          <a:lstStyle/>
          <a:p>
            <a:pPr marL="0" indent="0" algn="just">
              <a:buNone/>
            </a:pPr>
            <a:r>
              <a:rPr lang="en-IN" sz="1800" b="1" cap="none" dirty="0" smtClean="0"/>
              <a:t>Test procedure</a:t>
            </a:r>
          </a:p>
          <a:p>
            <a:pPr algn="just">
              <a:buFont typeface="Wingdings" panose="05000000000000000000" pitchFamily="2" charset="2"/>
              <a:buChar char="ü"/>
            </a:pPr>
            <a:r>
              <a:rPr lang="en-IN" sz="1800" cap="none" dirty="0" smtClean="0"/>
              <a:t>Rotors are placed within the closed dies allow them to attain the test temperature. </a:t>
            </a:r>
          </a:p>
          <a:p>
            <a:pPr algn="just">
              <a:buFont typeface="Wingdings" panose="05000000000000000000" pitchFamily="2" charset="2"/>
              <a:buChar char="ü"/>
            </a:pPr>
            <a:r>
              <a:rPr lang="en-IN" sz="1800" dirty="0" smtClean="0"/>
              <a:t>Adjust the torque indicator to a zero reading while the viscometer is running unloaded with the rotor in place. Then stop the rotation of the disk</a:t>
            </a:r>
            <a:endParaRPr lang="en-IN" sz="1800" cap="none" dirty="0" smtClean="0"/>
          </a:p>
          <a:p>
            <a:pPr algn="just">
              <a:buFont typeface="Wingdings" panose="05000000000000000000" pitchFamily="2" charset="2"/>
              <a:buChar char="ü"/>
            </a:pPr>
            <a:r>
              <a:rPr lang="en-IN" sz="1800" dirty="0"/>
              <a:t>R</a:t>
            </a:r>
            <a:r>
              <a:rPr lang="en-IN" sz="1800" cap="none" dirty="0" smtClean="0"/>
              <a:t>emove the hot rotor from the cavity and quickly insert the stem through the centre of one of the test pieces, and replace the rotor in the viscometer. </a:t>
            </a:r>
          </a:p>
          <a:p>
            <a:pPr algn="just">
              <a:buFont typeface="Wingdings" panose="05000000000000000000" pitchFamily="2" charset="2"/>
              <a:buChar char="ü"/>
            </a:pPr>
            <a:r>
              <a:rPr lang="en-IN" sz="1800" cap="none" dirty="0" smtClean="0"/>
              <a:t>Place the second test piece on the centre of the rotor, close the dies immediately, and activate the timer. </a:t>
            </a:r>
          </a:p>
          <a:p>
            <a:pPr algn="just">
              <a:buFont typeface="Wingdings" panose="05000000000000000000" pitchFamily="2" charset="2"/>
              <a:buChar char="ü"/>
            </a:pPr>
            <a:r>
              <a:rPr lang="en-IN" sz="1800" cap="none" dirty="0" smtClean="0"/>
              <a:t>Warm the specimen in the closed </a:t>
            </a:r>
            <a:r>
              <a:rPr lang="en-IN" sz="1800" dirty="0"/>
              <a:t>M</a:t>
            </a:r>
            <a:r>
              <a:rPr lang="en-IN" sz="1800" cap="none" dirty="0" smtClean="0"/>
              <a:t>ooney viscometer test cavity for exactly 1 min.</a:t>
            </a:r>
          </a:p>
          <a:p>
            <a:pPr algn="just">
              <a:buFont typeface="Wingdings" panose="05000000000000000000" pitchFamily="2" charset="2"/>
              <a:buChar char="ü"/>
            </a:pPr>
            <a:r>
              <a:rPr lang="en-IN" sz="1800" cap="none" dirty="0" smtClean="0"/>
              <a:t>Start the motor which drives the rotor. </a:t>
            </a:r>
          </a:p>
          <a:p>
            <a:pPr algn="just">
              <a:buFont typeface="Wingdings" panose="05000000000000000000" pitchFamily="2" charset="2"/>
              <a:buChar char="ü"/>
            </a:pPr>
            <a:r>
              <a:rPr lang="en-IN" sz="1800" cap="none" dirty="0" smtClean="0"/>
              <a:t>The time to reach an equilibrium reading after the start of the motor is also recorded.</a:t>
            </a:r>
            <a:endParaRPr lang="en-IN" sz="1800" cap="none" dirty="0"/>
          </a:p>
        </p:txBody>
      </p:sp>
      <p:sp>
        <p:nvSpPr>
          <p:cNvPr id="8" name="Rectangle 7"/>
          <p:cNvSpPr/>
          <p:nvPr/>
        </p:nvSpPr>
        <p:spPr>
          <a:xfrm>
            <a:off x="598795" y="1069996"/>
            <a:ext cx="10994409" cy="646331"/>
          </a:xfrm>
          <a:prstGeom prst="rect">
            <a:avLst/>
          </a:prstGeom>
          <a:solidFill>
            <a:schemeClr val="accent5">
              <a:lumMod val="40000"/>
              <a:lumOff val="60000"/>
            </a:schemeClr>
          </a:solidFill>
          <a:ln>
            <a:solidFill>
              <a:srgbClr val="00B0F0"/>
            </a:solidFill>
          </a:ln>
        </p:spPr>
        <p:txBody>
          <a:bodyPr wrap="square">
            <a:spAutoFit/>
          </a:bodyPr>
          <a:lstStyle/>
          <a:p>
            <a:pPr algn="just"/>
            <a:r>
              <a:rPr lang="en-IN" b="1" dirty="0" smtClean="0">
                <a:solidFill>
                  <a:srgbClr val="7030A0"/>
                </a:solidFill>
              </a:rPr>
              <a:t>Mooney viscosity is defined as the shearing torque resisting rotation of a cylindrical metal disk (or rotor) embedded in rubber within a cylindrical cavity ( low shear rate 1.3 s </a:t>
            </a:r>
            <a:r>
              <a:rPr lang="en-IN" b="1" baseline="30000" dirty="0" smtClean="0">
                <a:solidFill>
                  <a:srgbClr val="7030A0"/>
                </a:solidFill>
              </a:rPr>
              <a:t>-1</a:t>
            </a:r>
            <a:r>
              <a:rPr lang="en-IN" b="1" dirty="0" smtClean="0">
                <a:solidFill>
                  <a:srgbClr val="7030A0"/>
                </a:solidFill>
              </a:rPr>
              <a:t> )</a:t>
            </a:r>
            <a:endParaRPr lang="en-IN" b="1" baseline="30000" dirty="0">
              <a:solidFill>
                <a:srgbClr val="7030A0"/>
              </a:solidFill>
            </a:endParaRPr>
          </a:p>
        </p:txBody>
      </p:sp>
    </p:spTree>
    <p:extLst>
      <p:ext uri="{BB962C8B-B14F-4D97-AF65-F5344CB8AC3E}">
        <p14:creationId xmlns:p14="http://schemas.microsoft.com/office/powerpoint/2010/main" val="2434271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5660" y="283239"/>
            <a:ext cx="11108140" cy="1013299"/>
          </a:xfrm>
        </p:spPr>
        <p:txBody>
          <a:bodyPr>
            <a:normAutofit fontScale="90000"/>
          </a:bodyPr>
          <a:lstStyle/>
          <a:p>
            <a:pPr algn="ctr"/>
            <a:r>
              <a:rPr lang="en-IN" b="1" dirty="0" smtClean="0">
                <a:solidFill>
                  <a:srgbClr val="C00000"/>
                </a:solidFill>
              </a:rPr>
              <a:t>EXPRESSING TEST REPORT IN MOONEY VISCOMETER</a:t>
            </a:r>
            <a:endParaRPr lang="en-IN" b="1" dirty="0">
              <a:solidFill>
                <a:srgbClr val="C00000"/>
              </a:solidFill>
            </a:endParaRPr>
          </a:p>
        </p:txBody>
      </p:sp>
      <p:sp>
        <p:nvSpPr>
          <p:cNvPr id="3" name="Content Placeholder 2"/>
          <p:cNvSpPr>
            <a:spLocks noGrp="1"/>
          </p:cNvSpPr>
          <p:nvPr>
            <p:ph idx="1"/>
          </p:nvPr>
        </p:nvSpPr>
        <p:spPr>
          <a:xfrm>
            <a:off x="422620" y="1460311"/>
            <a:ext cx="6522493" cy="4981432"/>
          </a:xfrm>
        </p:spPr>
        <p:txBody>
          <a:bodyPr>
            <a:normAutofit/>
          </a:bodyPr>
          <a:lstStyle/>
          <a:p>
            <a:r>
              <a:rPr lang="en-IN" sz="1800" cap="none" dirty="0" smtClean="0"/>
              <a:t>A typical test result would be reported as follows: </a:t>
            </a:r>
          </a:p>
          <a:p>
            <a:pPr marL="0" indent="0">
              <a:buNone/>
            </a:pPr>
            <a:r>
              <a:rPr lang="en-IN" sz="1800" cap="none" dirty="0" smtClean="0"/>
              <a:t>         50 − ML 1 + 4(100°C) </a:t>
            </a:r>
          </a:p>
          <a:p>
            <a:pPr marL="0" indent="0">
              <a:buNone/>
            </a:pPr>
            <a:r>
              <a:rPr lang="en-IN" sz="1800" cap="none" dirty="0" smtClean="0"/>
              <a:t>                         where 50− is the viscosity number</a:t>
            </a:r>
          </a:p>
          <a:p>
            <a:pPr marL="0" indent="0">
              <a:buNone/>
            </a:pPr>
            <a:r>
              <a:rPr lang="en-IN" sz="1800" cap="none" dirty="0" smtClean="0"/>
              <a:t>          M - </a:t>
            </a:r>
            <a:r>
              <a:rPr lang="en-IN" sz="1800" dirty="0"/>
              <a:t>M</a:t>
            </a:r>
            <a:r>
              <a:rPr lang="en-IN" sz="1800" cap="none" dirty="0" smtClean="0"/>
              <a:t>ooney</a:t>
            </a:r>
          </a:p>
          <a:p>
            <a:pPr marL="0" indent="0">
              <a:buNone/>
            </a:pPr>
            <a:r>
              <a:rPr lang="en-IN" sz="1800" cap="none" dirty="0"/>
              <a:t> </a:t>
            </a:r>
            <a:r>
              <a:rPr lang="en-IN" sz="1800" cap="none" dirty="0" smtClean="0"/>
              <a:t>         L   - larger rotor (S would indicate the small rotor)</a:t>
            </a:r>
          </a:p>
          <a:p>
            <a:pPr marL="0" indent="0">
              <a:buNone/>
            </a:pPr>
            <a:r>
              <a:rPr lang="en-IN" sz="1800" cap="none" dirty="0"/>
              <a:t> </a:t>
            </a:r>
            <a:r>
              <a:rPr lang="en-IN" sz="1800" cap="none" dirty="0" smtClean="0"/>
              <a:t>        1 -  pre-heat time in minutes, after the cavity is closed 	but before the rotor is switched on, during which the 	rubber warms up to the cavity temperature</a:t>
            </a:r>
          </a:p>
          <a:p>
            <a:pPr marL="0" indent="0">
              <a:buNone/>
            </a:pPr>
            <a:r>
              <a:rPr lang="en-IN" sz="1800" cap="none" dirty="0" smtClean="0"/>
              <a:t>         4 - time in minutes after starting the motor at which the 	reading is taken</a:t>
            </a:r>
          </a:p>
          <a:p>
            <a:pPr marL="0" indent="0">
              <a:buNone/>
            </a:pPr>
            <a:r>
              <a:rPr lang="en-IN" sz="1800" cap="none" dirty="0"/>
              <a:t> </a:t>
            </a:r>
            <a:r>
              <a:rPr lang="en-IN" sz="1800" cap="none" dirty="0" smtClean="0"/>
              <a:t>       100°C  - test temperature</a:t>
            </a:r>
          </a:p>
          <a:p>
            <a:endParaRPr lang="en-IN" sz="2000" dirty="0"/>
          </a:p>
        </p:txBody>
      </p:sp>
      <p:grpSp>
        <p:nvGrpSpPr>
          <p:cNvPr id="2" name="Group 1"/>
          <p:cNvGrpSpPr/>
          <p:nvPr/>
        </p:nvGrpSpPr>
        <p:grpSpPr>
          <a:xfrm>
            <a:off x="6945113" y="1299953"/>
            <a:ext cx="5136676" cy="5476163"/>
            <a:chOff x="6945113" y="1122529"/>
            <a:chExt cx="5136676" cy="5476163"/>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410734" y="1122529"/>
              <a:ext cx="3943066" cy="3480347"/>
            </a:xfrm>
            <a:prstGeom prst="rect">
              <a:avLst/>
            </a:prstGeom>
            <a:noFill/>
            <a:ln>
              <a:noFill/>
            </a:ln>
          </p:spPr>
        </p:pic>
        <p:sp>
          <p:nvSpPr>
            <p:cNvPr id="6" name="Rectangle 5"/>
            <p:cNvSpPr/>
            <p:nvPr/>
          </p:nvSpPr>
          <p:spPr>
            <a:xfrm>
              <a:off x="6945113" y="4428867"/>
              <a:ext cx="5136676" cy="2169825"/>
            </a:xfrm>
            <a:prstGeom prst="rect">
              <a:avLst/>
            </a:prstGeom>
          </p:spPr>
          <p:txBody>
            <a:bodyPr wrap="square">
              <a:spAutoFit/>
            </a:bodyPr>
            <a:lstStyle/>
            <a:p>
              <a:pPr algn="just">
                <a:lnSpc>
                  <a:spcPct val="150000"/>
                </a:lnSpc>
                <a:spcAft>
                  <a:spcPts val="0"/>
                </a:spcAft>
              </a:pPr>
              <a:r>
                <a:rPr lang="en-IN" dirty="0">
                  <a:latin typeface="Calibri" panose="020F0502020204030204" pitchFamily="34" charset="0"/>
                  <a:ea typeface="Calibri" panose="020F0502020204030204" pitchFamily="34" charset="0"/>
                  <a:cs typeface="Times New Roman" panose="02020603050405020304" pitchFamily="18" charset="0"/>
                </a:rPr>
                <a:t>Scorch time </a:t>
              </a:r>
              <a:r>
                <a:rPr lang="en-IN" dirty="0" smtClean="0">
                  <a:latin typeface="Calibri" panose="020F0502020204030204" pitchFamily="34" charset="0"/>
                  <a:ea typeface="Calibri" panose="020F0502020204030204" pitchFamily="34" charset="0"/>
                  <a:cs typeface="Times New Roman" panose="02020603050405020304" pitchFamily="18" charset="0"/>
                </a:rPr>
                <a:t> : time </a:t>
              </a:r>
              <a:r>
                <a:rPr lang="en-IN" dirty="0">
                  <a:latin typeface="Calibri" panose="020F0502020204030204" pitchFamily="34" charset="0"/>
                  <a:ea typeface="Calibri" panose="020F0502020204030204" pitchFamily="34" charset="0"/>
                  <a:cs typeface="Times New Roman" panose="02020603050405020304" pitchFamily="18" charset="0"/>
                </a:rPr>
                <a:t>required for </a:t>
              </a:r>
              <a:r>
                <a:rPr lang="en-IN" dirty="0" smtClean="0">
                  <a:latin typeface="Calibri" panose="020F0502020204030204" pitchFamily="34" charset="0"/>
                  <a:ea typeface="Calibri" panose="020F0502020204030204" pitchFamily="34" charset="0"/>
                  <a:cs typeface="Times New Roman" panose="02020603050405020304" pitchFamily="18" charset="0"/>
                </a:rPr>
                <a:t>3 or 5units above </a:t>
              </a:r>
              <a:r>
                <a:rPr lang="en-IN" dirty="0">
                  <a:latin typeface="Calibri" panose="020F0502020204030204" pitchFamily="34" charset="0"/>
                  <a:ea typeface="Calibri" panose="020F0502020204030204" pitchFamily="34" charset="0"/>
                  <a:cs typeface="Times New Roman" panose="02020603050405020304" pitchFamily="18" charset="0"/>
                </a:rPr>
                <a:t>the minimum </a:t>
              </a:r>
              <a:r>
                <a:rPr lang="en-IN" dirty="0" smtClean="0">
                  <a:latin typeface="Calibri" panose="020F0502020204030204" pitchFamily="34" charset="0"/>
                  <a:ea typeface="Calibri" panose="020F0502020204030204" pitchFamily="34" charset="0"/>
                  <a:cs typeface="Times New Roman" panose="02020603050405020304" pitchFamily="18" charset="0"/>
                </a:rPr>
                <a:t>viscosity (t</a:t>
              </a:r>
              <a:r>
                <a:rPr lang="en-IN" baseline="-25000" dirty="0" smtClean="0">
                  <a:latin typeface="Calibri" panose="020F0502020204030204" pitchFamily="34" charset="0"/>
                  <a:ea typeface="Calibri" panose="020F0502020204030204" pitchFamily="34" charset="0"/>
                  <a:cs typeface="Times New Roman" panose="02020603050405020304" pitchFamily="18" charset="0"/>
                </a:rPr>
                <a:t>3</a:t>
              </a:r>
              <a:r>
                <a:rPr lang="en-IN" dirty="0">
                  <a:latin typeface="Calibri" panose="020F0502020204030204" pitchFamily="34" charset="0"/>
                  <a:ea typeface="Calibri" panose="020F0502020204030204" pitchFamily="34" charset="0"/>
                  <a:cs typeface="Times New Roman" panose="02020603050405020304" pitchFamily="18" charset="0"/>
                </a:rPr>
                <a:t> / </a:t>
              </a:r>
              <a:r>
                <a:rPr lang="en-IN" dirty="0" smtClean="0">
                  <a:latin typeface="Calibri" panose="020F0502020204030204" pitchFamily="34" charset="0"/>
                  <a:ea typeface="Calibri" panose="020F0502020204030204" pitchFamily="34" charset="0"/>
                  <a:cs typeface="Times New Roman" panose="02020603050405020304" pitchFamily="18" charset="0"/>
                </a:rPr>
                <a:t>t</a:t>
              </a:r>
              <a:r>
                <a:rPr lang="en-IN" baseline="-25000" dirty="0" smtClean="0">
                  <a:latin typeface="Calibri" panose="020F0502020204030204" pitchFamily="34" charset="0"/>
                  <a:ea typeface="Calibri" panose="020F0502020204030204" pitchFamily="34" charset="0"/>
                  <a:cs typeface="Times New Roman" panose="02020603050405020304" pitchFamily="18" charset="0"/>
                </a:rPr>
                <a:t>5</a:t>
              </a:r>
              <a:r>
                <a:rPr lang="en-IN"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spcAft>
                  <a:spcPts val="0"/>
                </a:spcAft>
              </a:pPr>
              <a:r>
                <a:rPr lang="en-IN" dirty="0" smtClean="0">
                  <a:latin typeface="Calibri" panose="020F0502020204030204" pitchFamily="34" charset="0"/>
                  <a:ea typeface="Calibri" panose="020F0502020204030204" pitchFamily="34" charset="0"/>
                  <a:cs typeface="Times New Roman" panose="02020603050405020304" pitchFamily="18" charset="0"/>
                </a:rPr>
                <a:t>Cure time : time </a:t>
              </a:r>
              <a:r>
                <a:rPr lang="en-IN" dirty="0">
                  <a:latin typeface="Calibri" panose="020F0502020204030204" pitchFamily="34" charset="0"/>
                  <a:ea typeface="Calibri" panose="020F0502020204030204" pitchFamily="34" charset="0"/>
                  <a:cs typeface="Times New Roman" panose="02020603050405020304" pitchFamily="18" charset="0"/>
                </a:rPr>
                <a:t>required </a:t>
              </a:r>
              <a:r>
                <a:rPr lang="en-IN" dirty="0" smtClean="0">
                  <a:latin typeface="Calibri" panose="020F0502020204030204" pitchFamily="34" charset="0"/>
                  <a:ea typeface="Calibri" panose="020F0502020204030204" pitchFamily="34" charset="0"/>
                  <a:cs typeface="Times New Roman" panose="02020603050405020304" pitchFamily="18" charset="0"/>
                </a:rPr>
                <a:t>for 18 or 35 </a:t>
              </a:r>
              <a:r>
                <a:rPr lang="en-IN" dirty="0">
                  <a:latin typeface="Calibri" panose="020F0502020204030204" pitchFamily="34" charset="0"/>
                  <a:ea typeface="Calibri" panose="020F0502020204030204" pitchFamily="34" charset="0"/>
                  <a:cs typeface="Times New Roman" panose="02020603050405020304" pitchFamily="18" charset="0"/>
                </a:rPr>
                <a:t>units above the minimum viscosity (</a:t>
              </a:r>
              <a:r>
                <a:rPr lang="en-IN" dirty="0" smtClean="0">
                  <a:latin typeface="Calibri" panose="020F0502020204030204" pitchFamily="34" charset="0"/>
                  <a:ea typeface="Calibri" panose="020F0502020204030204" pitchFamily="34" charset="0"/>
                  <a:cs typeface="Times New Roman" panose="02020603050405020304" pitchFamily="18" charset="0"/>
                </a:rPr>
                <a:t>t</a:t>
              </a:r>
              <a:r>
                <a:rPr lang="en-IN" baseline="-25000" dirty="0" smtClean="0">
                  <a:latin typeface="Calibri" panose="020F0502020204030204" pitchFamily="34" charset="0"/>
                  <a:ea typeface="Calibri" panose="020F0502020204030204" pitchFamily="34" charset="0"/>
                  <a:cs typeface="Times New Roman" panose="02020603050405020304" pitchFamily="18" charset="0"/>
                </a:rPr>
                <a:t>18</a:t>
              </a:r>
              <a:r>
                <a:rPr lang="en-IN" dirty="0" smtClean="0">
                  <a:latin typeface="Calibri" panose="020F0502020204030204" pitchFamily="34" charset="0"/>
                  <a:ea typeface="Calibri" panose="020F0502020204030204" pitchFamily="34" charset="0"/>
                  <a:cs typeface="Times New Roman" panose="02020603050405020304" pitchFamily="18" charset="0"/>
                </a:rPr>
                <a:t>/</a:t>
              </a:r>
              <a:r>
                <a:rPr lang="en-IN" dirty="0">
                  <a:latin typeface="Calibri" panose="020F0502020204030204" pitchFamily="34" charset="0"/>
                  <a:ea typeface="Calibri" panose="020F0502020204030204" pitchFamily="34" charset="0"/>
                  <a:cs typeface="Times New Roman" panose="02020603050405020304" pitchFamily="18" charset="0"/>
                </a:rPr>
                <a:t> </a:t>
              </a:r>
              <a:r>
                <a:rPr lang="en-IN" dirty="0" smtClean="0">
                  <a:latin typeface="Calibri" panose="020F0502020204030204" pitchFamily="34" charset="0"/>
                  <a:ea typeface="Calibri" panose="020F0502020204030204" pitchFamily="34" charset="0"/>
                  <a:cs typeface="Times New Roman" panose="02020603050405020304" pitchFamily="18" charset="0"/>
                </a:rPr>
                <a:t>t</a:t>
              </a:r>
              <a:r>
                <a:rPr lang="en-IN" baseline="-25000" dirty="0" smtClean="0">
                  <a:latin typeface="Calibri" panose="020F0502020204030204" pitchFamily="34" charset="0"/>
                  <a:ea typeface="Calibri" panose="020F0502020204030204" pitchFamily="34" charset="0"/>
                  <a:cs typeface="Times New Roman" panose="02020603050405020304" pitchFamily="18" charset="0"/>
                </a:rPr>
                <a:t>35 </a:t>
              </a:r>
              <a:r>
                <a:rPr lang="en-IN" dirty="0" smtClean="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endParaRPr lang="en-IN"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42076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05220" y="1502320"/>
            <a:ext cx="4166032" cy="2974146"/>
          </a:xfrm>
          <a:prstGeom prst="rect">
            <a:avLst/>
          </a:prstGeom>
        </p:spPr>
      </p:pic>
      <p:sp>
        <p:nvSpPr>
          <p:cNvPr id="5" name="Rectangle 4"/>
          <p:cNvSpPr/>
          <p:nvPr/>
        </p:nvSpPr>
        <p:spPr>
          <a:xfrm>
            <a:off x="591402" y="1160060"/>
            <a:ext cx="6913817" cy="4247317"/>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IN" dirty="0"/>
              <a:t>M</a:t>
            </a:r>
            <a:r>
              <a:rPr lang="en-IN" dirty="0" smtClean="0"/>
              <a:t>ain </a:t>
            </a:r>
            <a:r>
              <a:rPr lang="en-IN" dirty="0"/>
              <a:t>types of equipment used for producing vulcanization curves are </a:t>
            </a:r>
            <a:endParaRPr lang="en-IN" dirty="0" smtClean="0"/>
          </a:p>
          <a:p>
            <a:pPr marL="800100" lvl="1" indent="-342900" algn="just">
              <a:lnSpc>
                <a:spcPct val="150000"/>
              </a:lnSpc>
              <a:buFont typeface="+mj-lt"/>
              <a:buAutoNum type="arabicPeriod"/>
            </a:pPr>
            <a:r>
              <a:rPr lang="en-IN" dirty="0"/>
              <a:t>O</a:t>
            </a:r>
            <a:r>
              <a:rPr lang="en-IN" dirty="0" smtClean="0"/>
              <a:t>scillating </a:t>
            </a:r>
            <a:r>
              <a:rPr lang="en-IN" dirty="0"/>
              <a:t>disk </a:t>
            </a:r>
            <a:r>
              <a:rPr lang="en-IN" dirty="0" err="1"/>
              <a:t>rheometer</a:t>
            </a:r>
            <a:r>
              <a:rPr lang="en-IN" dirty="0"/>
              <a:t> (ODR) </a:t>
            </a:r>
            <a:endParaRPr lang="en-IN" dirty="0" smtClean="0"/>
          </a:p>
          <a:p>
            <a:pPr marL="800100" lvl="1" indent="-342900" algn="just">
              <a:lnSpc>
                <a:spcPct val="150000"/>
              </a:lnSpc>
              <a:buFont typeface="+mj-lt"/>
              <a:buAutoNum type="arabicPeriod"/>
            </a:pPr>
            <a:r>
              <a:rPr lang="en-IN" dirty="0"/>
              <a:t>M</a:t>
            </a:r>
            <a:r>
              <a:rPr lang="en-IN" dirty="0" smtClean="0"/>
              <a:t>oving </a:t>
            </a:r>
            <a:r>
              <a:rPr lang="en-IN" dirty="0"/>
              <a:t>die </a:t>
            </a:r>
            <a:r>
              <a:rPr lang="en-IN" dirty="0" err="1"/>
              <a:t>rheometer</a:t>
            </a:r>
            <a:r>
              <a:rPr lang="en-IN" dirty="0"/>
              <a:t> (MDR</a:t>
            </a:r>
            <a:r>
              <a:rPr lang="en-IN" dirty="0" smtClean="0"/>
              <a:t>)</a:t>
            </a:r>
          </a:p>
          <a:p>
            <a:pPr marL="285750" lvl="1" indent="-285750" algn="just">
              <a:lnSpc>
                <a:spcPct val="150000"/>
              </a:lnSpc>
              <a:buFont typeface="Wingdings" panose="05000000000000000000" pitchFamily="2" charset="2"/>
              <a:buChar char="ü"/>
            </a:pPr>
            <a:r>
              <a:rPr lang="en-IN" dirty="0" smtClean="0"/>
              <a:t>Piece </a:t>
            </a:r>
            <a:r>
              <a:rPr lang="en-IN" dirty="0"/>
              <a:t>of rubber compound is contained in a sealed test cavity with a rotor that oscillated at a constant angular displacement</a:t>
            </a:r>
            <a:r>
              <a:rPr lang="en-IN" dirty="0" smtClean="0"/>
              <a:t>.</a:t>
            </a:r>
          </a:p>
          <a:p>
            <a:pPr marL="285750" lvl="1" indent="-285750" algn="just">
              <a:lnSpc>
                <a:spcPct val="150000"/>
              </a:lnSpc>
              <a:buFont typeface="Wingdings" panose="05000000000000000000" pitchFamily="2" charset="2"/>
              <a:buChar char="ü"/>
            </a:pPr>
            <a:r>
              <a:rPr lang="en-IN" dirty="0" smtClean="0"/>
              <a:t> </a:t>
            </a:r>
            <a:r>
              <a:rPr lang="en-IN" dirty="0"/>
              <a:t>As vulcanization proceeds at a specific temperature, the torque required to shear the compound is monitored and a curve of torque versus time can be </a:t>
            </a:r>
            <a:r>
              <a:rPr lang="en-IN" dirty="0" smtClean="0"/>
              <a:t>generated.</a:t>
            </a:r>
          </a:p>
          <a:p>
            <a:pPr marL="285750" lvl="1" indent="-285750" algn="just">
              <a:lnSpc>
                <a:spcPct val="150000"/>
              </a:lnSpc>
              <a:buFont typeface="Wingdings" panose="05000000000000000000" pitchFamily="2" charset="2"/>
              <a:buChar char="ü"/>
            </a:pPr>
            <a:r>
              <a:rPr lang="en-IN" dirty="0" smtClean="0"/>
              <a:t>As </a:t>
            </a:r>
            <a:r>
              <a:rPr lang="en-IN" dirty="0"/>
              <a:t>the stiffness of the rubber compound increases with the formation of the crosslinks during vulcanization.</a:t>
            </a:r>
          </a:p>
        </p:txBody>
      </p:sp>
      <p:sp>
        <p:nvSpPr>
          <p:cNvPr id="6" name="Title 1"/>
          <p:cNvSpPr txBox="1">
            <a:spLocks/>
          </p:cNvSpPr>
          <p:nvPr/>
        </p:nvSpPr>
        <p:spPr>
          <a:xfrm>
            <a:off x="838200" y="365125"/>
            <a:ext cx="10515600" cy="7949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C00000"/>
                </a:solidFill>
              </a:rPr>
              <a:t>CUREMETERS</a:t>
            </a:r>
            <a:endParaRPr lang="en-IN" b="1" dirty="0">
              <a:solidFill>
                <a:srgbClr val="C00000"/>
              </a:solidFill>
            </a:endParaRPr>
          </a:p>
        </p:txBody>
      </p:sp>
      <p:grpSp>
        <p:nvGrpSpPr>
          <p:cNvPr id="9" name="Group 8"/>
          <p:cNvGrpSpPr/>
          <p:nvPr/>
        </p:nvGrpSpPr>
        <p:grpSpPr>
          <a:xfrm>
            <a:off x="4544705" y="1624083"/>
            <a:ext cx="1924334" cy="914400"/>
            <a:chOff x="4544705" y="1624083"/>
            <a:chExt cx="1924334" cy="914400"/>
          </a:xfrm>
        </p:grpSpPr>
        <p:sp>
          <p:nvSpPr>
            <p:cNvPr id="7" name="Right Brace 6"/>
            <p:cNvSpPr/>
            <p:nvPr/>
          </p:nvSpPr>
          <p:spPr>
            <a:xfrm>
              <a:off x="4544705" y="1624083"/>
              <a:ext cx="286603"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 name="TextBox 7"/>
            <p:cNvSpPr txBox="1"/>
            <p:nvPr/>
          </p:nvSpPr>
          <p:spPr>
            <a:xfrm>
              <a:off x="4967785" y="1954995"/>
              <a:ext cx="1501254" cy="369332"/>
            </a:xfrm>
            <a:prstGeom prst="rect">
              <a:avLst/>
            </a:prstGeom>
            <a:noFill/>
          </p:spPr>
          <p:txBody>
            <a:bodyPr wrap="square" rtlCol="0">
              <a:spAutoFit/>
            </a:bodyPr>
            <a:lstStyle/>
            <a:p>
              <a:r>
                <a:rPr lang="en-IN" b="1" dirty="0" smtClean="0"/>
                <a:t>Curemeters</a:t>
              </a:r>
              <a:endParaRPr lang="en-IN" b="1" dirty="0"/>
            </a:p>
          </p:txBody>
        </p:sp>
      </p:grpSp>
    </p:spTree>
    <p:extLst>
      <p:ext uri="{BB962C8B-B14F-4D97-AF65-F5344CB8AC3E}">
        <p14:creationId xmlns:p14="http://schemas.microsoft.com/office/powerpoint/2010/main" val="82918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63708919"/>
              </p:ext>
            </p:extLst>
          </p:nvPr>
        </p:nvGraphicFramePr>
        <p:xfrm>
          <a:off x="363192" y="397486"/>
          <a:ext cx="11411465" cy="6087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245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4935"/>
          </a:xfrm>
        </p:spPr>
        <p:txBody>
          <a:bodyPr/>
          <a:lstStyle/>
          <a:p>
            <a:pPr algn="ctr"/>
            <a:r>
              <a:rPr lang="en-IN" b="1" dirty="0" smtClean="0">
                <a:solidFill>
                  <a:srgbClr val="C00000"/>
                </a:solidFill>
              </a:rPr>
              <a:t>OSCILLATING DISC RHEOMETER</a:t>
            </a:r>
            <a:endParaRPr lang="en-IN" b="1" dirty="0">
              <a:solidFill>
                <a:srgbClr val="C00000"/>
              </a:solidFill>
            </a:endParaRPr>
          </a:p>
        </p:txBody>
      </p:sp>
      <p:sp>
        <p:nvSpPr>
          <p:cNvPr id="3" name="Content Placeholder 2"/>
          <p:cNvSpPr>
            <a:spLocks noGrp="1"/>
          </p:cNvSpPr>
          <p:nvPr>
            <p:ph idx="1"/>
          </p:nvPr>
        </p:nvSpPr>
        <p:spPr>
          <a:xfrm>
            <a:off x="838199" y="1296537"/>
            <a:ext cx="7282219" cy="5308979"/>
          </a:xfrm>
        </p:spPr>
        <p:txBody>
          <a:bodyPr>
            <a:normAutofit/>
          </a:bodyPr>
          <a:lstStyle/>
          <a:p>
            <a:pPr algn="just">
              <a:buFont typeface="Wingdings" panose="05000000000000000000" pitchFamily="2" charset="2"/>
              <a:buChar char="ü"/>
            </a:pPr>
            <a:r>
              <a:rPr lang="en-IN" sz="2400" dirty="0" smtClean="0"/>
              <a:t>Introduced in 1963 </a:t>
            </a:r>
          </a:p>
          <a:p>
            <a:pPr algn="just">
              <a:buFont typeface="Wingdings" panose="05000000000000000000" pitchFamily="2" charset="2"/>
              <a:buChar char="ü"/>
            </a:pPr>
            <a:r>
              <a:rPr lang="en-IN" sz="2400" dirty="0" smtClean="0"/>
              <a:t>ODR – used to determine the kinetics of crosslinking i.e. monitors curing as well as processing characteristics of the compound</a:t>
            </a:r>
          </a:p>
          <a:p>
            <a:pPr algn="just">
              <a:buFont typeface="Wingdings" panose="05000000000000000000" pitchFamily="2" charset="2"/>
              <a:buChar char="ü"/>
            </a:pPr>
            <a:r>
              <a:rPr lang="en-IN" sz="2400" dirty="0" smtClean="0"/>
              <a:t>“Cure </a:t>
            </a:r>
            <a:r>
              <a:rPr lang="en-IN" sz="2400" dirty="0"/>
              <a:t>Curve” obtained with a Rheometer is a finger print of </a:t>
            </a:r>
            <a:r>
              <a:rPr lang="en-IN" sz="2400" dirty="0" smtClean="0"/>
              <a:t>the compound’s </a:t>
            </a:r>
            <a:r>
              <a:rPr lang="en-IN" sz="2400" dirty="0"/>
              <a:t>vulcanization and processing </a:t>
            </a:r>
            <a:r>
              <a:rPr lang="en-IN" sz="2400" dirty="0" smtClean="0"/>
              <a:t>character</a:t>
            </a:r>
            <a:endParaRPr lang="en-IN" sz="2400" dirty="0"/>
          </a:p>
        </p:txBody>
      </p:sp>
      <p:pic>
        <p:nvPicPr>
          <p:cNvPr id="4" name="Picture 3"/>
          <p:cNvPicPr>
            <a:picLocks noChangeAspect="1"/>
          </p:cNvPicPr>
          <p:nvPr/>
        </p:nvPicPr>
        <p:blipFill>
          <a:blip r:embed="rId2"/>
          <a:stretch>
            <a:fillRect/>
          </a:stretch>
        </p:blipFill>
        <p:spPr>
          <a:xfrm>
            <a:off x="3607231" y="3766782"/>
            <a:ext cx="3789857" cy="2838734"/>
          </a:xfrm>
          <a:prstGeom prst="rect">
            <a:avLst/>
          </a:prstGeom>
        </p:spPr>
      </p:pic>
      <p:pic>
        <p:nvPicPr>
          <p:cNvPr id="5" name="Picture 4"/>
          <p:cNvPicPr>
            <a:picLocks noChangeAspect="1"/>
          </p:cNvPicPr>
          <p:nvPr/>
        </p:nvPicPr>
        <p:blipFill>
          <a:blip r:embed="rId3"/>
          <a:stretch>
            <a:fillRect/>
          </a:stretch>
        </p:blipFill>
        <p:spPr>
          <a:xfrm>
            <a:off x="8496656" y="3766782"/>
            <a:ext cx="3172702" cy="2838734"/>
          </a:xfrm>
          <a:prstGeom prst="rect">
            <a:avLst/>
          </a:prstGeom>
        </p:spPr>
      </p:pic>
    </p:spTree>
    <p:extLst>
      <p:ext uri="{BB962C8B-B14F-4D97-AF65-F5344CB8AC3E}">
        <p14:creationId xmlns:p14="http://schemas.microsoft.com/office/powerpoint/2010/main" val="1453106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7949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smtClean="0">
                <a:solidFill>
                  <a:srgbClr val="C00000"/>
                </a:solidFill>
              </a:rPr>
              <a:t>OSCILLATING DISC RHEOMETER</a:t>
            </a:r>
            <a:endParaRPr lang="en-IN" b="1" dirty="0">
              <a:solidFill>
                <a:srgbClr val="C00000"/>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570799" y="1160059"/>
            <a:ext cx="3524330" cy="2893326"/>
          </a:xfrm>
          <a:prstGeom prst="rect">
            <a:avLst/>
          </a:prstGeom>
          <a:noFill/>
          <a:ln>
            <a:noFill/>
          </a:ln>
        </p:spPr>
      </p:pic>
      <p:sp>
        <p:nvSpPr>
          <p:cNvPr id="6" name="Rectangle 5"/>
          <p:cNvSpPr/>
          <p:nvPr/>
        </p:nvSpPr>
        <p:spPr>
          <a:xfrm>
            <a:off x="315239" y="1160059"/>
            <a:ext cx="8228259" cy="4662815"/>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ü"/>
            </a:pPr>
            <a:r>
              <a:rPr lang="en-IN" dirty="0">
                <a:ea typeface="Calibri" panose="020F0502020204030204" pitchFamily="34" charset="0"/>
                <a:cs typeface="Times New Roman" panose="02020603050405020304" pitchFamily="18" charset="0"/>
              </a:rPr>
              <a:t>C</a:t>
            </a:r>
            <a:r>
              <a:rPr lang="en-IN" dirty="0" smtClean="0">
                <a:ea typeface="Calibri" panose="020F0502020204030204" pitchFamily="34" charset="0"/>
                <a:cs typeface="Times New Roman" panose="02020603050405020304" pitchFamily="18" charset="0"/>
              </a:rPr>
              <a:t>onsisting of an oscillating disc, enclosed in an unsealed, stationary cavity.</a:t>
            </a:r>
          </a:p>
          <a:p>
            <a:pPr marL="285750" indent="-285750" algn="just">
              <a:lnSpc>
                <a:spcPct val="150000"/>
              </a:lnSpc>
              <a:spcAft>
                <a:spcPts val="0"/>
              </a:spcAft>
              <a:buFont typeface="Wingdings" panose="05000000000000000000" pitchFamily="2" charset="2"/>
              <a:buChar char="ü"/>
            </a:pPr>
            <a:r>
              <a:rPr lang="en-IN" dirty="0" smtClean="0">
                <a:ea typeface="Calibri" panose="020F0502020204030204" pitchFamily="34" charset="0"/>
                <a:cs typeface="Times New Roman" panose="02020603050405020304" pitchFamily="18" charset="0"/>
              </a:rPr>
              <a:t>Disc oscillates at a fixed frequency and amplitude </a:t>
            </a:r>
            <a:r>
              <a:rPr lang="en-IN" dirty="0"/>
              <a:t>(1° or 3°)</a:t>
            </a:r>
            <a:r>
              <a:rPr lang="en-IN" dirty="0" smtClean="0">
                <a:ea typeface="Calibri" panose="020F0502020204030204" pitchFamily="34" charset="0"/>
                <a:cs typeface="Times New Roman" panose="02020603050405020304" pitchFamily="18" charset="0"/>
              </a:rPr>
              <a:t> and operates in the same range of temperatures and pressure as the Mooney viscometer.</a:t>
            </a:r>
          </a:p>
          <a:p>
            <a:pPr marL="285750" indent="-285750" algn="just">
              <a:lnSpc>
                <a:spcPct val="150000"/>
              </a:lnSpc>
              <a:spcAft>
                <a:spcPts val="0"/>
              </a:spcAft>
              <a:buFont typeface="Wingdings" panose="05000000000000000000" pitchFamily="2" charset="2"/>
              <a:buChar char="ü"/>
            </a:pPr>
            <a:r>
              <a:rPr lang="en-IN" dirty="0">
                <a:cs typeface="Times New Roman" panose="02020603050405020304" pitchFamily="18" charset="0"/>
              </a:rPr>
              <a:t>T</a:t>
            </a:r>
            <a:r>
              <a:rPr lang="en-IN" dirty="0" smtClean="0"/>
              <a:t>est </a:t>
            </a:r>
            <a:r>
              <a:rPr lang="en-IN" dirty="0"/>
              <a:t>specimen of vulcanizable rubber compound is inserted into the cure meter test cavity and after a closure </a:t>
            </a:r>
            <a:r>
              <a:rPr lang="en-IN" dirty="0" smtClean="0"/>
              <a:t>action forms a </a:t>
            </a:r>
            <a:r>
              <a:rPr lang="en-IN" dirty="0"/>
              <a:t>sealed cavity under positive pressure. </a:t>
            </a:r>
            <a:endParaRPr lang="en-IN" dirty="0" smtClean="0"/>
          </a:p>
          <a:p>
            <a:pPr marL="285750" indent="-285750" algn="just">
              <a:lnSpc>
                <a:spcPct val="150000"/>
              </a:lnSpc>
              <a:spcAft>
                <a:spcPts val="0"/>
              </a:spcAft>
              <a:buFont typeface="Wingdings" panose="05000000000000000000" pitchFamily="2" charset="2"/>
              <a:buChar char="ü"/>
            </a:pPr>
            <a:r>
              <a:rPr lang="en-IN" dirty="0" smtClean="0"/>
              <a:t>Cavity maintained at elevated </a:t>
            </a:r>
            <a:r>
              <a:rPr lang="en-IN" dirty="0"/>
              <a:t>vulcanization temperature. </a:t>
            </a:r>
            <a:endParaRPr lang="en-IN" dirty="0" smtClean="0"/>
          </a:p>
          <a:p>
            <a:pPr marL="285750" indent="-285750" algn="just">
              <a:lnSpc>
                <a:spcPct val="150000"/>
              </a:lnSpc>
              <a:spcAft>
                <a:spcPts val="0"/>
              </a:spcAft>
              <a:buFont typeface="Wingdings" panose="05000000000000000000" pitchFamily="2" charset="2"/>
              <a:buChar char="ü"/>
            </a:pPr>
            <a:r>
              <a:rPr lang="en-IN" dirty="0" smtClean="0"/>
              <a:t>Rubber </a:t>
            </a:r>
            <a:r>
              <a:rPr lang="en-IN" dirty="0"/>
              <a:t>totally surrounds a biconical disk after the dies are closed</a:t>
            </a:r>
            <a:r>
              <a:rPr lang="en-IN" dirty="0" smtClean="0"/>
              <a:t>.</a:t>
            </a:r>
          </a:p>
          <a:p>
            <a:pPr marL="285750" indent="-285750" algn="just">
              <a:lnSpc>
                <a:spcPct val="150000"/>
              </a:lnSpc>
              <a:spcAft>
                <a:spcPts val="0"/>
              </a:spcAft>
              <a:buFont typeface="Wingdings" panose="05000000000000000000" pitchFamily="2" charset="2"/>
              <a:buChar char="ü"/>
            </a:pPr>
            <a:r>
              <a:rPr lang="en-IN" dirty="0" smtClean="0"/>
              <a:t>Oscillation of disc exerts </a:t>
            </a:r>
            <a:r>
              <a:rPr lang="en-IN" dirty="0"/>
              <a:t>a shear strain on the test specimen. </a:t>
            </a:r>
            <a:endParaRPr lang="en-IN" dirty="0" smtClean="0"/>
          </a:p>
          <a:p>
            <a:pPr marL="285750" indent="-285750" algn="just">
              <a:lnSpc>
                <a:spcPct val="150000"/>
              </a:lnSpc>
              <a:spcAft>
                <a:spcPts val="0"/>
              </a:spcAft>
              <a:buFont typeface="Wingdings" panose="05000000000000000000" pitchFamily="2" charset="2"/>
              <a:buChar char="ü"/>
            </a:pPr>
            <a:r>
              <a:rPr lang="en-IN" dirty="0" smtClean="0"/>
              <a:t>Force </a:t>
            </a:r>
            <a:r>
              <a:rPr lang="en-IN" dirty="0"/>
              <a:t>required to oscillate or rotate the disk to maximum amplitude is continuously recorded as a function of time, with the force being proportional to the shear modulus (stiffness) of the test specimen at the test temperature. </a:t>
            </a:r>
            <a:endParaRPr lang="en-IN"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0200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51961"/>
            <a:ext cx="10515600" cy="101329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chemeClr val="accent2">
                    <a:lumMod val="75000"/>
                  </a:schemeClr>
                </a:solidFill>
              </a:rPr>
              <a:t>WORKING OF OSCILLATING DISC RHEOMETER</a:t>
            </a:r>
            <a:endParaRPr lang="en-IN" b="1" dirty="0">
              <a:solidFill>
                <a:schemeClr val="accent2">
                  <a:lumMod val="75000"/>
                </a:schemeClr>
              </a:solidFill>
            </a:endParaRPr>
          </a:p>
        </p:txBody>
      </p:sp>
      <p:sp>
        <p:nvSpPr>
          <p:cNvPr id="3" name="Rectangle 2"/>
          <p:cNvSpPr/>
          <p:nvPr/>
        </p:nvSpPr>
        <p:spPr>
          <a:xfrm>
            <a:off x="838200" y="1046896"/>
            <a:ext cx="10135738" cy="3831818"/>
          </a:xfrm>
          <a:prstGeom prst="rect">
            <a:avLst/>
          </a:prstGeom>
        </p:spPr>
        <p:txBody>
          <a:bodyPr wrap="square">
            <a:spAutoFit/>
          </a:bodyPr>
          <a:lstStyle/>
          <a:p>
            <a:pPr algn="just">
              <a:lnSpc>
                <a:spcPct val="150000"/>
              </a:lnSpc>
              <a:spcAft>
                <a:spcPts val="0"/>
              </a:spcAft>
            </a:pPr>
            <a:r>
              <a:rPr lang="en-IN" b="1" dirty="0" smtClean="0">
                <a:latin typeface="Calibri" panose="020F0502020204030204" pitchFamily="34" charset="0"/>
                <a:ea typeface="Calibri" panose="020F0502020204030204" pitchFamily="34" charset="0"/>
                <a:cs typeface="Times New Roman" panose="02020603050405020304" pitchFamily="18" charset="0"/>
              </a:rPr>
              <a:t>Test Procedure </a:t>
            </a:r>
          </a:p>
          <a:p>
            <a:pPr algn="just">
              <a:lnSpc>
                <a:spcPct val="150000"/>
              </a:lnSpc>
              <a:spcAft>
                <a:spcPts val="0"/>
              </a:spcAft>
            </a:pPr>
            <a:r>
              <a:rPr lang="en-IN" dirty="0" smtClean="0">
                <a:latin typeface="Calibri" panose="020F0502020204030204" pitchFamily="34" charset="0"/>
                <a:ea typeface="Calibri" panose="020F0502020204030204" pitchFamily="34" charset="0"/>
                <a:cs typeface="Times New Roman" panose="02020603050405020304" pitchFamily="18" charset="0"/>
              </a:rPr>
              <a:t>The </a:t>
            </a:r>
            <a:r>
              <a:rPr lang="en-IN" dirty="0">
                <a:latin typeface="Calibri" panose="020F0502020204030204" pitchFamily="34" charset="0"/>
                <a:ea typeface="Calibri" panose="020F0502020204030204" pitchFamily="34" charset="0"/>
                <a:cs typeface="Times New Roman" panose="02020603050405020304" pitchFamily="18" charset="0"/>
              </a:rPr>
              <a:t>standard test temperature shall be 160°C.</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IN" dirty="0">
                <a:latin typeface="Calibri" panose="020F0502020204030204" pitchFamily="34" charset="0"/>
                <a:ea typeface="Calibri" panose="020F0502020204030204" pitchFamily="34" charset="0"/>
                <a:cs typeface="Times New Roman" panose="02020603050405020304" pitchFamily="18" charset="0"/>
              </a:rPr>
              <a:t>Bring the temperature of both dies to the temperature of test with the disk in place and the dies in the closed position. Set the running time and torque level</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IN" dirty="0">
                <a:latin typeface="Calibri" panose="020F0502020204030204" pitchFamily="34" charset="0"/>
                <a:ea typeface="Calibri" panose="020F0502020204030204" pitchFamily="34" charset="0"/>
                <a:cs typeface="Times New Roman" panose="02020603050405020304" pitchFamily="18" charset="0"/>
              </a:rPr>
              <a:t>Open the dies, place the test specimen on top of the disk and close the dies. This operation must be completed within 20 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IN" dirty="0">
                <a:latin typeface="Calibri" panose="020F0502020204030204" pitchFamily="34" charset="0"/>
                <a:ea typeface="Calibri" panose="020F0502020204030204" pitchFamily="34" charset="0"/>
                <a:cs typeface="Times New Roman" panose="02020603050405020304" pitchFamily="18" charset="0"/>
              </a:rPr>
              <a:t>Start the recorder at the instant the dies are closed</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IN" dirty="0">
                <a:latin typeface="Calibri" panose="020F0502020204030204" pitchFamily="34" charset="0"/>
                <a:ea typeface="Calibri" panose="020F0502020204030204" pitchFamily="34" charset="0"/>
                <a:cs typeface="Times New Roman" panose="02020603050405020304" pitchFamily="18" charset="0"/>
              </a:rPr>
              <a:t>The disk may be oscillating at zero time or oscillation may be started not later than 1 min after the dies are closed.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014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268" y="1265260"/>
            <a:ext cx="9138313" cy="3416320"/>
          </a:xfrm>
          <a:prstGeom prst="rect">
            <a:avLst/>
          </a:prstGeom>
        </p:spPr>
        <p:txBody>
          <a:bodyPr wrap="square">
            <a:spAutoFit/>
          </a:bodyPr>
          <a:lstStyle/>
          <a:p>
            <a:pPr algn="just">
              <a:lnSpc>
                <a:spcPct val="150000"/>
              </a:lnSpc>
              <a:spcAft>
                <a:spcPts val="0"/>
              </a:spcAft>
            </a:pPr>
            <a:r>
              <a:rPr lang="en-IN" b="1" dirty="0">
                <a:latin typeface="Calibri" panose="020F0502020204030204" pitchFamily="34" charset="0"/>
                <a:ea typeface="Calibri" panose="020F0502020204030204" pitchFamily="34" charset="0"/>
                <a:cs typeface="Times New Roman" panose="02020603050405020304" pitchFamily="18" charset="0"/>
              </a:rPr>
              <a:t>Test Report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IN" dirty="0">
                <a:latin typeface="Calibri" panose="020F0502020204030204" pitchFamily="34" charset="0"/>
                <a:ea typeface="Calibri" panose="020F0502020204030204" pitchFamily="34" charset="0"/>
                <a:cs typeface="Times New Roman" panose="02020603050405020304" pitchFamily="18" charset="0"/>
              </a:rPr>
              <a:t>The test results are usually reported with  </a:t>
            </a:r>
            <a:r>
              <a:rPr lang="en-IN"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n-IN" baseline="-25000"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lang="en-IN" dirty="0">
                <a:solidFill>
                  <a:srgbClr val="000000"/>
                </a:solidFill>
                <a:latin typeface="Calibri" panose="020F0502020204030204" pitchFamily="34" charset="0"/>
                <a:ea typeface="Calibri" panose="020F0502020204030204" pitchFamily="34" charset="0"/>
                <a:cs typeface="Calibri" panose="020F0502020204030204" pitchFamily="34" charset="0"/>
              </a:rPr>
              <a:t> = Maximum torque   and M</a:t>
            </a:r>
            <a:r>
              <a:rPr lang="en-IN" baseline="-25000" dirty="0">
                <a:solidFill>
                  <a:srgbClr val="000000"/>
                </a:solidFill>
                <a:latin typeface="Calibri" panose="020F0502020204030204" pitchFamily="34" charset="0"/>
                <a:ea typeface="Calibri" panose="020F0502020204030204" pitchFamily="34" charset="0"/>
                <a:cs typeface="Calibri" panose="020F0502020204030204" pitchFamily="34" charset="0"/>
              </a:rPr>
              <a:t>L</a:t>
            </a:r>
            <a:r>
              <a:rPr lang="en-IN" dirty="0">
                <a:solidFill>
                  <a:srgbClr val="000000"/>
                </a:solidFill>
                <a:latin typeface="Calibri" panose="020F0502020204030204" pitchFamily="34" charset="0"/>
                <a:ea typeface="Calibri" panose="020F0502020204030204" pitchFamily="34" charset="0"/>
                <a:cs typeface="Calibri" panose="020F0502020204030204" pitchFamily="34" charset="0"/>
              </a:rPr>
              <a:t>  =  Minimum torque values. The Scorch time is reported as follows: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0"/>
              </a:spcAft>
            </a:pPr>
            <a:r>
              <a:rPr lang="en-IN" dirty="0">
                <a:solidFill>
                  <a:srgbClr val="000000"/>
                </a:solidFill>
                <a:latin typeface="Calibri" panose="020F0502020204030204" pitchFamily="34" charset="0"/>
                <a:ea typeface="Times New Roman" panose="02020603050405020304" pitchFamily="18" charset="0"/>
              </a:rPr>
              <a:t>           t</a:t>
            </a:r>
            <a:r>
              <a:rPr lang="en-IN" baseline="-25000" dirty="0">
                <a:solidFill>
                  <a:srgbClr val="000000"/>
                </a:solidFill>
                <a:latin typeface="Calibri" panose="020F0502020204030204" pitchFamily="34" charset="0"/>
                <a:ea typeface="Times New Roman" panose="02020603050405020304" pitchFamily="18" charset="0"/>
              </a:rPr>
              <a:t>S</a:t>
            </a:r>
            <a:r>
              <a:rPr lang="en-IN" dirty="0">
                <a:solidFill>
                  <a:srgbClr val="000000"/>
                </a:solidFill>
                <a:latin typeface="Calibri" panose="020F0502020204030204" pitchFamily="34" charset="0"/>
                <a:ea typeface="Times New Roman" panose="02020603050405020304" pitchFamily="18" charset="0"/>
              </a:rPr>
              <a:t>1 is equal to the time to 1 </a:t>
            </a:r>
            <a:r>
              <a:rPr lang="en-IN" dirty="0" err="1">
                <a:solidFill>
                  <a:srgbClr val="000000"/>
                </a:solidFill>
                <a:latin typeface="Calibri" panose="020F0502020204030204" pitchFamily="34" charset="0"/>
                <a:ea typeface="Times New Roman" panose="02020603050405020304" pitchFamily="18" charset="0"/>
              </a:rPr>
              <a:t>dN·m</a:t>
            </a:r>
            <a:r>
              <a:rPr lang="en-IN" dirty="0">
                <a:solidFill>
                  <a:srgbClr val="000000"/>
                </a:solidFill>
                <a:latin typeface="Calibri" panose="020F0502020204030204" pitchFamily="34" charset="0"/>
                <a:ea typeface="Times New Roman" panose="02020603050405020304" pitchFamily="18" charset="0"/>
              </a:rPr>
              <a:t> rise above ML; is used with 1° amplitude.</a:t>
            </a:r>
            <a:endParaRPr lang="en-IN" dirty="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IN" dirty="0">
                <a:solidFill>
                  <a:srgbClr val="000000"/>
                </a:solidFill>
                <a:latin typeface="Calibri" panose="020F0502020204030204" pitchFamily="34" charset="0"/>
                <a:ea typeface="Times New Roman" panose="02020603050405020304" pitchFamily="18" charset="0"/>
                <a:cs typeface="Calibri" panose="020F0502020204030204" pitchFamily="34" charset="0"/>
              </a:rPr>
              <a:t>           t</a:t>
            </a:r>
            <a:r>
              <a:rPr lang="en-IN" baseline="-25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IN" dirty="0">
                <a:solidFill>
                  <a:srgbClr val="000000"/>
                </a:solidFill>
                <a:latin typeface="Calibri" panose="020F0502020204030204" pitchFamily="34" charset="0"/>
                <a:ea typeface="Times New Roman" panose="02020603050405020304" pitchFamily="18" charset="0"/>
                <a:cs typeface="Calibri" panose="020F0502020204030204" pitchFamily="34" charset="0"/>
              </a:rPr>
              <a:t>2 is equal to the time to 2 </a:t>
            </a:r>
            <a:r>
              <a:rPr lang="en-IN"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dN·m</a:t>
            </a:r>
            <a:r>
              <a:rPr lang="en-IN" dirty="0">
                <a:solidFill>
                  <a:srgbClr val="000000"/>
                </a:solidFill>
                <a:latin typeface="Calibri" panose="020F0502020204030204" pitchFamily="34" charset="0"/>
                <a:ea typeface="Times New Roman" panose="02020603050405020304" pitchFamily="18" charset="0"/>
                <a:cs typeface="Calibri" panose="020F0502020204030204" pitchFamily="34" charset="0"/>
              </a:rPr>
              <a:t> rise above ML; is used with 3° (and 5°) amplitudes.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IN" dirty="0">
                <a:solidFill>
                  <a:srgbClr val="000000"/>
                </a:solidFill>
                <a:latin typeface="Calibri" panose="020F0502020204030204" pitchFamily="34" charset="0"/>
                <a:ea typeface="Times New Roman" panose="02020603050405020304" pitchFamily="18" charset="0"/>
                <a:cs typeface="Calibri" panose="020F0502020204030204" pitchFamily="34" charset="0"/>
              </a:rPr>
              <a:t>Cure time is reported as tc90.</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0"/>
              </a:spcAft>
            </a:pPr>
            <a:r>
              <a:rPr lang="en-IN" dirty="0">
                <a:solidFill>
                  <a:srgbClr val="000000"/>
                </a:solidFill>
                <a:latin typeface="Calibri" panose="020F0502020204030204" pitchFamily="34" charset="0"/>
                <a:ea typeface="Times New Roman" panose="02020603050405020304" pitchFamily="18" charset="0"/>
                <a:cs typeface="Calibri" panose="020F0502020204030204" pitchFamily="34" charset="0"/>
              </a:rPr>
              <a:t>          tc90  = Cure time at which 90% of cure has taken place that is the time for the torque to </a:t>
            </a:r>
            <a:r>
              <a:rPr lang="en-IN"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increase </a:t>
            </a:r>
            <a:r>
              <a:rPr lang="en-IN" dirty="0">
                <a:solidFill>
                  <a:srgbClr val="000000"/>
                </a:solidFill>
                <a:latin typeface="Calibri" panose="020F0502020204030204" pitchFamily="34" charset="0"/>
                <a:ea typeface="Times New Roman" panose="02020603050405020304" pitchFamily="18" charset="0"/>
                <a:cs typeface="Calibri" panose="020F0502020204030204" pitchFamily="34" charset="0"/>
              </a:rPr>
              <a:t>from the beginning of the test to the value, equivalent to 0.9(M</a:t>
            </a:r>
            <a:r>
              <a:rPr lang="en-IN" baseline="-25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a:t>
            </a:r>
            <a:r>
              <a:rPr lang="en-IN" dirty="0">
                <a:solidFill>
                  <a:srgbClr val="000000"/>
                </a:solidFill>
                <a:latin typeface="Calibri" panose="020F0502020204030204" pitchFamily="34" charset="0"/>
                <a:ea typeface="Times New Roman" panose="02020603050405020304" pitchFamily="18" charset="0"/>
                <a:cs typeface="Calibri" panose="020F0502020204030204" pitchFamily="34" charset="0"/>
              </a:rPr>
              <a:t> − M</a:t>
            </a:r>
            <a:r>
              <a:rPr lang="en-IN" baseline="-25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r>
              <a:rPr lang="en-IN"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
            </a:r>
            <a:r>
              <a:rPr lang="en-IN" baseline="-25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838200" y="251961"/>
            <a:ext cx="10515600" cy="101329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chemeClr val="accent2">
                    <a:lumMod val="75000"/>
                  </a:schemeClr>
                </a:solidFill>
              </a:rPr>
              <a:t>EXPRESSING TEST REPORT OF ODR</a:t>
            </a:r>
            <a:endParaRPr lang="en-IN" b="1" dirty="0">
              <a:solidFill>
                <a:schemeClr val="accent2">
                  <a:lumMod val="75000"/>
                </a:schemeClr>
              </a:solidFill>
            </a:endParaRPr>
          </a:p>
        </p:txBody>
      </p:sp>
    </p:spTree>
    <p:extLst>
      <p:ext uri="{BB962C8B-B14F-4D97-AF65-F5344CB8AC3E}">
        <p14:creationId xmlns:p14="http://schemas.microsoft.com/office/powerpoint/2010/main" val="3916835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11188" y="326283"/>
            <a:ext cx="11380460" cy="6945898"/>
            <a:chOff x="611188" y="326283"/>
            <a:chExt cx="11380460" cy="6945898"/>
          </a:xfrm>
        </p:grpSpPr>
        <p:sp>
          <p:nvSpPr>
            <p:cNvPr id="23" name="Oval 22"/>
            <p:cNvSpPr/>
            <p:nvPr/>
          </p:nvSpPr>
          <p:spPr>
            <a:xfrm>
              <a:off x="1555845" y="3166282"/>
              <a:ext cx="3507474" cy="22518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2"/>
            <p:cNvSpPr txBox="1">
              <a:spLocks noChangeArrowheads="1"/>
            </p:cNvSpPr>
            <p:nvPr/>
          </p:nvSpPr>
          <p:spPr>
            <a:xfrm>
              <a:off x="611188" y="1052513"/>
              <a:ext cx="7777162" cy="8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smtClean="0"/>
                <a:t/>
              </a:r>
              <a:br>
                <a:rPr lang="en-US" sz="2800" u="sng" dirty="0" smtClean="0"/>
              </a:br>
              <a:endParaRPr lang="en-US" sz="2800" u="sng" dirty="0"/>
            </a:p>
          </p:txBody>
        </p:sp>
        <p:sp>
          <p:nvSpPr>
            <p:cNvPr id="5" name="Rectangle 3"/>
            <p:cNvSpPr txBox="1">
              <a:spLocks noChangeArrowheads="1"/>
            </p:cNvSpPr>
            <p:nvPr/>
          </p:nvSpPr>
          <p:spPr>
            <a:xfrm>
              <a:off x="2183368" y="3360894"/>
              <a:ext cx="2836041" cy="3240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1800" b="1" dirty="0" smtClean="0"/>
                <a:t>Compression moulding</a:t>
              </a:r>
            </a:p>
            <a:p>
              <a:pPr>
                <a:buFont typeface="Wingdings" panose="05000000000000000000" pitchFamily="2" charset="2"/>
                <a:buChar char="q"/>
              </a:pPr>
              <a:r>
                <a:rPr lang="en-US" sz="1800" b="1" dirty="0" smtClean="0"/>
                <a:t>Transfer moulding</a:t>
              </a:r>
            </a:p>
            <a:p>
              <a:pPr>
                <a:buFont typeface="Wingdings" panose="05000000000000000000" pitchFamily="2" charset="2"/>
                <a:buChar char="q"/>
              </a:pPr>
              <a:r>
                <a:rPr lang="en-US" sz="1800" b="1" dirty="0" smtClean="0"/>
                <a:t>Injection moulding</a:t>
              </a:r>
            </a:p>
            <a:p>
              <a:pPr>
                <a:buFont typeface="Wingdings" panose="05000000000000000000" pitchFamily="2" charset="2"/>
                <a:buChar char="q"/>
              </a:pPr>
              <a:r>
                <a:rPr lang="en-US" sz="1800" b="1" dirty="0" smtClean="0"/>
                <a:t>Blow moulding</a:t>
              </a:r>
            </a:p>
            <a:p>
              <a:pPr>
                <a:buFont typeface="Wingdings" panose="05000000000000000000" pitchFamily="2" charset="2"/>
                <a:buChar char="q"/>
              </a:pPr>
              <a:r>
                <a:rPr lang="en-US" sz="1800" b="1" dirty="0" smtClean="0"/>
                <a:t>Vacuum moulding</a:t>
              </a:r>
              <a:endParaRPr lang="en-US" sz="1800" b="1" dirty="0"/>
            </a:p>
          </p:txBody>
        </p:sp>
        <p:sp>
          <p:nvSpPr>
            <p:cNvPr id="6" name="Rectangle 4"/>
            <p:cNvSpPr txBox="1">
              <a:spLocks noChangeArrowheads="1"/>
            </p:cNvSpPr>
            <p:nvPr/>
          </p:nvSpPr>
          <p:spPr>
            <a:xfrm>
              <a:off x="5403523" y="3071656"/>
              <a:ext cx="6588125" cy="4200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en-US" sz="2000" dirty="0" smtClean="0">
                <a:solidFill>
                  <a:srgbClr val="FF0066"/>
                </a:solidFill>
              </a:endParaRPr>
            </a:p>
            <a:p>
              <a:pPr>
                <a:buFont typeface="Wingdings" panose="05000000000000000000" pitchFamily="2" charset="2"/>
                <a:buNone/>
              </a:pPr>
              <a:r>
                <a:rPr lang="en-US" u="sng" dirty="0" smtClean="0"/>
                <a:t>Batch curing</a:t>
              </a:r>
              <a:r>
                <a:rPr lang="en-US" dirty="0" smtClean="0"/>
                <a:t>            </a:t>
              </a:r>
              <a:r>
                <a:rPr lang="en-US" u="sng" dirty="0" smtClean="0"/>
                <a:t>Continuous curing</a:t>
              </a:r>
            </a:p>
            <a:p>
              <a:pPr>
                <a:buFont typeface="Wingdings" panose="05000000000000000000" pitchFamily="2" charset="2"/>
                <a:buChar char="ü"/>
              </a:pPr>
              <a:r>
                <a:rPr lang="en-US" sz="1800" b="1" dirty="0" smtClean="0"/>
                <a:t>Autoclave or steam pan           </a:t>
              </a:r>
              <a:r>
                <a:rPr lang="en-US" sz="1800" b="1" dirty="0" smtClean="0">
                  <a:cs typeface="Times New Roman" panose="02020603050405020304" pitchFamily="18" charset="0"/>
                </a:rPr>
                <a:t>• </a:t>
              </a:r>
              <a:r>
                <a:rPr lang="en-US" sz="1800" b="1" dirty="0" smtClean="0"/>
                <a:t>High pressure steam tube</a:t>
              </a:r>
            </a:p>
            <a:p>
              <a:pPr>
                <a:buFont typeface="Wingdings" panose="05000000000000000000" pitchFamily="2" charset="2"/>
                <a:buChar char="ü"/>
              </a:pPr>
              <a:r>
                <a:rPr lang="en-US" sz="1800" b="1" dirty="0" smtClean="0"/>
                <a:t>Hot air oven                                </a:t>
              </a:r>
              <a:r>
                <a:rPr lang="en-US" sz="1800" b="1" dirty="0" smtClean="0">
                  <a:cs typeface="Times New Roman" panose="02020603050405020304" pitchFamily="18" charset="0"/>
                </a:rPr>
                <a:t>• </a:t>
              </a:r>
              <a:r>
                <a:rPr lang="en-US" sz="1800" b="1" dirty="0" smtClean="0"/>
                <a:t>Hot air tunnel </a:t>
              </a:r>
            </a:p>
            <a:p>
              <a:pPr>
                <a:buFont typeface="Wingdings" panose="05000000000000000000" pitchFamily="2" charset="2"/>
                <a:buChar char="ü"/>
              </a:pPr>
              <a:r>
                <a:rPr lang="en-US" sz="1800" b="1" dirty="0" smtClean="0"/>
                <a:t>Water curing                               </a:t>
              </a:r>
              <a:r>
                <a:rPr lang="en-US" sz="1800" b="1" dirty="0" smtClean="0">
                  <a:cs typeface="Times New Roman" panose="02020603050405020304" pitchFamily="18" charset="0"/>
                </a:rPr>
                <a:t>•</a:t>
              </a:r>
              <a:r>
                <a:rPr lang="en-US" sz="1800" b="1" dirty="0" smtClean="0"/>
                <a:t> Fluidized bed </a:t>
              </a:r>
            </a:p>
            <a:p>
              <a:pPr>
                <a:buFont typeface="Wingdings" panose="05000000000000000000" pitchFamily="2" charset="2"/>
                <a:buChar char="ü"/>
              </a:pPr>
              <a:r>
                <a:rPr lang="en-US" sz="1800" b="1" dirty="0" smtClean="0"/>
                <a:t>Lead curing                                  </a:t>
              </a:r>
              <a:r>
                <a:rPr lang="en-US" sz="1800" b="1" dirty="0" smtClean="0">
                  <a:cs typeface="Times New Roman" panose="02020603050405020304" pitchFamily="18" charset="0"/>
                </a:rPr>
                <a:t>• </a:t>
              </a:r>
              <a:r>
                <a:rPr lang="en-US" sz="1800" b="1" dirty="0" smtClean="0"/>
                <a:t>Liquid curing method</a:t>
              </a:r>
            </a:p>
            <a:p>
              <a:pPr marL="0" indent="0">
                <a:buNone/>
              </a:pPr>
              <a:r>
                <a:rPr lang="en-US" sz="1800" b="1" dirty="0" smtClean="0"/>
                <a:t>                                                           </a:t>
              </a:r>
              <a:r>
                <a:rPr lang="en-US" sz="1800" b="1" dirty="0" smtClean="0">
                  <a:cs typeface="Times New Roman" panose="02020603050405020304" pitchFamily="18" charset="0"/>
                </a:rPr>
                <a:t>• </a:t>
              </a:r>
              <a:r>
                <a:rPr lang="en-US" sz="1800" b="1" dirty="0" smtClean="0"/>
                <a:t>Continuous drum cure</a:t>
              </a:r>
            </a:p>
            <a:p>
              <a:pPr>
                <a:buFont typeface="Wingdings" panose="05000000000000000000" pitchFamily="2" charset="2"/>
                <a:buNone/>
              </a:pPr>
              <a:r>
                <a:rPr lang="en-US" sz="1800" b="1" dirty="0" smtClean="0"/>
                <a:t>                                                           </a:t>
              </a:r>
              <a:r>
                <a:rPr lang="en-US" sz="1800" b="1" dirty="0" smtClean="0">
                  <a:cs typeface="Times New Roman" panose="02020603050405020304" pitchFamily="18" charset="0"/>
                </a:rPr>
                <a:t>•</a:t>
              </a:r>
              <a:r>
                <a:rPr lang="en-US" sz="1800" b="1" dirty="0" smtClean="0"/>
                <a:t> Microwave vulcanization </a:t>
              </a:r>
              <a:endParaRPr lang="en-US" sz="1800" b="1" dirty="0"/>
            </a:p>
          </p:txBody>
        </p:sp>
        <p:grpSp>
          <p:nvGrpSpPr>
            <p:cNvPr id="22" name="Group 21"/>
            <p:cNvGrpSpPr/>
            <p:nvPr/>
          </p:nvGrpSpPr>
          <p:grpSpPr>
            <a:xfrm>
              <a:off x="2115403" y="326283"/>
              <a:ext cx="6705600" cy="2456135"/>
              <a:chOff x="5486400" y="692150"/>
              <a:chExt cx="6705600" cy="2456135"/>
            </a:xfrm>
          </p:grpSpPr>
          <p:sp>
            <p:nvSpPr>
              <p:cNvPr id="8" name="Rectangle 7"/>
              <p:cNvSpPr/>
              <p:nvPr/>
            </p:nvSpPr>
            <p:spPr>
              <a:xfrm>
                <a:off x="6086901" y="692150"/>
                <a:ext cx="5390866" cy="577091"/>
              </a:xfrm>
              <a:prstGeom prst="rect">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Vulcanization – Different methods</a:t>
                </a:r>
                <a:endParaRPr lang="en-IN" sz="2800" dirty="0">
                  <a:solidFill>
                    <a:schemeClr val="tx1"/>
                  </a:solidFill>
                </a:endParaRPr>
              </a:p>
            </p:txBody>
          </p:sp>
          <p:grpSp>
            <p:nvGrpSpPr>
              <p:cNvPr id="14" name="Group 13"/>
              <p:cNvGrpSpPr/>
              <p:nvPr/>
            </p:nvGrpSpPr>
            <p:grpSpPr>
              <a:xfrm>
                <a:off x="7383438" y="1265368"/>
                <a:ext cx="2797792" cy="830926"/>
                <a:chOff x="7042244" y="1419367"/>
                <a:chExt cx="2797792" cy="830926"/>
              </a:xfrm>
            </p:grpSpPr>
            <p:cxnSp>
              <p:nvCxnSpPr>
                <p:cNvPr id="11" name="Straight Arrow Connector 10"/>
                <p:cNvCxnSpPr/>
                <p:nvPr/>
              </p:nvCxnSpPr>
              <p:spPr>
                <a:xfrm flipH="1">
                  <a:off x="7042244" y="1423679"/>
                  <a:ext cx="1050878" cy="826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93122" y="1419367"/>
                  <a:ext cx="1746914" cy="785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5486400" y="2149297"/>
                <a:ext cx="2620370" cy="998988"/>
              </a:xfrm>
              <a:prstGeom prst="roundRect">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Moulding</a:t>
                </a:r>
              </a:p>
              <a:p>
                <a:pPr algn="ctr">
                  <a:buFont typeface="Wingdings" panose="05000000000000000000" pitchFamily="2" charset="2"/>
                  <a:buNone/>
                </a:pPr>
                <a:r>
                  <a:rPr lang="en-US" dirty="0">
                    <a:solidFill>
                      <a:schemeClr val="tx1"/>
                    </a:solidFill>
                  </a:rPr>
                  <a:t>( Shaping and curing </a:t>
                </a:r>
              </a:p>
              <a:p>
                <a:pPr algn="ctr">
                  <a:buFont typeface="Wingdings" panose="05000000000000000000" pitchFamily="2" charset="2"/>
                  <a:buNone/>
                </a:pPr>
                <a:r>
                  <a:rPr lang="en-US" dirty="0">
                    <a:solidFill>
                      <a:schemeClr val="tx1"/>
                    </a:solidFill>
                  </a:rPr>
                  <a:t>within the mould)</a:t>
                </a:r>
              </a:p>
            </p:txBody>
          </p:sp>
          <p:sp>
            <p:nvSpPr>
              <p:cNvPr id="21" name="Rounded Rectangle 20"/>
              <p:cNvSpPr/>
              <p:nvPr/>
            </p:nvSpPr>
            <p:spPr>
              <a:xfrm>
                <a:off x="9021170" y="2149297"/>
                <a:ext cx="3170830" cy="998988"/>
              </a:xfrm>
              <a:prstGeom prst="roundRect">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pitchFamily="2" charset="2"/>
                  <a:buNone/>
                </a:pPr>
                <a:r>
                  <a:rPr lang="en-US" dirty="0">
                    <a:solidFill>
                      <a:schemeClr val="tx1"/>
                    </a:solidFill>
                  </a:rPr>
                  <a:t>Methods other than moulding</a:t>
                </a:r>
              </a:p>
              <a:p>
                <a:pPr algn="just">
                  <a:buFont typeface="Wingdings" panose="05000000000000000000" pitchFamily="2" charset="2"/>
                  <a:buNone/>
                </a:pPr>
                <a:r>
                  <a:rPr lang="en-US" dirty="0">
                    <a:solidFill>
                      <a:schemeClr val="tx1"/>
                    </a:solidFill>
                  </a:rPr>
                  <a:t>(Curing of previously shaped </a:t>
                </a:r>
                <a:r>
                  <a:rPr lang="en-US" dirty="0" smtClean="0">
                    <a:solidFill>
                      <a:schemeClr val="tx1"/>
                    </a:solidFill>
                  </a:rPr>
                  <a:t>compound/composites)</a:t>
                </a:r>
                <a:endParaRPr lang="en-IN" dirty="0">
                  <a:solidFill>
                    <a:schemeClr val="tx1"/>
                  </a:solidFill>
                </a:endParaRPr>
              </a:p>
            </p:txBody>
          </p:sp>
        </p:grpSp>
        <p:sp>
          <p:nvSpPr>
            <p:cNvPr id="2" name="Down Arrow 1"/>
            <p:cNvSpPr/>
            <p:nvPr/>
          </p:nvSpPr>
          <p:spPr>
            <a:xfrm>
              <a:off x="3309582" y="2782418"/>
              <a:ext cx="45719" cy="578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 name="Group 15"/>
            <p:cNvGrpSpPr/>
            <p:nvPr/>
          </p:nvGrpSpPr>
          <p:grpSpPr>
            <a:xfrm>
              <a:off x="6604825" y="2782418"/>
              <a:ext cx="2556382" cy="804032"/>
              <a:chOff x="6604825" y="2782418"/>
              <a:chExt cx="2556382" cy="804032"/>
            </a:xfrm>
          </p:grpSpPr>
          <p:cxnSp>
            <p:nvCxnSpPr>
              <p:cNvPr id="7" name="Straight Arrow Connector 6"/>
              <p:cNvCxnSpPr>
                <a:stCxn id="21" idx="2"/>
              </p:cNvCxnSpPr>
              <p:nvPr/>
            </p:nvCxnSpPr>
            <p:spPr>
              <a:xfrm flipH="1">
                <a:off x="6604825" y="2782418"/>
                <a:ext cx="630763" cy="8040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7235588" y="2782418"/>
                <a:ext cx="1925619" cy="730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2979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71800" y="325154"/>
            <a:ext cx="4978400" cy="740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002060"/>
                </a:solidFill>
                <a:effectLst>
                  <a:outerShdw blurRad="38100" dist="38100" dir="2700000" algn="tl">
                    <a:srgbClr val="000000">
                      <a:alpha val="43137"/>
                    </a:srgbClr>
                  </a:outerShdw>
                </a:effectLst>
              </a:rPr>
              <a:t>MOULDING</a:t>
            </a:r>
            <a:endParaRPr lang="en-IN" b="1" dirty="0">
              <a:solidFill>
                <a:srgbClr val="002060"/>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572745" y="1201004"/>
            <a:ext cx="10195338" cy="49814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IN" sz="2000" dirty="0" smtClean="0"/>
              <a:t>Introducing uncured elastomer into a heated mould, high pressure applied</a:t>
            </a:r>
          </a:p>
          <a:p>
            <a:pPr>
              <a:buFont typeface="Wingdings" panose="05000000000000000000" pitchFamily="2" charset="2"/>
              <a:buChar char="v"/>
            </a:pPr>
            <a:endParaRPr lang="en-IN" sz="2000" dirty="0" smtClean="0"/>
          </a:p>
          <a:p>
            <a:pPr>
              <a:buFont typeface="Wingdings" panose="05000000000000000000" pitchFamily="2" charset="2"/>
              <a:buChar char="v"/>
            </a:pPr>
            <a:r>
              <a:rPr lang="en-IN" sz="2000" dirty="0" smtClean="0"/>
              <a:t>Stock softens with heat and flows under pressure, filling the cavities</a:t>
            </a:r>
          </a:p>
          <a:p>
            <a:pPr>
              <a:buFont typeface="Wingdings" panose="05000000000000000000" pitchFamily="2" charset="2"/>
              <a:buChar char="v"/>
            </a:pPr>
            <a:endParaRPr lang="en-IN" sz="2000" dirty="0" smtClean="0"/>
          </a:p>
          <a:p>
            <a:pPr>
              <a:buFont typeface="Wingdings" panose="05000000000000000000" pitchFamily="2" charset="2"/>
              <a:buChar char="v"/>
            </a:pPr>
            <a:r>
              <a:rPr lang="en-IN" sz="2000" dirty="0" smtClean="0"/>
              <a:t>On prolonged heating , material converts from thermoplastic stage to elastic stage</a:t>
            </a:r>
          </a:p>
          <a:p>
            <a:pPr>
              <a:buFont typeface="Wingdings" panose="05000000000000000000" pitchFamily="2" charset="2"/>
              <a:buChar char="v"/>
            </a:pPr>
            <a:endParaRPr lang="en-IN" sz="2000" dirty="0" smtClean="0"/>
          </a:p>
          <a:p>
            <a:pPr>
              <a:buFont typeface="Wingdings" panose="05000000000000000000" pitchFamily="2" charset="2"/>
              <a:buChar char="v"/>
            </a:pPr>
            <a:r>
              <a:rPr lang="en-IN" sz="2000" dirty="0"/>
              <a:t> </a:t>
            </a:r>
            <a:r>
              <a:rPr lang="en-IN" sz="2000" dirty="0" smtClean="0"/>
              <a:t>Removed from mould even when still hot </a:t>
            </a:r>
            <a:endParaRPr lang="en-IN" sz="2000" dirty="0"/>
          </a:p>
        </p:txBody>
      </p:sp>
      <p:grpSp>
        <p:nvGrpSpPr>
          <p:cNvPr id="10" name="Group 9"/>
          <p:cNvGrpSpPr/>
          <p:nvPr/>
        </p:nvGrpSpPr>
        <p:grpSpPr>
          <a:xfrm>
            <a:off x="1902219" y="4223983"/>
            <a:ext cx="7536389" cy="3240087"/>
            <a:chOff x="1064526" y="3774234"/>
            <a:chExt cx="7536389" cy="3240087"/>
          </a:xfrm>
        </p:grpSpPr>
        <p:sp>
          <p:nvSpPr>
            <p:cNvPr id="7" name="Rectangle 3"/>
            <p:cNvSpPr txBox="1">
              <a:spLocks noChangeArrowheads="1"/>
            </p:cNvSpPr>
            <p:nvPr/>
          </p:nvSpPr>
          <p:spPr>
            <a:xfrm>
              <a:off x="5764874" y="3774234"/>
              <a:ext cx="2836041" cy="3240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1800" b="1" dirty="0" smtClean="0"/>
                <a:t> Compression </a:t>
              </a:r>
              <a:r>
                <a:rPr lang="en-US" sz="1800" b="1" dirty="0" smtClean="0"/>
                <a:t>moulding</a:t>
              </a:r>
            </a:p>
            <a:p>
              <a:pPr>
                <a:buFont typeface="Wingdings" panose="05000000000000000000" pitchFamily="2" charset="2"/>
                <a:buChar char="q"/>
              </a:pPr>
              <a:r>
                <a:rPr lang="en-US" sz="1800" b="1" dirty="0" smtClean="0"/>
                <a:t> Transfer </a:t>
              </a:r>
              <a:r>
                <a:rPr lang="en-US" sz="1800" b="1" dirty="0" smtClean="0"/>
                <a:t>moulding</a:t>
              </a:r>
            </a:p>
            <a:p>
              <a:pPr>
                <a:buFont typeface="Wingdings" panose="05000000000000000000" pitchFamily="2" charset="2"/>
                <a:buChar char="q"/>
              </a:pPr>
              <a:r>
                <a:rPr lang="en-US" sz="1800" b="1" dirty="0" smtClean="0"/>
                <a:t> Injection </a:t>
              </a:r>
              <a:r>
                <a:rPr lang="en-US" sz="1800" b="1" dirty="0" smtClean="0"/>
                <a:t>moulding</a:t>
              </a:r>
            </a:p>
            <a:p>
              <a:pPr>
                <a:buFont typeface="Wingdings" panose="05000000000000000000" pitchFamily="2" charset="2"/>
                <a:buChar char="q"/>
              </a:pPr>
              <a:r>
                <a:rPr lang="en-US" sz="1800" b="1" dirty="0" smtClean="0"/>
                <a:t> Blow </a:t>
              </a:r>
              <a:r>
                <a:rPr lang="en-US" sz="1800" b="1" dirty="0" smtClean="0"/>
                <a:t>moulding</a:t>
              </a:r>
            </a:p>
            <a:p>
              <a:pPr>
                <a:buFont typeface="Wingdings" panose="05000000000000000000" pitchFamily="2" charset="2"/>
                <a:buChar char="q"/>
              </a:pPr>
              <a:r>
                <a:rPr lang="en-US" sz="1800" b="1" dirty="0" smtClean="0"/>
                <a:t> Vacuum </a:t>
              </a:r>
              <a:r>
                <a:rPr lang="en-US" sz="1800" b="1" dirty="0" smtClean="0"/>
                <a:t>moulding</a:t>
              </a:r>
              <a:endParaRPr lang="en-US" sz="1800" b="1" dirty="0"/>
            </a:p>
          </p:txBody>
        </p:sp>
        <p:sp>
          <p:nvSpPr>
            <p:cNvPr id="8" name="Rounded Rectangle 7"/>
            <p:cNvSpPr/>
            <p:nvPr/>
          </p:nvSpPr>
          <p:spPr>
            <a:xfrm>
              <a:off x="1064526" y="4048959"/>
              <a:ext cx="2620370" cy="998988"/>
            </a:xfrm>
            <a:prstGeom prst="roundRect">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Moulding</a:t>
              </a:r>
            </a:p>
            <a:p>
              <a:pPr algn="ctr">
                <a:buFont typeface="Wingdings" panose="05000000000000000000" pitchFamily="2" charset="2"/>
                <a:buNone/>
              </a:pPr>
              <a:r>
                <a:rPr lang="en-US" dirty="0">
                  <a:solidFill>
                    <a:schemeClr val="tx1"/>
                  </a:solidFill>
                </a:rPr>
                <a:t>( Shaping and curing </a:t>
              </a:r>
            </a:p>
            <a:p>
              <a:pPr algn="ctr">
                <a:buFont typeface="Wingdings" panose="05000000000000000000" pitchFamily="2" charset="2"/>
                <a:buNone/>
              </a:pPr>
              <a:r>
                <a:rPr lang="en-US" dirty="0">
                  <a:solidFill>
                    <a:schemeClr val="tx1"/>
                  </a:solidFill>
                </a:rPr>
                <a:t>within the mould)</a:t>
              </a:r>
            </a:p>
          </p:txBody>
        </p:sp>
        <p:sp>
          <p:nvSpPr>
            <p:cNvPr id="9" name="Down Arrow 8"/>
            <p:cNvSpPr/>
            <p:nvPr/>
          </p:nvSpPr>
          <p:spPr>
            <a:xfrm rot="5400000" flipH="1" flipV="1">
              <a:off x="4531831" y="3720029"/>
              <a:ext cx="201490" cy="16568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777402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733" y="603206"/>
            <a:ext cx="10515600" cy="4351338"/>
          </a:xfrm>
        </p:spPr>
        <p:txBody>
          <a:bodyPr>
            <a:noAutofit/>
          </a:bodyPr>
          <a:lstStyle/>
          <a:p>
            <a:pPr marL="0" indent="0" algn="just">
              <a:buNone/>
            </a:pPr>
            <a:r>
              <a:rPr lang="en-IN" sz="1800" cap="none" dirty="0" smtClean="0">
                <a:solidFill>
                  <a:srgbClr val="002060"/>
                </a:solidFill>
              </a:rPr>
              <a:t>3.1.0. To understand the cure characteristics ,cure measurements and different vulcanisation methods </a:t>
            </a:r>
          </a:p>
          <a:p>
            <a:pPr marL="0" indent="0" algn="just">
              <a:buNone/>
            </a:pPr>
            <a:r>
              <a:rPr lang="en-IN" sz="1800" cap="none" dirty="0" smtClean="0">
                <a:solidFill>
                  <a:srgbClr val="002060"/>
                </a:solidFill>
              </a:rPr>
              <a:t>3.1.1. Define scorch and scorch time, cure and cure time, optimum cure, state of cure, cure index, delayed action. </a:t>
            </a:r>
          </a:p>
          <a:p>
            <a:pPr marL="0" indent="0" algn="just">
              <a:buNone/>
            </a:pPr>
            <a:r>
              <a:rPr lang="en-IN" sz="1800" cap="none" dirty="0" smtClean="0">
                <a:solidFill>
                  <a:srgbClr val="002060"/>
                </a:solidFill>
              </a:rPr>
              <a:t>3.1.2. State the methods for avoiding scorch. </a:t>
            </a:r>
          </a:p>
          <a:p>
            <a:pPr marL="0" indent="0" algn="just">
              <a:buNone/>
            </a:pPr>
            <a:r>
              <a:rPr lang="en-IN" sz="1800" cap="none" dirty="0" smtClean="0">
                <a:solidFill>
                  <a:srgbClr val="002060"/>
                </a:solidFill>
              </a:rPr>
              <a:t>3.1.3. Illustrate cure graph of </a:t>
            </a:r>
            <a:r>
              <a:rPr lang="en-IN" sz="1800" cap="none" dirty="0" err="1" smtClean="0">
                <a:solidFill>
                  <a:srgbClr val="002060"/>
                </a:solidFill>
              </a:rPr>
              <a:t>mooney</a:t>
            </a:r>
            <a:r>
              <a:rPr lang="en-IN" sz="1800" cap="none" dirty="0" smtClean="0">
                <a:solidFill>
                  <a:srgbClr val="002060"/>
                </a:solidFill>
              </a:rPr>
              <a:t> viscometer and </a:t>
            </a:r>
            <a:r>
              <a:rPr lang="en-IN" sz="1800" cap="none" dirty="0" err="1" smtClean="0">
                <a:solidFill>
                  <a:srgbClr val="002060"/>
                </a:solidFill>
              </a:rPr>
              <a:t>rheometer</a:t>
            </a:r>
            <a:r>
              <a:rPr lang="en-IN" sz="1800" cap="none" dirty="0" smtClean="0">
                <a:solidFill>
                  <a:srgbClr val="002060"/>
                </a:solidFill>
              </a:rPr>
              <a:t>. </a:t>
            </a:r>
          </a:p>
          <a:p>
            <a:pPr marL="0" indent="0" algn="just">
              <a:buNone/>
            </a:pPr>
            <a:r>
              <a:rPr lang="en-IN" sz="1800" cap="none" dirty="0" smtClean="0">
                <a:solidFill>
                  <a:srgbClr val="002060"/>
                </a:solidFill>
              </a:rPr>
              <a:t>3.1.4. Explain the various cure graphs by changing different type of accelerators and curing agents.</a:t>
            </a:r>
          </a:p>
          <a:p>
            <a:pPr marL="0" indent="0" algn="just">
              <a:buNone/>
            </a:pPr>
            <a:r>
              <a:rPr lang="en-IN" sz="1800" cap="none" dirty="0" smtClean="0">
                <a:solidFill>
                  <a:srgbClr val="002060"/>
                </a:solidFill>
              </a:rPr>
              <a:t>3.1.5. Describe the procedure for the determination of cure characteristics.</a:t>
            </a:r>
          </a:p>
          <a:p>
            <a:pPr marL="0" indent="0" algn="just">
              <a:buNone/>
            </a:pPr>
            <a:r>
              <a:rPr lang="en-IN" sz="1800" cap="none" dirty="0" smtClean="0">
                <a:solidFill>
                  <a:srgbClr val="002060"/>
                </a:solidFill>
              </a:rPr>
              <a:t>3.1.6. Define viscosity, elasticity and plasticity. </a:t>
            </a:r>
          </a:p>
          <a:p>
            <a:pPr marL="0" indent="0" algn="just">
              <a:buNone/>
            </a:pPr>
            <a:r>
              <a:rPr lang="en-IN" sz="1800" cap="none" dirty="0" smtClean="0">
                <a:solidFill>
                  <a:srgbClr val="002060"/>
                </a:solidFill>
              </a:rPr>
              <a:t>3.1.7. Describe different basic processing steps for product manufacture using NR and SR. </a:t>
            </a:r>
          </a:p>
          <a:p>
            <a:pPr marL="0" indent="0" algn="just">
              <a:buNone/>
            </a:pPr>
            <a:r>
              <a:rPr lang="en-IN" sz="1800" cap="none" dirty="0" smtClean="0">
                <a:solidFill>
                  <a:srgbClr val="002060"/>
                </a:solidFill>
              </a:rPr>
              <a:t>3.1.8. Explain different heating medium, mention their merits and demerits.</a:t>
            </a:r>
          </a:p>
          <a:p>
            <a:pPr marL="0" indent="0" algn="just">
              <a:buNone/>
            </a:pPr>
            <a:r>
              <a:rPr lang="en-IN" sz="1800" cap="none" dirty="0" smtClean="0">
                <a:solidFill>
                  <a:srgbClr val="002060"/>
                </a:solidFill>
              </a:rPr>
              <a:t>3.1.9. Define moulding, and state compression moulding, transfer moulding and injection moulding. </a:t>
            </a:r>
          </a:p>
          <a:p>
            <a:pPr marL="0" indent="0" algn="just">
              <a:buNone/>
            </a:pPr>
            <a:r>
              <a:rPr lang="en-IN" sz="1800" cap="none" dirty="0" smtClean="0">
                <a:solidFill>
                  <a:srgbClr val="002060"/>
                </a:solidFill>
              </a:rPr>
              <a:t>3.1.10. State vulcanisation methods other than moulding. </a:t>
            </a:r>
          </a:p>
          <a:p>
            <a:pPr marL="0" indent="0" algn="just">
              <a:buNone/>
            </a:pPr>
            <a:r>
              <a:rPr lang="en-IN" sz="1800" cap="none" dirty="0" smtClean="0">
                <a:solidFill>
                  <a:srgbClr val="002060"/>
                </a:solidFill>
              </a:rPr>
              <a:t>3.1.11. Explain different batch curing methods. </a:t>
            </a:r>
          </a:p>
          <a:p>
            <a:pPr marL="0" indent="0" algn="just">
              <a:buNone/>
            </a:pPr>
            <a:r>
              <a:rPr lang="en-IN" sz="1800" cap="none" dirty="0" smtClean="0">
                <a:solidFill>
                  <a:srgbClr val="002060"/>
                </a:solidFill>
              </a:rPr>
              <a:t>3.1.12. Describe continuous vulcanisation methods such as fluidised bed, microwave, </a:t>
            </a:r>
            <a:r>
              <a:rPr lang="en-IN" sz="1800" cap="none" dirty="0" err="1" smtClean="0">
                <a:solidFill>
                  <a:srgbClr val="002060"/>
                </a:solidFill>
              </a:rPr>
              <a:t>rotocure</a:t>
            </a:r>
            <a:r>
              <a:rPr lang="en-IN" sz="1800" cap="none" dirty="0" smtClean="0">
                <a:solidFill>
                  <a:srgbClr val="002060"/>
                </a:solidFill>
              </a:rPr>
              <a:t>, steam tube curing, molten salt bath with suitable examples.</a:t>
            </a:r>
            <a:endParaRPr lang="en-IN" sz="1800" cap="none" dirty="0">
              <a:solidFill>
                <a:srgbClr val="002060"/>
              </a:solidFill>
            </a:endParaRPr>
          </a:p>
        </p:txBody>
      </p:sp>
    </p:spTree>
    <p:extLst>
      <p:ext uri="{BB962C8B-B14F-4D97-AF65-F5344CB8AC3E}">
        <p14:creationId xmlns:p14="http://schemas.microsoft.com/office/powerpoint/2010/main" val="3340930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5.imimg.com/data5/IG/JY/DF/SELLER-6408453/alloy-steel-rubber-injection-mould-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507" y="0"/>
            <a:ext cx="3902821" cy="39028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931862" y="3057525"/>
            <a:ext cx="9058275" cy="3800475"/>
          </a:xfrm>
          <a:prstGeom prst="rect">
            <a:avLst/>
          </a:prstGeom>
        </p:spPr>
      </p:pic>
      <p:sp>
        <p:nvSpPr>
          <p:cNvPr id="2" name="Title 1"/>
          <p:cNvSpPr txBox="1">
            <a:spLocks/>
          </p:cNvSpPr>
          <p:nvPr/>
        </p:nvSpPr>
        <p:spPr>
          <a:xfrm>
            <a:off x="2971800" y="325154"/>
            <a:ext cx="4978400" cy="74034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002060"/>
                </a:solidFill>
                <a:effectLst>
                  <a:outerShdw blurRad="38100" dist="38100" dir="2700000" algn="tl">
                    <a:srgbClr val="000000">
                      <a:alpha val="43137"/>
                    </a:srgbClr>
                  </a:outerShdw>
                </a:effectLst>
              </a:rPr>
              <a:t>COMPRESSION </a:t>
            </a:r>
            <a:r>
              <a:rPr lang="en-IN" b="1" dirty="0" smtClean="0">
                <a:solidFill>
                  <a:srgbClr val="002060"/>
                </a:solidFill>
                <a:effectLst>
                  <a:outerShdw blurRad="38100" dist="38100" dir="2700000" algn="tl">
                    <a:srgbClr val="000000">
                      <a:alpha val="43137"/>
                    </a:srgbClr>
                  </a:outerShdw>
                </a:effectLst>
              </a:rPr>
              <a:t>MOULDING</a:t>
            </a:r>
            <a:endParaRPr lang="en-IN" b="1" dirty="0">
              <a:solidFill>
                <a:srgbClr val="002060"/>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22620" y="1065498"/>
            <a:ext cx="8202765" cy="49814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dirty="0" smtClean="0"/>
              <a:t>Charge is placed in the cavity of matched mould in open position</a:t>
            </a:r>
          </a:p>
          <a:p>
            <a:r>
              <a:rPr lang="en-IN" sz="2000" dirty="0" smtClean="0"/>
              <a:t>Mould is closed by bringing the two halves together</a:t>
            </a:r>
          </a:p>
          <a:p>
            <a:r>
              <a:rPr lang="en-IN" sz="2000" dirty="0" smtClean="0"/>
              <a:t>Pressure is exerted to squeeze the compound so that it fills the mould cavity</a:t>
            </a:r>
          </a:p>
          <a:p>
            <a:r>
              <a:rPr lang="en-IN" sz="2000" dirty="0" smtClean="0"/>
              <a:t>While under pressure, compound gets cured and attains the shape of the cavity</a:t>
            </a:r>
          </a:p>
          <a:p>
            <a:r>
              <a:rPr lang="en-IN" sz="2000" dirty="0" smtClean="0"/>
              <a:t>Excess material is forced into the overflow channels</a:t>
            </a:r>
          </a:p>
          <a:p>
            <a:endParaRPr lang="en-IN" sz="2000" dirty="0"/>
          </a:p>
        </p:txBody>
      </p:sp>
    </p:spTree>
    <p:extLst>
      <p:ext uri="{BB962C8B-B14F-4D97-AF65-F5344CB8AC3E}">
        <p14:creationId xmlns:p14="http://schemas.microsoft.com/office/powerpoint/2010/main" val="2116789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72905" y="326283"/>
            <a:ext cx="7482385" cy="2048409"/>
            <a:chOff x="1572905" y="326283"/>
            <a:chExt cx="7482385" cy="2048409"/>
          </a:xfrm>
        </p:grpSpPr>
        <p:sp>
          <p:nvSpPr>
            <p:cNvPr id="3" name="Rectangle 2"/>
            <p:cNvSpPr/>
            <p:nvPr/>
          </p:nvSpPr>
          <p:spPr>
            <a:xfrm>
              <a:off x="2715904" y="326283"/>
              <a:ext cx="5390866" cy="577091"/>
            </a:xfrm>
            <a:prstGeom prst="rect">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Compression mould </a:t>
              </a:r>
              <a:endParaRPr lang="en-IN" sz="2800" dirty="0">
                <a:solidFill>
                  <a:schemeClr val="tx1"/>
                </a:solidFill>
              </a:endParaRPr>
            </a:p>
          </p:txBody>
        </p:sp>
        <p:cxnSp>
          <p:nvCxnSpPr>
            <p:cNvPr id="4" name="Straight Arrow Connector 3"/>
            <p:cNvCxnSpPr/>
            <p:nvPr/>
          </p:nvCxnSpPr>
          <p:spPr>
            <a:xfrm flipH="1">
              <a:off x="3002507" y="903813"/>
              <a:ext cx="2060812" cy="74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083791" y="903374"/>
              <a:ext cx="40944" cy="1093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04263" y="914400"/>
              <a:ext cx="2483892" cy="736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58250" y="1827169"/>
              <a:ext cx="1897040" cy="338554"/>
            </a:xfrm>
            <a:prstGeom prst="rect">
              <a:avLst/>
            </a:prstGeom>
            <a:noFill/>
          </p:spPr>
          <p:txBody>
            <a:bodyPr wrap="square" rtlCol="0">
              <a:spAutoFit/>
            </a:bodyPr>
            <a:lstStyle/>
            <a:p>
              <a:r>
                <a:rPr lang="en-IN" sz="1600" b="1" dirty="0" smtClean="0"/>
                <a:t>Semi positive type</a:t>
              </a:r>
              <a:endParaRPr lang="en-IN" sz="1600" b="1" dirty="0"/>
            </a:p>
          </p:txBody>
        </p:sp>
        <p:sp>
          <p:nvSpPr>
            <p:cNvPr id="13" name="TextBox 12"/>
            <p:cNvSpPr txBox="1"/>
            <p:nvPr/>
          </p:nvSpPr>
          <p:spPr>
            <a:xfrm>
              <a:off x="3852081" y="2036138"/>
              <a:ext cx="2545307" cy="338554"/>
            </a:xfrm>
            <a:prstGeom prst="rect">
              <a:avLst/>
            </a:prstGeom>
            <a:noFill/>
          </p:spPr>
          <p:txBody>
            <a:bodyPr wrap="square" rtlCol="0">
              <a:spAutoFit/>
            </a:bodyPr>
            <a:lstStyle/>
            <a:p>
              <a:r>
                <a:rPr lang="en-IN" sz="1600" b="1" dirty="0" smtClean="0"/>
                <a:t>Positive or plunger type</a:t>
              </a:r>
              <a:endParaRPr lang="en-IN" sz="1600" b="1" dirty="0"/>
            </a:p>
          </p:txBody>
        </p:sp>
        <p:sp>
          <p:nvSpPr>
            <p:cNvPr id="14" name="TextBox 13"/>
            <p:cNvSpPr txBox="1"/>
            <p:nvPr/>
          </p:nvSpPr>
          <p:spPr>
            <a:xfrm>
              <a:off x="1572905" y="1691058"/>
              <a:ext cx="2094931" cy="338554"/>
            </a:xfrm>
            <a:prstGeom prst="rect">
              <a:avLst/>
            </a:prstGeom>
            <a:noFill/>
          </p:spPr>
          <p:txBody>
            <a:bodyPr wrap="square" rtlCol="0">
              <a:spAutoFit/>
            </a:bodyPr>
            <a:lstStyle/>
            <a:p>
              <a:r>
                <a:rPr lang="en-IN" sz="1600" b="1" dirty="0" smtClean="0"/>
                <a:t>Straight flash type</a:t>
              </a:r>
              <a:endParaRPr lang="en-IN" sz="1600" b="1" dirty="0"/>
            </a:p>
          </p:txBody>
        </p:sp>
      </p:grpSp>
      <p:pic>
        <p:nvPicPr>
          <p:cNvPr id="15" name="Picture 14"/>
          <p:cNvPicPr>
            <a:picLocks noChangeAspect="1"/>
          </p:cNvPicPr>
          <p:nvPr/>
        </p:nvPicPr>
        <p:blipFill>
          <a:blip r:embed="rId2"/>
          <a:stretch>
            <a:fillRect/>
          </a:stretch>
        </p:blipFill>
        <p:spPr>
          <a:xfrm>
            <a:off x="1105469" y="2573537"/>
            <a:ext cx="9388878" cy="3859872"/>
          </a:xfrm>
          <a:prstGeom prst="rect">
            <a:avLst/>
          </a:prstGeom>
        </p:spPr>
      </p:pic>
    </p:spTree>
    <p:extLst>
      <p:ext uri="{BB962C8B-B14F-4D97-AF65-F5344CB8AC3E}">
        <p14:creationId xmlns:p14="http://schemas.microsoft.com/office/powerpoint/2010/main" val="928877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69600453"/>
              </p:ext>
            </p:extLst>
          </p:nvPr>
        </p:nvGraphicFramePr>
        <p:xfrm>
          <a:off x="1991057" y="44671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443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5622611"/>
              </p:ext>
            </p:extLst>
          </p:nvPr>
        </p:nvGraphicFramePr>
        <p:xfrm>
          <a:off x="1786927" y="269655"/>
          <a:ext cx="8421597" cy="5344668"/>
        </p:xfrm>
        <a:graphic>
          <a:graphicData uri="http://schemas.openxmlformats.org/drawingml/2006/table">
            <a:tbl>
              <a:tblPr firstRow="1" firstCol="1" bandRow="1">
                <a:tableStyleId>{3B4B98B0-60AC-42C2-AFA5-B58CD77FA1E5}</a:tableStyleId>
              </a:tblPr>
              <a:tblGrid>
                <a:gridCol w="4324736"/>
                <a:gridCol w="4096861"/>
              </a:tblGrid>
              <a:tr h="351663">
                <a:tc gridSpan="2">
                  <a:txBody>
                    <a:bodyPr/>
                    <a:lstStyle/>
                    <a:p>
                      <a:pPr algn="ctr">
                        <a:lnSpc>
                          <a:spcPct val="150000"/>
                        </a:lnSpc>
                        <a:spcAft>
                          <a:spcPts val="0"/>
                        </a:spcAft>
                      </a:pPr>
                      <a:r>
                        <a:rPr lang="en-IN" sz="2000" dirty="0" smtClean="0">
                          <a:effectLst>
                            <a:outerShdw blurRad="38100" dist="38100" dir="2700000" algn="tl">
                              <a:srgbClr val="000000">
                                <a:alpha val="43137"/>
                              </a:srgbClr>
                            </a:outerShdw>
                          </a:effectLst>
                          <a:latin typeface="+mn-lt"/>
                        </a:rPr>
                        <a:t>ADVANTAGES AND DISADVANTAGES OF COMPRESSION MOULDING</a:t>
                      </a:r>
                    </a:p>
                    <a:p>
                      <a:pPr algn="ctr">
                        <a:lnSpc>
                          <a:spcPct val="150000"/>
                        </a:lnSpc>
                        <a:spcAft>
                          <a:spcPts val="0"/>
                        </a:spcAft>
                      </a:pPr>
                      <a:endParaRPr lang="en-IN" sz="20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r>
              <a:tr h="316497">
                <a:tc>
                  <a:txBody>
                    <a:bodyPr/>
                    <a:lstStyle/>
                    <a:p>
                      <a:pPr algn="ctr">
                        <a:lnSpc>
                          <a:spcPct val="150000"/>
                        </a:lnSpc>
                        <a:spcAft>
                          <a:spcPts val="0"/>
                        </a:spcAft>
                      </a:pPr>
                      <a:r>
                        <a:rPr lang="en-IN" sz="2000" dirty="0">
                          <a:effectLst/>
                          <a:latin typeface="+mn-lt"/>
                        </a:rPr>
                        <a:t>Advantages</a:t>
                      </a:r>
                      <a:endParaRPr lang="en-IN"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2000" b="1" dirty="0">
                          <a:effectLst/>
                          <a:latin typeface="+mn-lt"/>
                        </a:rPr>
                        <a:t>Disadvantages</a:t>
                      </a:r>
                      <a:endParaRPr lang="en-IN" sz="2000" b="1" dirty="0">
                        <a:effectLst/>
                        <a:latin typeface="+mn-lt"/>
                        <a:ea typeface="Calibri" panose="020F0502020204030204" pitchFamily="34" charset="0"/>
                        <a:cs typeface="Times New Roman" panose="02020603050405020304" pitchFamily="18" charset="0"/>
                      </a:endParaRPr>
                    </a:p>
                  </a:txBody>
                  <a:tcPr marL="68580" marR="68580" marT="0" marB="0"/>
                </a:tc>
              </a:tr>
              <a:tr h="3797959">
                <a:tc>
                  <a:txBody>
                    <a:bodyPr/>
                    <a:lstStyle/>
                    <a:p>
                      <a:pPr marL="342900" lvl="0" indent="-342900" algn="just">
                        <a:lnSpc>
                          <a:spcPct val="150000"/>
                        </a:lnSpc>
                        <a:spcAft>
                          <a:spcPts val="0"/>
                        </a:spcAft>
                        <a:buFont typeface="Wingdings" panose="05000000000000000000" pitchFamily="2" charset="2"/>
                        <a:buChar char=""/>
                      </a:pPr>
                      <a:r>
                        <a:rPr lang="en-IN" sz="2000" b="0" dirty="0">
                          <a:effectLst/>
                          <a:latin typeface="+mn-lt"/>
                        </a:rPr>
                        <a:t>Good for small production runs</a:t>
                      </a:r>
                      <a:endParaRPr lang="en-IN" sz="2000" b="0"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IN" sz="2000" b="0" dirty="0">
                          <a:effectLst/>
                          <a:latin typeface="+mn-lt"/>
                        </a:rPr>
                        <a:t> Lower cost Tooling: made of aluminium or  lower cost grades of steel to reduce </a:t>
                      </a:r>
                      <a:r>
                        <a:rPr lang="en-IN" sz="2000" b="0" dirty="0" smtClean="0">
                          <a:effectLst/>
                          <a:latin typeface="+mn-lt"/>
                        </a:rPr>
                        <a:t>costs</a:t>
                      </a:r>
                      <a:r>
                        <a:rPr lang="en-IN" sz="2000" b="0" baseline="0" dirty="0" smtClean="0">
                          <a:effectLst/>
                          <a:latin typeface="+mn-lt"/>
                        </a:rPr>
                        <a:t> </a:t>
                      </a:r>
                      <a:r>
                        <a:rPr lang="en-IN" sz="2000" b="0" dirty="0" smtClean="0">
                          <a:effectLst/>
                          <a:latin typeface="+mn-lt"/>
                        </a:rPr>
                        <a:t>must </a:t>
                      </a:r>
                      <a:r>
                        <a:rPr lang="en-IN" sz="2000" b="0" dirty="0">
                          <a:effectLst/>
                          <a:latin typeface="+mn-lt"/>
                        </a:rPr>
                        <a:t>be capable of withstanding the considerable moulding pressures required.</a:t>
                      </a:r>
                    </a:p>
                    <a:p>
                      <a:pPr marL="342900" lvl="0" indent="-342900">
                        <a:lnSpc>
                          <a:spcPct val="150000"/>
                        </a:lnSpc>
                        <a:spcAft>
                          <a:spcPts val="0"/>
                        </a:spcAft>
                        <a:buFont typeface="Wingdings" panose="05000000000000000000" pitchFamily="2" charset="2"/>
                        <a:buChar char=""/>
                      </a:pPr>
                      <a:r>
                        <a:rPr lang="en-IN" sz="2000" b="0" dirty="0">
                          <a:effectLst/>
                          <a:latin typeface="+mn-lt"/>
                        </a:rPr>
                        <a:t>Good for large parts</a:t>
                      </a:r>
                    </a:p>
                    <a:p>
                      <a:pPr marL="342900" lvl="0" indent="-342900">
                        <a:lnSpc>
                          <a:spcPct val="150000"/>
                        </a:lnSpc>
                        <a:spcAft>
                          <a:spcPts val="0"/>
                        </a:spcAft>
                        <a:buFont typeface="Wingdings" panose="05000000000000000000" pitchFamily="2" charset="2"/>
                        <a:buChar char=""/>
                      </a:pPr>
                      <a:r>
                        <a:rPr lang="en-IN" sz="2000" b="0" dirty="0">
                          <a:effectLst/>
                          <a:latin typeface="+mn-lt"/>
                        </a:rPr>
                        <a:t>No gates, sprues or </a:t>
                      </a:r>
                      <a:r>
                        <a:rPr lang="en-IN" sz="2000" b="0" dirty="0" smtClean="0">
                          <a:effectLst/>
                          <a:latin typeface="+mn-lt"/>
                        </a:rPr>
                        <a:t>runners</a:t>
                      </a:r>
                    </a:p>
                  </a:txBody>
                  <a:tcPr marL="68580" marR="68580" marT="0" marB="0"/>
                </a:tc>
                <a:tc>
                  <a:txBody>
                    <a:bodyPr/>
                    <a:lstStyle/>
                    <a:p>
                      <a:pPr marL="342900" lvl="0" indent="-342900" algn="just">
                        <a:lnSpc>
                          <a:spcPct val="150000"/>
                        </a:lnSpc>
                        <a:spcAft>
                          <a:spcPts val="0"/>
                        </a:spcAft>
                        <a:buFont typeface="Symbol" panose="05050102010706020507" pitchFamily="18" charset="2"/>
                        <a:buChar char=""/>
                      </a:pPr>
                      <a:r>
                        <a:rPr lang="en-IN" sz="2000" dirty="0">
                          <a:effectLst/>
                          <a:latin typeface="+mn-lt"/>
                        </a:rPr>
                        <a:t>Greater waste</a:t>
                      </a:r>
                      <a:endParaRPr lang="en-IN" sz="2000"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IN" sz="2000" dirty="0">
                          <a:effectLst/>
                          <a:latin typeface="+mn-lt"/>
                        </a:rPr>
                        <a:t>Slower process times </a:t>
                      </a:r>
                      <a:endParaRPr lang="en-IN" sz="2000" dirty="0" smtClean="0">
                        <a:effectLst/>
                        <a:latin typeface="+mn-lt"/>
                      </a:endParaRPr>
                    </a:p>
                    <a:p>
                      <a:pPr marL="342900" lvl="0" indent="-342900">
                        <a:lnSpc>
                          <a:spcPct val="150000"/>
                        </a:lnSpc>
                        <a:spcAft>
                          <a:spcPts val="0"/>
                        </a:spcAft>
                        <a:buFont typeface="Symbol" panose="05050102010706020507" pitchFamily="18" charset="2"/>
                        <a:buChar char=""/>
                      </a:pPr>
                      <a:r>
                        <a:rPr lang="en-IN" sz="2000" dirty="0" smtClean="0">
                          <a:effectLst/>
                          <a:latin typeface="+mn-lt"/>
                          <a:ea typeface="Calibri" panose="020F0502020204030204" pitchFamily="34" charset="0"/>
                          <a:cs typeface="Times New Roman" panose="02020603050405020304" pitchFamily="18" charset="0"/>
                        </a:rPr>
                        <a:t>Not suitable for complex moulds</a:t>
                      </a:r>
                    </a:p>
                    <a:p>
                      <a:pPr marL="342900" lvl="0" indent="-342900">
                        <a:lnSpc>
                          <a:spcPct val="150000"/>
                        </a:lnSpc>
                        <a:spcAft>
                          <a:spcPts val="0"/>
                        </a:spcAft>
                        <a:buFont typeface="Symbol" panose="05050102010706020507" pitchFamily="18" charset="2"/>
                        <a:buChar char=""/>
                      </a:pPr>
                      <a:r>
                        <a:rPr lang="en-IN" sz="2000" dirty="0" smtClean="0">
                          <a:effectLst/>
                          <a:latin typeface="+mn-lt"/>
                          <a:ea typeface="Calibri" panose="020F0502020204030204" pitchFamily="34" charset="0"/>
                          <a:cs typeface="Times New Roman" panose="02020603050405020304" pitchFamily="18" charset="0"/>
                        </a:rPr>
                        <a:t>Higher labour cost</a:t>
                      </a:r>
                    </a:p>
                    <a:p>
                      <a:pPr marL="342900" lvl="0" indent="-342900">
                        <a:lnSpc>
                          <a:spcPct val="150000"/>
                        </a:lnSpc>
                        <a:spcAft>
                          <a:spcPts val="0"/>
                        </a:spcAft>
                        <a:buFont typeface="Symbol" panose="05050102010706020507" pitchFamily="18" charset="2"/>
                        <a:buChar char=""/>
                      </a:pPr>
                      <a:r>
                        <a:rPr lang="en-IN" sz="2000" dirty="0" smtClean="0">
                          <a:effectLst/>
                          <a:latin typeface="+mn-lt"/>
                          <a:ea typeface="Calibri" panose="020F0502020204030204" pitchFamily="34" charset="0"/>
                          <a:cs typeface="Times New Roman" panose="02020603050405020304" pitchFamily="18" charset="0"/>
                        </a:rPr>
                        <a:t>Moulds</a:t>
                      </a:r>
                      <a:r>
                        <a:rPr lang="en-IN" sz="2000" baseline="0" dirty="0" smtClean="0">
                          <a:effectLst/>
                          <a:latin typeface="+mn-lt"/>
                          <a:ea typeface="Calibri" panose="020F0502020204030204" pitchFamily="34" charset="0"/>
                          <a:cs typeface="Times New Roman" panose="02020603050405020304" pitchFamily="18" charset="0"/>
                        </a:rPr>
                        <a:t> can be damage</a:t>
                      </a:r>
                      <a:endParaRPr lang="en-IN" sz="20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877172" y="5973886"/>
            <a:ext cx="7704225" cy="400110"/>
          </a:xfrm>
          <a:prstGeom prst="rect">
            <a:avLst/>
          </a:prstGeom>
        </p:spPr>
        <p:txBody>
          <a:bodyPr wrap="none">
            <a:spAutoFit/>
          </a:bodyPr>
          <a:lstStyle/>
          <a:p>
            <a:r>
              <a:rPr lang="en-IN" sz="2000" dirty="0" smtClean="0"/>
              <a:t>Applications : Moulding </a:t>
            </a:r>
            <a:r>
              <a:rPr lang="en-IN" sz="2000" dirty="0"/>
              <a:t>gaskets, seals, O-rings, and </a:t>
            </a:r>
            <a:r>
              <a:rPr lang="en-IN" sz="2000" dirty="0" smtClean="0"/>
              <a:t>large </a:t>
            </a:r>
            <a:r>
              <a:rPr lang="en-IN" sz="2000" dirty="0"/>
              <a:t>bulky </a:t>
            </a:r>
            <a:r>
              <a:rPr lang="en-IN" sz="2000" dirty="0" smtClean="0"/>
              <a:t>parts etc.</a:t>
            </a:r>
            <a:endParaRPr lang="en-IN" sz="2000" dirty="0"/>
          </a:p>
        </p:txBody>
      </p:sp>
    </p:spTree>
    <p:extLst>
      <p:ext uri="{BB962C8B-B14F-4D97-AF65-F5344CB8AC3E}">
        <p14:creationId xmlns:p14="http://schemas.microsoft.com/office/powerpoint/2010/main" val="424834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71800" y="325154"/>
            <a:ext cx="4978400" cy="74034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002060"/>
                </a:solidFill>
                <a:effectLst>
                  <a:outerShdw blurRad="38100" dist="38100" dir="2700000" algn="tl">
                    <a:srgbClr val="000000">
                      <a:alpha val="43137"/>
                    </a:srgbClr>
                  </a:outerShdw>
                </a:effectLst>
              </a:rPr>
              <a:t>TRANSFER </a:t>
            </a:r>
            <a:r>
              <a:rPr lang="en-IN" b="1" dirty="0" smtClean="0">
                <a:solidFill>
                  <a:srgbClr val="002060"/>
                </a:solidFill>
                <a:effectLst>
                  <a:outerShdw blurRad="38100" dist="38100" dir="2700000" algn="tl">
                    <a:srgbClr val="000000">
                      <a:alpha val="43137"/>
                    </a:srgbClr>
                  </a:outerShdw>
                </a:effectLst>
              </a:rPr>
              <a:t>MOULDING</a:t>
            </a:r>
            <a:endParaRPr lang="en-IN" b="1" dirty="0">
              <a:solidFill>
                <a:srgbClr val="002060"/>
              </a:solidFill>
              <a:effectLst>
                <a:outerShdw blurRad="38100" dist="38100" dir="2700000" algn="tl">
                  <a:srgbClr val="000000">
                    <a:alpha val="43137"/>
                  </a:srgbClr>
                </a:outerShdw>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895833" y="1938955"/>
            <a:ext cx="6296167" cy="3042478"/>
          </a:xfrm>
          <a:prstGeom prst="rect">
            <a:avLst/>
          </a:prstGeom>
          <a:noFill/>
          <a:ln>
            <a:noFill/>
          </a:ln>
        </p:spPr>
      </p:pic>
      <p:sp>
        <p:nvSpPr>
          <p:cNvPr id="4" name="Content Placeholder 2"/>
          <p:cNvSpPr txBox="1">
            <a:spLocks/>
          </p:cNvSpPr>
          <p:nvPr/>
        </p:nvSpPr>
        <p:spPr>
          <a:xfrm>
            <a:off x="436268" y="1297514"/>
            <a:ext cx="5691577" cy="49814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N" sz="2000" dirty="0" smtClean="0"/>
              <a:t>Involves transfer of uncured elastomer from one place to another within the mould</a:t>
            </a:r>
          </a:p>
          <a:p>
            <a:pPr algn="just"/>
            <a:r>
              <a:rPr lang="en-IN" sz="2000" dirty="0" smtClean="0"/>
              <a:t>Mould is closed with the cavities empty</a:t>
            </a:r>
          </a:p>
          <a:p>
            <a:pPr algn="just"/>
            <a:r>
              <a:rPr lang="en-IN" sz="2000" dirty="0" smtClean="0"/>
              <a:t>Stock is placed in a recess called </a:t>
            </a:r>
            <a:r>
              <a:rPr lang="en-IN" sz="2000" b="1" dirty="0" smtClean="0"/>
              <a:t>POT</a:t>
            </a:r>
            <a:r>
              <a:rPr lang="en-IN" sz="2000" dirty="0" smtClean="0"/>
              <a:t> on top of mould</a:t>
            </a:r>
          </a:p>
          <a:p>
            <a:pPr algn="just"/>
            <a:r>
              <a:rPr lang="en-IN" sz="2000" dirty="0" smtClean="0"/>
              <a:t>Pot is fitted with a ram or piston which is inserted over the stock</a:t>
            </a:r>
          </a:p>
          <a:p>
            <a:pPr algn="just"/>
            <a:r>
              <a:rPr lang="en-IN" sz="2000" dirty="0" smtClean="0"/>
              <a:t>Pressure is applied to ram, soften stock flows through sprue ,runners and gates into the mould</a:t>
            </a:r>
          </a:p>
          <a:p>
            <a:pPr algn="just"/>
            <a:r>
              <a:rPr lang="en-IN" sz="2000" dirty="0" smtClean="0"/>
              <a:t>Vulcanization takes place to get the desired shape</a:t>
            </a:r>
          </a:p>
          <a:p>
            <a:pPr algn="just"/>
            <a:r>
              <a:rPr lang="en-IN" sz="2000" dirty="0" smtClean="0"/>
              <a:t>Mould opened, product </a:t>
            </a:r>
            <a:r>
              <a:rPr lang="en-IN" sz="2000" dirty="0"/>
              <a:t>removed </a:t>
            </a:r>
            <a:endParaRPr lang="en-IN" sz="2000" dirty="0" smtClean="0"/>
          </a:p>
          <a:p>
            <a:pPr algn="just"/>
            <a:r>
              <a:rPr lang="en-IN" sz="2000" dirty="0" smtClean="0"/>
              <a:t>Sprues, runners  are discarded as scarp</a:t>
            </a:r>
            <a:endParaRPr lang="en-IN" sz="2000" dirty="0"/>
          </a:p>
        </p:txBody>
      </p:sp>
    </p:spTree>
    <p:extLst>
      <p:ext uri="{BB962C8B-B14F-4D97-AF65-F5344CB8AC3E}">
        <p14:creationId xmlns:p14="http://schemas.microsoft.com/office/powerpoint/2010/main" val="1186107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4937922"/>
              </p:ext>
            </p:extLst>
          </p:nvPr>
        </p:nvGraphicFramePr>
        <p:xfrm>
          <a:off x="791570" y="269655"/>
          <a:ext cx="10481481" cy="6858000"/>
        </p:xfrm>
        <a:graphic>
          <a:graphicData uri="http://schemas.openxmlformats.org/drawingml/2006/table">
            <a:tbl>
              <a:tblPr firstRow="1" firstCol="1" bandRow="1">
                <a:tableStyleId>{3B4B98B0-60AC-42C2-AFA5-B58CD77FA1E5}</a:tableStyleId>
              </a:tblPr>
              <a:tblGrid>
                <a:gridCol w="5382547"/>
                <a:gridCol w="5098934"/>
              </a:tblGrid>
              <a:tr h="351663">
                <a:tc gridSpan="2">
                  <a:txBody>
                    <a:bodyPr/>
                    <a:lstStyle/>
                    <a:p>
                      <a:pPr algn="ctr">
                        <a:lnSpc>
                          <a:spcPct val="150000"/>
                        </a:lnSpc>
                        <a:spcAft>
                          <a:spcPts val="0"/>
                        </a:spcAft>
                      </a:pPr>
                      <a:r>
                        <a:rPr lang="en-IN" sz="2000" dirty="0" smtClean="0">
                          <a:effectLst>
                            <a:outerShdw blurRad="38100" dist="38100" dir="2700000" algn="tl">
                              <a:srgbClr val="000000">
                                <a:alpha val="43137"/>
                              </a:srgbClr>
                            </a:outerShdw>
                          </a:effectLst>
                          <a:latin typeface="+mn-lt"/>
                        </a:rPr>
                        <a:t>ADVANTAGES AND DISADVANTAGES OF TRANSFER MOULDING</a:t>
                      </a:r>
                    </a:p>
                    <a:p>
                      <a:pPr algn="ctr">
                        <a:lnSpc>
                          <a:spcPct val="150000"/>
                        </a:lnSpc>
                        <a:spcAft>
                          <a:spcPts val="0"/>
                        </a:spcAft>
                      </a:pPr>
                      <a:endParaRPr lang="en-IN" sz="20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r>
              <a:tr h="316497">
                <a:tc>
                  <a:txBody>
                    <a:bodyPr/>
                    <a:lstStyle/>
                    <a:p>
                      <a:pPr algn="ctr">
                        <a:lnSpc>
                          <a:spcPct val="150000"/>
                        </a:lnSpc>
                        <a:spcAft>
                          <a:spcPts val="0"/>
                        </a:spcAft>
                      </a:pPr>
                      <a:r>
                        <a:rPr lang="en-IN" sz="2000" dirty="0">
                          <a:effectLst/>
                          <a:latin typeface="+mn-lt"/>
                        </a:rPr>
                        <a:t>Advantages</a:t>
                      </a:r>
                      <a:endParaRPr lang="en-IN"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2000" b="1" dirty="0">
                          <a:effectLst/>
                          <a:latin typeface="+mn-lt"/>
                        </a:rPr>
                        <a:t>Disadvantages</a:t>
                      </a:r>
                      <a:endParaRPr lang="en-IN" sz="2000" b="1" dirty="0">
                        <a:effectLst/>
                        <a:latin typeface="+mn-lt"/>
                        <a:ea typeface="Calibri" panose="020F0502020204030204" pitchFamily="34" charset="0"/>
                        <a:cs typeface="Times New Roman" panose="02020603050405020304" pitchFamily="18" charset="0"/>
                      </a:endParaRPr>
                    </a:p>
                  </a:txBody>
                  <a:tcPr marL="68580" marR="68580" marT="0" marB="0"/>
                </a:tc>
              </a:tr>
              <a:tr h="3797959">
                <a:tc>
                  <a:txBody>
                    <a:bodyPr/>
                    <a:lstStyle/>
                    <a:p>
                      <a:pPr marL="342900" lvl="0" indent="-342900" algn="just">
                        <a:lnSpc>
                          <a:spcPct val="150000"/>
                        </a:lnSpc>
                        <a:spcAft>
                          <a:spcPts val="0"/>
                        </a:spcAft>
                        <a:buFont typeface="Wingdings" panose="05000000000000000000" pitchFamily="2" charset="2"/>
                        <a:buChar char=""/>
                      </a:pPr>
                      <a:r>
                        <a:rPr lang="en-IN" sz="2000" b="0" dirty="0" smtClean="0">
                          <a:effectLst/>
                          <a:latin typeface="+mn-lt"/>
                        </a:rPr>
                        <a:t>Easy to mould complex shapes</a:t>
                      </a:r>
                    </a:p>
                    <a:p>
                      <a:pPr marL="342900" lvl="0" indent="-342900" algn="just">
                        <a:lnSpc>
                          <a:spcPct val="150000"/>
                        </a:lnSpc>
                        <a:spcAft>
                          <a:spcPts val="0"/>
                        </a:spcAft>
                        <a:buFont typeface="Wingdings" panose="05000000000000000000" pitchFamily="2" charset="2"/>
                        <a:buChar char=""/>
                      </a:pPr>
                      <a:r>
                        <a:rPr lang="en-IN" sz="2000" b="0" dirty="0" smtClean="0">
                          <a:effectLst/>
                          <a:latin typeface="+mn-lt"/>
                        </a:rPr>
                        <a:t>Good dimensional tolerance control</a:t>
                      </a:r>
                    </a:p>
                    <a:p>
                      <a:pPr marL="342900" lvl="0" indent="-342900">
                        <a:lnSpc>
                          <a:spcPct val="150000"/>
                        </a:lnSpc>
                        <a:spcAft>
                          <a:spcPts val="0"/>
                        </a:spcAft>
                        <a:buFont typeface="Wingdings" panose="05000000000000000000" pitchFamily="2" charset="2"/>
                        <a:buChar char=""/>
                      </a:pPr>
                      <a:r>
                        <a:rPr lang="en-IN" sz="2000" b="0" dirty="0" smtClean="0">
                          <a:latin typeface="+mn-lt"/>
                        </a:rPr>
                        <a:t>No pre-shaping for complex shapes</a:t>
                      </a:r>
                      <a:endParaRPr lang="en-IN" sz="2000" b="0" dirty="0" smtClean="0">
                        <a:effectLst/>
                        <a:latin typeface="+mn-lt"/>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IN" sz="2000" b="0" dirty="0" smtClean="0">
                          <a:latin typeface="+mn-lt"/>
                        </a:rPr>
                        <a:t>Volume of stock need not accurately be weighed</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IN" sz="2000" b="0" dirty="0" smtClean="0">
                          <a:latin typeface="+mn-lt"/>
                        </a:rPr>
                        <a:t>Minimum air trapping </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IN" sz="2000" b="0" dirty="0" smtClean="0">
                          <a:latin typeface="+mn-lt"/>
                        </a:rPr>
                        <a:t>Minimum de-flashing</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IN" sz="2000" b="0" dirty="0" smtClean="0">
                          <a:latin typeface="+mn-lt"/>
                        </a:rPr>
                        <a:t>Shorter curing cycles and uniform state of cure</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IN" sz="2000" b="0" dirty="0" smtClean="0">
                          <a:latin typeface="+mn-lt"/>
                        </a:rPr>
                        <a:t>Metal-rubber bonded products are easily moulded ensuring good bonding</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lang="en-IN" sz="2000" b="0" dirty="0" smtClean="0">
                        <a:latin typeface="+mn-lt"/>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lang="en-IN" sz="2000" b="0" dirty="0" smtClean="0">
                        <a:latin typeface="+mn-lt"/>
                      </a:endParaRPr>
                    </a:p>
                  </a:txBody>
                  <a:tcPr marL="68580" marR="68580" marT="0" marB="0"/>
                </a:tc>
                <a:tc>
                  <a:txBody>
                    <a:bodyPr/>
                    <a:lstStyle/>
                    <a:p>
                      <a:pPr marL="342900" lvl="0" indent="-342900" algn="just">
                        <a:lnSpc>
                          <a:spcPct val="150000"/>
                        </a:lnSpc>
                        <a:spcAft>
                          <a:spcPts val="0"/>
                        </a:spcAft>
                        <a:buFont typeface="Symbol" panose="05050102010706020507" pitchFamily="18" charset="2"/>
                        <a:buChar char=""/>
                      </a:pPr>
                      <a:r>
                        <a:rPr lang="en-IN" sz="2000" dirty="0">
                          <a:effectLst/>
                          <a:latin typeface="+mn-lt"/>
                        </a:rPr>
                        <a:t>Greater </a:t>
                      </a:r>
                      <a:r>
                        <a:rPr lang="en-IN" sz="2000" dirty="0" smtClean="0">
                          <a:effectLst/>
                          <a:latin typeface="+mn-lt"/>
                        </a:rPr>
                        <a:t>waste</a:t>
                      </a:r>
                    </a:p>
                    <a:p>
                      <a:pPr marL="342900" lvl="0" indent="-342900" algn="just">
                        <a:lnSpc>
                          <a:spcPct val="150000"/>
                        </a:lnSpc>
                        <a:spcAft>
                          <a:spcPts val="0"/>
                        </a:spcAft>
                        <a:buFont typeface="Symbol" panose="05050102010706020507" pitchFamily="18" charset="2"/>
                        <a:buChar char=""/>
                      </a:pPr>
                      <a:r>
                        <a:rPr lang="en-IN" sz="2000" dirty="0" smtClean="0">
                          <a:latin typeface="+mn-lt"/>
                          <a:ea typeface="Calibri" panose="020F0502020204030204" pitchFamily="34" charset="0"/>
                          <a:cs typeface="Times New Roman" panose="02020603050405020304" pitchFamily="18" charset="0"/>
                        </a:rPr>
                        <a:t>Use of complex moulds s</a:t>
                      </a:r>
                      <a:r>
                        <a:rPr lang="en-IN" sz="2000" dirty="0" smtClean="0">
                          <a:solidFill>
                            <a:srgbClr val="292929"/>
                          </a:solidFill>
                          <a:latin typeface="+mn-lt"/>
                          <a:ea typeface="Calibri" panose="020F0502020204030204" pitchFamily="34" charset="0"/>
                          <a:cs typeface="Calibri" panose="020F0502020204030204" pitchFamily="34" charset="0"/>
                        </a:rPr>
                        <a:t>ince the design and mould tends to be complex, tooling can also become expensive</a:t>
                      </a:r>
                    </a:p>
                    <a:p>
                      <a:pPr marL="342900" lvl="0" indent="-342900" algn="just">
                        <a:lnSpc>
                          <a:spcPct val="150000"/>
                        </a:lnSpc>
                        <a:spcAft>
                          <a:spcPts val="0"/>
                        </a:spcAft>
                        <a:buFont typeface="Symbol" panose="05050102010706020507" pitchFamily="18" charset="2"/>
                        <a:buChar char=""/>
                      </a:pPr>
                      <a:r>
                        <a:rPr lang="en-IN" sz="2000" dirty="0" smtClean="0">
                          <a:solidFill>
                            <a:srgbClr val="292929"/>
                          </a:solidFill>
                          <a:latin typeface="+mn-lt"/>
                          <a:ea typeface="Calibri" panose="020F0502020204030204" pitchFamily="34" charset="0"/>
                          <a:cs typeface="Calibri" panose="020F0502020204030204" pitchFamily="34" charset="0"/>
                        </a:rPr>
                        <a:t>Cleaning the tool can be time consuming and sometimes special equipment like dry ice blasters are used to clean the intricate transfer insert</a:t>
                      </a:r>
                      <a:endParaRPr lang="en-IN" sz="20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3843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71800" y="325154"/>
            <a:ext cx="4978400" cy="74034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002060"/>
                </a:solidFill>
                <a:effectLst>
                  <a:outerShdw blurRad="38100" dist="38100" dir="2700000" algn="tl">
                    <a:srgbClr val="000000">
                      <a:alpha val="43137"/>
                    </a:srgbClr>
                  </a:outerShdw>
                </a:effectLst>
              </a:rPr>
              <a:t>RUBBER INJECTION </a:t>
            </a:r>
            <a:r>
              <a:rPr lang="en-IN" b="1" dirty="0" smtClean="0">
                <a:solidFill>
                  <a:srgbClr val="002060"/>
                </a:solidFill>
                <a:effectLst>
                  <a:outerShdw blurRad="38100" dist="38100" dir="2700000" algn="tl">
                    <a:srgbClr val="000000">
                      <a:alpha val="43137"/>
                    </a:srgbClr>
                  </a:outerShdw>
                </a:effectLst>
              </a:rPr>
              <a:t>MOULDING</a:t>
            </a:r>
            <a:endParaRPr lang="en-IN" b="1" dirty="0">
              <a:solidFill>
                <a:srgbClr val="00206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7278735" y="910064"/>
            <a:ext cx="4676775" cy="2581275"/>
          </a:xfrm>
          <a:prstGeom prst="rect">
            <a:avLst/>
          </a:prstGeom>
        </p:spPr>
      </p:pic>
      <p:pic>
        <p:nvPicPr>
          <p:cNvPr id="4" name="Picture 3"/>
          <p:cNvPicPr>
            <a:picLocks noChangeAspect="1"/>
          </p:cNvPicPr>
          <p:nvPr/>
        </p:nvPicPr>
        <p:blipFill>
          <a:blip r:embed="rId3"/>
          <a:stretch>
            <a:fillRect/>
          </a:stretch>
        </p:blipFill>
        <p:spPr>
          <a:xfrm>
            <a:off x="7492621" y="3616160"/>
            <a:ext cx="4699379" cy="2173570"/>
          </a:xfrm>
          <a:prstGeom prst="rect">
            <a:avLst/>
          </a:prstGeom>
        </p:spPr>
      </p:pic>
      <p:sp>
        <p:nvSpPr>
          <p:cNvPr id="5" name="Content Placeholder 2"/>
          <p:cNvSpPr txBox="1">
            <a:spLocks/>
          </p:cNvSpPr>
          <p:nvPr/>
        </p:nvSpPr>
        <p:spPr>
          <a:xfrm>
            <a:off x="436268" y="1297514"/>
            <a:ext cx="5691577" cy="49814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N" sz="2000" dirty="0"/>
              <a:t>Uncured rubber in a measured amount is injected into the </a:t>
            </a:r>
            <a:r>
              <a:rPr lang="en-IN" sz="2000" dirty="0" smtClean="0"/>
              <a:t>moulding </a:t>
            </a:r>
            <a:r>
              <a:rPr lang="en-IN" sz="2000" dirty="0"/>
              <a:t>machine through a nozzle</a:t>
            </a:r>
            <a:r>
              <a:rPr lang="en-IN" sz="2000" dirty="0" smtClean="0"/>
              <a:t>.</a:t>
            </a:r>
          </a:p>
          <a:p>
            <a:pPr algn="just"/>
            <a:r>
              <a:rPr lang="en-IN" sz="2000" dirty="0"/>
              <a:t>Rubber </a:t>
            </a:r>
            <a:r>
              <a:rPr lang="en-IN" sz="2000" dirty="0" smtClean="0"/>
              <a:t>transferred </a:t>
            </a:r>
            <a:r>
              <a:rPr lang="en-IN" sz="2000" dirty="0"/>
              <a:t>into a heated barrel while keeping the constant pressure.</a:t>
            </a:r>
          </a:p>
          <a:p>
            <a:pPr algn="just"/>
            <a:r>
              <a:rPr lang="en-IN" sz="2000" dirty="0" smtClean="0"/>
              <a:t>The </a:t>
            </a:r>
            <a:r>
              <a:rPr lang="en-IN" sz="2000" dirty="0"/>
              <a:t>heated material is injected into a heated chamber which is formed by the </a:t>
            </a:r>
            <a:r>
              <a:rPr lang="en-IN" sz="2000" dirty="0" smtClean="0"/>
              <a:t>mould</a:t>
            </a:r>
            <a:r>
              <a:rPr lang="en-IN" sz="2000" dirty="0"/>
              <a:t>.</a:t>
            </a:r>
          </a:p>
          <a:p>
            <a:pPr algn="just"/>
            <a:r>
              <a:rPr lang="en-IN" sz="2000" dirty="0" smtClean="0"/>
              <a:t>The </a:t>
            </a:r>
            <a:r>
              <a:rPr lang="en-IN" sz="2000" dirty="0"/>
              <a:t>material flows to fill in the cavities </a:t>
            </a:r>
            <a:r>
              <a:rPr lang="en-IN" sz="2000" dirty="0" smtClean="0"/>
              <a:t>through a runner and gate system under high pressure and elevated temperature to activate the</a:t>
            </a:r>
            <a:endParaRPr lang="en-IN" sz="2000" dirty="0"/>
          </a:p>
          <a:p>
            <a:pPr algn="just"/>
            <a:r>
              <a:rPr lang="en-IN" sz="2000" dirty="0" smtClean="0"/>
              <a:t>At the end of curing  </a:t>
            </a:r>
            <a:r>
              <a:rPr lang="en-IN" sz="2000" dirty="0"/>
              <a:t>the </a:t>
            </a:r>
            <a:r>
              <a:rPr lang="en-IN" sz="2000" dirty="0" smtClean="0"/>
              <a:t>mould </a:t>
            </a:r>
            <a:r>
              <a:rPr lang="en-IN" sz="2000" dirty="0"/>
              <a:t>is opened (manually or automatically) and the parts are removed </a:t>
            </a:r>
          </a:p>
          <a:p>
            <a:pPr algn="just"/>
            <a:r>
              <a:rPr lang="en-IN" sz="2000" dirty="0" smtClean="0"/>
              <a:t>The </a:t>
            </a:r>
            <a:r>
              <a:rPr lang="en-IN" sz="2000" dirty="0"/>
              <a:t>parts are cleaned and optimised for use</a:t>
            </a:r>
            <a:r>
              <a:rPr lang="en-IN" sz="2000" dirty="0" smtClean="0"/>
              <a:t>.</a:t>
            </a:r>
          </a:p>
        </p:txBody>
      </p:sp>
    </p:spTree>
    <p:extLst>
      <p:ext uri="{BB962C8B-B14F-4D97-AF65-F5344CB8AC3E}">
        <p14:creationId xmlns:p14="http://schemas.microsoft.com/office/powerpoint/2010/main" val="3747055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41555937"/>
              </p:ext>
            </p:extLst>
          </p:nvPr>
        </p:nvGraphicFramePr>
        <p:xfrm>
          <a:off x="1704453" y="1402057"/>
          <a:ext cx="84358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600501" y="325154"/>
            <a:ext cx="11177517" cy="740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dirty="0" smtClean="0">
                <a:solidFill>
                  <a:srgbClr val="002060"/>
                </a:solidFill>
                <a:effectLst>
                  <a:outerShdw blurRad="38100" dist="38100" dir="2700000" algn="tl">
                    <a:srgbClr val="000000">
                      <a:alpha val="43137"/>
                    </a:srgbClr>
                  </a:outerShdw>
                </a:effectLst>
              </a:rPr>
              <a:t>ADVANTAGES AND DISADVANTAGES OF RUBBER INJECTION MOULDING</a:t>
            </a:r>
            <a:endParaRPr lang="en-IN" sz="2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2738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23630" y="2934270"/>
            <a:ext cx="5668370" cy="2863149"/>
          </a:xfrm>
          <a:prstGeom prst="rect">
            <a:avLst/>
          </a:prstGeom>
        </p:spPr>
      </p:pic>
      <p:sp>
        <p:nvSpPr>
          <p:cNvPr id="2" name="Title 1"/>
          <p:cNvSpPr>
            <a:spLocks noGrp="1"/>
          </p:cNvSpPr>
          <p:nvPr>
            <p:ph type="title"/>
          </p:nvPr>
        </p:nvSpPr>
        <p:spPr>
          <a:xfrm>
            <a:off x="965200" y="1259540"/>
            <a:ext cx="10515600" cy="740344"/>
          </a:xfrm>
        </p:spPr>
        <p:txBody>
          <a:bodyPr/>
          <a:lstStyle/>
          <a:p>
            <a:pPr algn="ctr"/>
            <a:r>
              <a:rPr lang="en-IN" dirty="0" smtClean="0"/>
              <a:t>AUTOCLAVE/STEAM PAN  CURING</a:t>
            </a:r>
            <a:endParaRPr lang="en-IN" dirty="0"/>
          </a:p>
        </p:txBody>
      </p:sp>
      <p:sp>
        <p:nvSpPr>
          <p:cNvPr id="3" name="Rectangle 2"/>
          <p:cNvSpPr/>
          <p:nvPr/>
        </p:nvSpPr>
        <p:spPr>
          <a:xfrm>
            <a:off x="232581" y="2426221"/>
            <a:ext cx="5863419" cy="4093428"/>
          </a:xfrm>
          <a:prstGeom prst="rect">
            <a:avLst/>
          </a:prstGeom>
        </p:spPr>
        <p:txBody>
          <a:bodyPr wrap="square">
            <a:spAutoFit/>
          </a:bodyPr>
          <a:lstStyle/>
          <a:p>
            <a:pPr marL="285750" indent="-285750" algn="just">
              <a:buFont typeface="Arial" panose="020B0604020202020204" pitchFamily="34" charset="0"/>
              <a:buChar char="•"/>
            </a:pPr>
            <a:r>
              <a:rPr lang="en-IN" sz="2000" dirty="0" smtClean="0">
                <a:solidFill>
                  <a:srgbClr val="201F20"/>
                </a:solidFill>
              </a:rPr>
              <a:t>Cylindrical pressure vessels with lids or doors in which rubber can be cured at elevated pressure and temperature.</a:t>
            </a:r>
          </a:p>
          <a:p>
            <a:pPr algn="just"/>
            <a:endParaRPr lang="en-IN" sz="2000" dirty="0" smtClean="0">
              <a:solidFill>
                <a:srgbClr val="201F20"/>
              </a:solidFill>
            </a:endParaRPr>
          </a:p>
          <a:p>
            <a:pPr marL="285750" indent="-285750" algn="just">
              <a:buFont typeface="Arial" panose="020B0604020202020204" pitchFamily="34" charset="0"/>
              <a:buChar char="•"/>
            </a:pPr>
            <a:r>
              <a:rPr lang="en-IN" sz="2000" dirty="0" smtClean="0">
                <a:solidFill>
                  <a:srgbClr val="201F20"/>
                </a:solidFill>
              </a:rPr>
              <a:t>Temperature and pressure for cure achieved by the use of steam </a:t>
            </a:r>
          </a:p>
          <a:p>
            <a:pPr marL="285750" indent="-285750" algn="just">
              <a:buFont typeface="Arial" panose="020B0604020202020204" pitchFamily="34" charset="0"/>
              <a:buChar char="•"/>
            </a:pPr>
            <a:endParaRPr lang="en-US" sz="2000" i="1" dirty="0"/>
          </a:p>
          <a:p>
            <a:pPr marL="285750" indent="-285750" algn="just">
              <a:buFont typeface="Arial" panose="020B0604020202020204" pitchFamily="34" charset="0"/>
              <a:buChar char="•"/>
            </a:pPr>
            <a:r>
              <a:rPr lang="en-US" sz="2000" dirty="0" smtClean="0"/>
              <a:t>Extrusions</a:t>
            </a:r>
            <a:r>
              <a:rPr lang="en-US" sz="2000" dirty="0"/>
              <a:t>, </a:t>
            </a:r>
            <a:r>
              <a:rPr lang="en-US" sz="2000" dirty="0" smtClean="0"/>
              <a:t>sheeting's, and </a:t>
            </a:r>
            <a:r>
              <a:rPr lang="en-US" sz="2000" dirty="0"/>
              <a:t>other items which are </a:t>
            </a:r>
            <a:r>
              <a:rPr lang="en-US" sz="2000" dirty="0" smtClean="0"/>
              <a:t>unsuitable for mold curing</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Large number of components can be cured at a time</a:t>
            </a:r>
          </a:p>
          <a:p>
            <a:pPr marL="285750" indent="-285750" algn="just">
              <a:buFont typeface="Arial" panose="020B0604020202020204" pitchFamily="34" charset="0"/>
              <a:buChar char="•"/>
            </a:pPr>
            <a:endParaRPr lang="en-IN" sz="2000" dirty="0"/>
          </a:p>
        </p:txBody>
      </p:sp>
      <p:sp>
        <p:nvSpPr>
          <p:cNvPr id="12" name="Title 1"/>
          <p:cNvSpPr txBox="1">
            <a:spLocks/>
          </p:cNvSpPr>
          <p:nvPr/>
        </p:nvSpPr>
        <p:spPr>
          <a:xfrm>
            <a:off x="2971800" y="325154"/>
            <a:ext cx="4978400" cy="740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002060"/>
                </a:solidFill>
                <a:effectLst>
                  <a:outerShdw blurRad="38100" dist="38100" dir="2700000" algn="tl">
                    <a:srgbClr val="000000">
                      <a:alpha val="43137"/>
                    </a:srgbClr>
                  </a:outerShdw>
                </a:effectLst>
              </a:rPr>
              <a:t>BATCH  CURING</a:t>
            </a:r>
            <a:endParaRPr lang="en-IN"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0339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6"/>
            <a:ext cx="10515600" cy="945060"/>
          </a:xfrm>
        </p:spPr>
        <p:txBody>
          <a:bodyPr/>
          <a:lstStyle/>
          <a:p>
            <a:pPr algn="ctr"/>
            <a:r>
              <a:rPr lang="en-IN" dirty="0" smtClean="0">
                <a:solidFill>
                  <a:srgbClr val="C00000"/>
                </a:solidFill>
              </a:rPr>
              <a:t>AUTOCLAVE/STEAM PAN  CURING</a:t>
            </a:r>
            <a:endParaRPr lang="en-IN" dirty="0">
              <a:solidFill>
                <a:srgbClr val="C00000"/>
              </a:solidFill>
            </a:endParaRPr>
          </a:p>
        </p:txBody>
      </p:sp>
      <p:sp>
        <p:nvSpPr>
          <p:cNvPr id="4" name="Content Placeholder 3"/>
          <p:cNvSpPr>
            <a:spLocks noGrp="1"/>
          </p:cNvSpPr>
          <p:nvPr>
            <p:ph sz="half" idx="1"/>
          </p:nvPr>
        </p:nvSpPr>
        <p:spPr>
          <a:xfrm>
            <a:off x="501650" y="1715117"/>
            <a:ext cx="5181600" cy="4351338"/>
          </a:xfrm>
        </p:spPr>
        <p:txBody>
          <a:bodyPr>
            <a:normAutofit/>
          </a:bodyPr>
          <a:lstStyle/>
          <a:p>
            <a:pPr marL="0" indent="0">
              <a:buNone/>
            </a:pPr>
            <a:r>
              <a:rPr lang="en-US" sz="3600" dirty="0" smtClean="0">
                <a:solidFill>
                  <a:srgbClr val="92D050"/>
                </a:solidFill>
              </a:rPr>
              <a:t>JACKETED AUTOCLAVE</a:t>
            </a:r>
            <a:endParaRPr lang="en-US" sz="3600" dirty="0">
              <a:solidFill>
                <a:srgbClr val="92D050"/>
              </a:solidFill>
            </a:endParaRPr>
          </a:p>
          <a:p>
            <a:pPr algn="just">
              <a:buFont typeface="Wingdings" panose="05000000000000000000" pitchFamily="2" charset="2"/>
              <a:buChar char="ü"/>
            </a:pPr>
            <a:r>
              <a:rPr lang="en-US" sz="2000" dirty="0"/>
              <a:t>Consists of two large vessels , one inside the </a:t>
            </a:r>
            <a:r>
              <a:rPr lang="en-US" sz="2000" dirty="0" smtClean="0"/>
              <a:t>other</a:t>
            </a:r>
          </a:p>
          <a:p>
            <a:pPr algn="just">
              <a:buFont typeface="Wingdings" panose="05000000000000000000" pitchFamily="2" charset="2"/>
              <a:buChar char="ü"/>
            </a:pPr>
            <a:r>
              <a:rPr lang="en-US" sz="2000" dirty="0" smtClean="0"/>
              <a:t>Inner vessel filled with N</a:t>
            </a:r>
            <a:r>
              <a:rPr lang="en-US" sz="2000" baseline="-25000" dirty="0" smtClean="0"/>
              <a:t>2</a:t>
            </a:r>
            <a:r>
              <a:rPr lang="en-US" sz="2000" dirty="0" smtClean="0"/>
              <a:t> atmosphere, outer vessel with higher pressure steam to provide heating</a:t>
            </a:r>
            <a:endParaRPr lang="en-US" sz="2000" dirty="0"/>
          </a:p>
          <a:p>
            <a:pPr algn="just">
              <a:buFont typeface="Wingdings" panose="05000000000000000000" pitchFamily="2" charset="2"/>
              <a:buChar char="ü"/>
            </a:pPr>
            <a:r>
              <a:rPr lang="en-US" sz="2000" dirty="0" smtClean="0"/>
              <a:t>Curing </a:t>
            </a:r>
            <a:r>
              <a:rPr lang="en-US" sz="2000" dirty="0"/>
              <a:t>in inert atmosphere eliminates chances of oxidation</a:t>
            </a:r>
          </a:p>
          <a:p>
            <a:pPr algn="just">
              <a:buFont typeface="Wingdings" panose="05000000000000000000" pitchFamily="2" charset="2"/>
              <a:buChar char="ü"/>
            </a:pPr>
            <a:r>
              <a:rPr lang="en-US" sz="2000" dirty="0"/>
              <a:t>Produces bright </a:t>
            </a:r>
            <a:r>
              <a:rPr lang="en-US" sz="2000" dirty="0" smtClean="0"/>
              <a:t>colored </a:t>
            </a:r>
            <a:r>
              <a:rPr lang="en-US" sz="2000" dirty="0"/>
              <a:t>item</a:t>
            </a:r>
            <a:r>
              <a:rPr lang="en-US" sz="2400" dirty="0"/>
              <a:t>s</a:t>
            </a:r>
          </a:p>
          <a:p>
            <a:endParaRPr lang="en-IN" dirty="0"/>
          </a:p>
        </p:txBody>
      </p:sp>
      <p:sp>
        <p:nvSpPr>
          <p:cNvPr id="5" name="Content Placeholder 4"/>
          <p:cNvSpPr>
            <a:spLocks noGrp="1"/>
          </p:cNvSpPr>
          <p:nvPr>
            <p:ph sz="half" idx="2"/>
          </p:nvPr>
        </p:nvSpPr>
        <p:spPr>
          <a:xfrm>
            <a:off x="6642100" y="1715117"/>
            <a:ext cx="5181600" cy="4351338"/>
          </a:xfrm>
        </p:spPr>
        <p:txBody>
          <a:bodyPr>
            <a:normAutofit/>
          </a:bodyPr>
          <a:lstStyle/>
          <a:p>
            <a:pPr marL="0" indent="0">
              <a:buNone/>
            </a:pPr>
            <a:r>
              <a:rPr lang="en-US" sz="3600" dirty="0" smtClean="0">
                <a:solidFill>
                  <a:srgbClr val="92D050"/>
                </a:solidFill>
              </a:rPr>
              <a:t>UNJACKETED AUTOCLAVE</a:t>
            </a:r>
          </a:p>
          <a:p>
            <a:pPr algn="just">
              <a:buFont typeface="Wingdings" panose="05000000000000000000" pitchFamily="2" charset="2"/>
              <a:buChar char="v"/>
            </a:pPr>
            <a:r>
              <a:rPr lang="en-US" sz="2400" dirty="0" smtClean="0"/>
              <a:t> </a:t>
            </a:r>
            <a:r>
              <a:rPr lang="en-US" sz="2000" dirty="0" smtClean="0"/>
              <a:t>Admits </a:t>
            </a:r>
            <a:r>
              <a:rPr lang="en-US" sz="2000" dirty="0"/>
              <a:t>steam directly in the chamber</a:t>
            </a:r>
          </a:p>
          <a:p>
            <a:pPr algn="just">
              <a:buFont typeface="Wingdings" panose="05000000000000000000" pitchFamily="2" charset="2"/>
              <a:buChar char="v"/>
            </a:pPr>
            <a:r>
              <a:rPr lang="en-US" sz="2000" dirty="0" smtClean="0"/>
              <a:t> Steam </a:t>
            </a:r>
            <a:r>
              <a:rPr lang="en-US" sz="2000" dirty="0"/>
              <a:t>condenses on the walls of chamber  and on the surface of rubber product leaving  behind a mark on the product</a:t>
            </a:r>
          </a:p>
          <a:p>
            <a:pPr algn="just">
              <a:buFont typeface="Wingdings" panose="05000000000000000000" pitchFamily="2" charset="2"/>
              <a:buChar char="v"/>
            </a:pPr>
            <a:r>
              <a:rPr lang="en-US" sz="2000" dirty="0" smtClean="0"/>
              <a:t> Chance </a:t>
            </a:r>
            <a:r>
              <a:rPr lang="en-US" sz="2000" dirty="0"/>
              <a:t>of partial degradation </a:t>
            </a:r>
          </a:p>
          <a:p>
            <a:endParaRPr lang="en-IN" dirty="0"/>
          </a:p>
        </p:txBody>
      </p:sp>
    </p:spTree>
    <p:extLst>
      <p:ext uri="{BB962C8B-B14F-4D97-AF65-F5344CB8AC3E}">
        <p14:creationId xmlns:p14="http://schemas.microsoft.com/office/powerpoint/2010/main" val="2201677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1407" y="1282889"/>
            <a:ext cx="10078213" cy="5295332"/>
          </a:xfrm>
          <a:prstGeom prst="rect">
            <a:avLst/>
          </a:prstGeom>
        </p:spPr>
      </p:pic>
      <p:sp>
        <p:nvSpPr>
          <p:cNvPr id="5" name="Title 1"/>
          <p:cNvSpPr txBox="1">
            <a:spLocks/>
          </p:cNvSpPr>
          <p:nvPr/>
        </p:nvSpPr>
        <p:spPr>
          <a:xfrm>
            <a:off x="1097280" y="272953"/>
            <a:ext cx="10058400" cy="62779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smtClean="0">
                <a:solidFill>
                  <a:schemeClr val="accent2">
                    <a:lumMod val="75000"/>
                  </a:schemeClr>
                </a:solidFill>
              </a:rPr>
              <a:t>RAW RUBBER PROCESSING</a:t>
            </a:r>
            <a:endParaRPr lang="en-IN" sz="4400" b="1" dirty="0">
              <a:solidFill>
                <a:schemeClr val="accent2">
                  <a:lumMod val="75000"/>
                </a:schemeClr>
              </a:solidFill>
            </a:endParaRPr>
          </a:p>
        </p:txBody>
      </p:sp>
    </p:spTree>
    <p:extLst>
      <p:ext uri="{BB962C8B-B14F-4D97-AF65-F5344CB8AC3E}">
        <p14:creationId xmlns:p14="http://schemas.microsoft.com/office/powerpoint/2010/main" val="1761706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5700" y="1668463"/>
            <a:ext cx="9880600" cy="3785652"/>
          </a:xfrm>
          <a:prstGeom prst="rect">
            <a:avLst/>
          </a:prstGeom>
        </p:spPr>
        <p:txBody>
          <a:bodyPr wrap="square">
            <a:spAutoFit/>
          </a:bodyPr>
          <a:lstStyle/>
          <a:p>
            <a:pPr marL="285750" indent="-285750" algn="just">
              <a:buFont typeface="Wingdings" panose="05000000000000000000" pitchFamily="2" charset="2"/>
              <a:buChar char="q"/>
            </a:pPr>
            <a:r>
              <a:rPr lang="en-IN" sz="2000" dirty="0" smtClean="0">
                <a:solidFill>
                  <a:srgbClr val="313131"/>
                </a:solidFill>
              </a:rPr>
              <a:t>After </a:t>
            </a:r>
            <a:r>
              <a:rPr lang="en-IN" sz="2000" dirty="0">
                <a:solidFill>
                  <a:srgbClr val="313131"/>
                </a:solidFill>
              </a:rPr>
              <a:t>loading the autoclave with the components, it is </a:t>
            </a:r>
            <a:r>
              <a:rPr lang="en-IN" sz="2000" dirty="0" smtClean="0">
                <a:solidFill>
                  <a:srgbClr val="313131"/>
                </a:solidFill>
              </a:rPr>
              <a:t>closed</a:t>
            </a:r>
          </a:p>
          <a:p>
            <a:pPr marL="285750" indent="-285750" algn="just">
              <a:buFont typeface="Wingdings" panose="05000000000000000000" pitchFamily="2" charset="2"/>
              <a:buChar char="q"/>
            </a:pPr>
            <a:endParaRPr lang="en-IN" sz="2000" dirty="0" smtClean="0">
              <a:solidFill>
                <a:srgbClr val="313131"/>
              </a:solidFill>
            </a:endParaRPr>
          </a:p>
          <a:p>
            <a:pPr marL="285750" indent="-285750" algn="just">
              <a:buFont typeface="Wingdings" panose="05000000000000000000" pitchFamily="2" charset="2"/>
              <a:buChar char="q"/>
            </a:pPr>
            <a:r>
              <a:rPr lang="en-IN" sz="2000" dirty="0" smtClean="0">
                <a:solidFill>
                  <a:srgbClr val="313131"/>
                </a:solidFill>
              </a:rPr>
              <a:t>Steam </a:t>
            </a:r>
            <a:r>
              <a:rPr lang="en-IN" sz="2000" dirty="0">
                <a:solidFill>
                  <a:srgbClr val="313131"/>
                </a:solidFill>
              </a:rPr>
              <a:t>is then very rapidly applied and </a:t>
            </a:r>
            <a:r>
              <a:rPr lang="en-IN" sz="2000" dirty="0" smtClean="0">
                <a:solidFill>
                  <a:srgbClr val="313131"/>
                </a:solidFill>
              </a:rPr>
              <a:t>vulcanisation </a:t>
            </a:r>
            <a:r>
              <a:rPr lang="en-IN" sz="2000" dirty="0">
                <a:solidFill>
                  <a:srgbClr val="313131"/>
                </a:solidFill>
              </a:rPr>
              <a:t>completed for the prescribed </a:t>
            </a:r>
            <a:r>
              <a:rPr lang="en-IN" sz="2000" dirty="0" smtClean="0">
                <a:solidFill>
                  <a:srgbClr val="313131"/>
                </a:solidFill>
              </a:rPr>
              <a:t>cycle</a:t>
            </a:r>
          </a:p>
          <a:p>
            <a:pPr marL="285750" indent="-285750" algn="just">
              <a:buFont typeface="Wingdings" panose="05000000000000000000" pitchFamily="2" charset="2"/>
              <a:buChar char="q"/>
            </a:pPr>
            <a:endParaRPr lang="en-IN" sz="2000" dirty="0" smtClean="0">
              <a:solidFill>
                <a:srgbClr val="313131"/>
              </a:solidFill>
            </a:endParaRPr>
          </a:p>
          <a:p>
            <a:pPr marL="285750" indent="-285750" algn="just">
              <a:buFont typeface="Wingdings" panose="05000000000000000000" pitchFamily="2" charset="2"/>
              <a:buChar char="q"/>
            </a:pPr>
            <a:r>
              <a:rPr lang="en-IN" sz="2000" dirty="0" smtClean="0">
                <a:solidFill>
                  <a:srgbClr val="313131"/>
                </a:solidFill>
              </a:rPr>
              <a:t>The </a:t>
            </a:r>
            <a:r>
              <a:rPr lang="en-IN" sz="2000" dirty="0">
                <a:solidFill>
                  <a:srgbClr val="313131"/>
                </a:solidFill>
              </a:rPr>
              <a:t>pan is then cooled </a:t>
            </a:r>
            <a:r>
              <a:rPr lang="en-IN" sz="2000" dirty="0" smtClean="0">
                <a:solidFill>
                  <a:srgbClr val="313131"/>
                </a:solidFill>
              </a:rPr>
              <a:t>under </a:t>
            </a:r>
            <a:r>
              <a:rPr lang="en-IN" sz="2000" dirty="0">
                <a:solidFill>
                  <a:srgbClr val="313131"/>
                </a:solidFill>
              </a:rPr>
              <a:t>pressure, otherwise blistering of the product may </a:t>
            </a:r>
            <a:r>
              <a:rPr lang="en-IN" sz="2000" dirty="0" smtClean="0">
                <a:solidFill>
                  <a:srgbClr val="313131"/>
                </a:solidFill>
              </a:rPr>
              <a:t>occur</a:t>
            </a:r>
            <a:endParaRPr lang="en-IN" sz="2000" dirty="0">
              <a:solidFill>
                <a:srgbClr val="313131"/>
              </a:solidFill>
            </a:endParaRPr>
          </a:p>
          <a:p>
            <a:pPr marL="285750" indent="-285750" algn="just">
              <a:buFont typeface="Wingdings" panose="05000000000000000000" pitchFamily="2" charset="2"/>
              <a:buChar char="q"/>
            </a:pPr>
            <a:endParaRPr lang="en-IN" sz="2000" dirty="0" smtClean="0">
              <a:solidFill>
                <a:srgbClr val="313131"/>
              </a:solidFill>
            </a:endParaRPr>
          </a:p>
          <a:p>
            <a:pPr marL="285750" indent="-285750" algn="just">
              <a:buFont typeface="Wingdings" panose="05000000000000000000" pitchFamily="2" charset="2"/>
              <a:buChar char="q"/>
            </a:pPr>
            <a:r>
              <a:rPr lang="en-IN" sz="2000" dirty="0" smtClean="0">
                <a:solidFill>
                  <a:srgbClr val="313131"/>
                </a:solidFill>
              </a:rPr>
              <a:t>Bulky </a:t>
            </a:r>
            <a:r>
              <a:rPr lang="en-IN" sz="2000" dirty="0">
                <a:solidFill>
                  <a:srgbClr val="313131"/>
                </a:solidFill>
              </a:rPr>
              <a:t>components usually require a "stepped cure" which involves raising the auto clave temperature to the maximum vulcanisation temperature through a series of steps to give a relatively uniform temperature distribution through the product during </a:t>
            </a:r>
            <a:r>
              <a:rPr lang="en-IN" sz="2000" dirty="0" smtClean="0">
                <a:solidFill>
                  <a:srgbClr val="313131"/>
                </a:solidFill>
              </a:rPr>
              <a:t>heating</a:t>
            </a:r>
            <a:endParaRPr lang="en-IN" sz="2000" dirty="0">
              <a:solidFill>
                <a:srgbClr val="313131"/>
              </a:solidFill>
            </a:endParaRPr>
          </a:p>
          <a:p>
            <a:pPr marL="285750" indent="-285750" algn="just">
              <a:buFont typeface="Wingdings" panose="05000000000000000000" pitchFamily="2" charset="2"/>
              <a:buChar char="q"/>
            </a:pPr>
            <a:endParaRPr lang="en-IN" sz="2000" dirty="0" smtClean="0">
              <a:solidFill>
                <a:srgbClr val="313131"/>
              </a:solidFill>
            </a:endParaRPr>
          </a:p>
          <a:p>
            <a:pPr marL="285750" indent="-285750" algn="just">
              <a:buFont typeface="Wingdings" panose="05000000000000000000" pitchFamily="2" charset="2"/>
              <a:buChar char="q"/>
            </a:pPr>
            <a:r>
              <a:rPr lang="en-IN" sz="2000" dirty="0" smtClean="0">
                <a:solidFill>
                  <a:srgbClr val="313131"/>
                </a:solidFill>
              </a:rPr>
              <a:t>This </a:t>
            </a:r>
            <a:r>
              <a:rPr lang="en-IN" sz="2000" dirty="0">
                <a:solidFill>
                  <a:srgbClr val="313131"/>
                </a:solidFill>
              </a:rPr>
              <a:t>technique is used when bulky mouldings are given a second cure in the autoclave after being vulcanised to the point of dimensional stability in the </a:t>
            </a:r>
            <a:r>
              <a:rPr lang="en-IN" sz="2000" dirty="0" smtClean="0">
                <a:solidFill>
                  <a:srgbClr val="313131"/>
                </a:solidFill>
              </a:rPr>
              <a:t>mould</a:t>
            </a:r>
            <a:endParaRPr lang="en-IN" sz="2000" dirty="0">
              <a:solidFill>
                <a:srgbClr val="313131"/>
              </a:solidFill>
            </a:endParaRPr>
          </a:p>
        </p:txBody>
      </p:sp>
      <p:sp>
        <p:nvSpPr>
          <p:cNvPr id="4" name="Title 1"/>
          <p:cNvSpPr>
            <a:spLocks noGrp="1"/>
          </p:cNvSpPr>
          <p:nvPr>
            <p:ph type="title"/>
          </p:nvPr>
        </p:nvSpPr>
        <p:spPr>
          <a:xfrm>
            <a:off x="838200" y="390526"/>
            <a:ext cx="10515600" cy="945060"/>
          </a:xfrm>
        </p:spPr>
        <p:txBody>
          <a:bodyPr/>
          <a:lstStyle/>
          <a:p>
            <a:pPr algn="ctr"/>
            <a:r>
              <a:rPr lang="en-IN" dirty="0" smtClean="0">
                <a:solidFill>
                  <a:srgbClr val="C00000"/>
                </a:solidFill>
              </a:rPr>
              <a:t>AUTOCLAVE/STEAM PAN  CURING</a:t>
            </a:r>
            <a:endParaRPr lang="en-IN" dirty="0">
              <a:solidFill>
                <a:srgbClr val="C00000"/>
              </a:solidFill>
            </a:endParaRPr>
          </a:p>
        </p:txBody>
      </p:sp>
    </p:spTree>
    <p:extLst>
      <p:ext uri="{BB962C8B-B14F-4D97-AF65-F5344CB8AC3E}">
        <p14:creationId xmlns:p14="http://schemas.microsoft.com/office/powerpoint/2010/main" val="2842179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325154"/>
            <a:ext cx="4978400" cy="740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002060"/>
                </a:solidFill>
                <a:effectLst>
                  <a:outerShdw blurRad="38100" dist="38100" dir="2700000" algn="tl">
                    <a:srgbClr val="000000">
                      <a:alpha val="43137"/>
                    </a:srgbClr>
                  </a:outerShdw>
                </a:effectLst>
              </a:rPr>
              <a:t>BATCH  CURING</a:t>
            </a:r>
            <a:endParaRPr lang="en-IN" b="1" dirty="0">
              <a:solidFill>
                <a:srgbClr val="002060"/>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190500" y="1065498"/>
            <a:ext cx="10515600" cy="945060"/>
          </a:xfrm>
        </p:spPr>
        <p:txBody>
          <a:bodyPr/>
          <a:lstStyle/>
          <a:p>
            <a:pPr algn="ctr"/>
            <a:r>
              <a:rPr lang="en-IN" dirty="0" smtClean="0">
                <a:solidFill>
                  <a:srgbClr val="C00000"/>
                </a:solidFill>
              </a:rPr>
              <a:t>HOT AIR OVEN CURING</a:t>
            </a:r>
            <a:endParaRPr lang="en-IN" dirty="0">
              <a:solidFill>
                <a:srgbClr val="C00000"/>
              </a:solidFill>
            </a:endParaRPr>
          </a:p>
        </p:txBody>
      </p:sp>
      <p:pic>
        <p:nvPicPr>
          <p:cNvPr id="5" name="Picture 4"/>
          <p:cNvPicPr>
            <a:picLocks noChangeAspect="1"/>
          </p:cNvPicPr>
          <p:nvPr/>
        </p:nvPicPr>
        <p:blipFill>
          <a:blip r:embed="rId2"/>
          <a:stretch>
            <a:fillRect/>
          </a:stretch>
        </p:blipFill>
        <p:spPr>
          <a:xfrm>
            <a:off x="8071513" y="2470459"/>
            <a:ext cx="3555785" cy="3555785"/>
          </a:xfrm>
          <a:prstGeom prst="rect">
            <a:avLst/>
          </a:prstGeom>
        </p:spPr>
      </p:pic>
      <p:sp>
        <p:nvSpPr>
          <p:cNvPr id="6" name="Rectangle 5"/>
          <p:cNvSpPr/>
          <p:nvPr/>
        </p:nvSpPr>
        <p:spPr>
          <a:xfrm>
            <a:off x="375124" y="2001247"/>
            <a:ext cx="7124700" cy="4401205"/>
          </a:xfrm>
          <a:prstGeom prst="rect">
            <a:avLst/>
          </a:prstGeom>
        </p:spPr>
        <p:txBody>
          <a:bodyPr wrap="square">
            <a:spAutoFit/>
          </a:bodyPr>
          <a:lstStyle/>
          <a:p>
            <a:pPr marL="285750" indent="-285750" algn="just">
              <a:buFont typeface="Arial" panose="020B0604020202020204" pitchFamily="34" charset="0"/>
              <a:buChar char="•"/>
            </a:pPr>
            <a:endParaRPr lang="en-IN" sz="2000" dirty="0" smtClean="0">
              <a:solidFill>
                <a:srgbClr val="313131"/>
              </a:solidFill>
            </a:endParaRPr>
          </a:p>
          <a:p>
            <a:pPr marL="285750" indent="-285750" algn="just">
              <a:buFont typeface="Arial" panose="020B0604020202020204" pitchFamily="34" charset="0"/>
              <a:buChar char="•"/>
            </a:pPr>
            <a:r>
              <a:rPr lang="en-US" sz="2000" dirty="0"/>
              <a:t>Mainly used for post curing of heat resistant polymers like silicone and </a:t>
            </a:r>
            <a:r>
              <a:rPr lang="en-US" sz="2000" dirty="0" smtClean="0"/>
              <a:t>fluorocarbon</a:t>
            </a:r>
            <a:endParaRPr lang="en-IN" sz="2000" dirty="0" smtClean="0">
              <a:solidFill>
                <a:srgbClr val="313131"/>
              </a:solidFill>
            </a:endParaRPr>
          </a:p>
          <a:p>
            <a:pPr algn="just"/>
            <a:endParaRPr lang="en-IN" sz="2000" dirty="0">
              <a:solidFill>
                <a:srgbClr val="313131"/>
              </a:solidFill>
            </a:endParaRPr>
          </a:p>
          <a:p>
            <a:pPr marL="285750" indent="-285750" algn="just">
              <a:buFont typeface="Arial" panose="020B0604020202020204" pitchFamily="34" charset="0"/>
              <a:buChar char="•"/>
            </a:pPr>
            <a:r>
              <a:rPr lang="en-IN" sz="2000" dirty="0" smtClean="0">
                <a:solidFill>
                  <a:srgbClr val="313131"/>
                </a:solidFill>
              </a:rPr>
              <a:t> </a:t>
            </a:r>
            <a:r>
              <a:rPr lang="en-IN" sz="2000" dirty="0">
                <a:solidFill>
                  <a:srgbClr val="313131"/>
                </a:solidFill>
              </a:rPr>
              <a:t>The hot air post cure serves two purposes.</a:t>
            </a:r>
          </a:p>
          <a:p>
            <a:pPr marL="1257300" lvl="2" indent="-342900" algn="just">
              <a:buFont typeface="Wingdings" panose="05000000000000000000" pitchFamily="2" charset="2"/>
              <a:buChar char="ü"/>
            </a:pPr>
            <a:r>
              <a:rPr lang="en-IN" sz="2000" dirty="0">
                <a:solidFill>
                  <a:srgbClr val="313131"/>
                </a:solidFill>
              </a:rPr>
              <a:t>C</a:t>
            </a:r>
            <a:r>
              <a:rPr lang="en-IN" sz="2000" dirty="0" smtClean="0">
                <a:solidFill>
                  <a:srgbClr val="313131"/>
                </a:solidFill>
              </a:rPr>
              <a:t>ontinue </a:t>
            </a:r>
            <a:r>
              <a:rPr lang="en-IN" sz="2000" dirty="0">
                <a:solidFill>
                  <a:srgbClr val="313131"/>
                </a:solidFill>
              </a:rPr>
              <a:t>the crosslinking process to improve the physical properties of the rubber </a:t>
            </a:r>
            <a:r>
              <a:rPr lang="en-IN" sz="2000" dirty="0" smtClean="0">
                <a:solidFill>
                  <a:srgbClr val="313131"/>
                </a:solidFill>
              </a:rPr>
              <a:t>product</a:t>
            </a:r>
          </a:p>
          <a:p>
            <a:pPr marL="1257300" lvl="2" indent="-342900" algn="just">
              <a:buFont typeface="Wingdings" panose="05000000000000000000" pitchFamily="2" charset="2"/>
              <a:buChar char="ü"/>
            </a:pPr>
            <a:r>
              <a:rPr lang="en-IN" sz="2000" dirty="0">
                <a:solidFill>
                  <a:srgbClr val="313131"/>
                </a:solidFill>
              </a:rPr>
              <a:t>D</a:t>
            </a:r>
            <a:r>
              <a:rPr lang="en-IN" sz="2000" dirty="0" smtClean="0">
                <a:solidFill>
                  <a:srgbClr val="313131"/>
                </a:solidFill>
              </a:rPr>
              <a:t>rive </a:t>
            </a:r>
            <a:r>
              <a:rPr lang="en-IN" sz="2000" dirty="0">
                <a:solidFill>
                  <a:srgbClr val="313131"/>
                </a:solidFill>
              </a:rPr>
              <a:t>off volatile materials from components intended for service at high temperature by raising them above their service temperature. </a:t>
            </a:r>
            <a:endParaRPr lang="en-IN" sz="2000" dirty="0" smtClean="0">
              <a:solidFill>
                <a:srgbClr val="313131"/>
              </a:solidFill>
            </a:endParaRPr>
          </a:p>
          <a:p>
            <a:pPr marL="1257300" lvl="2" indent="-342900" algn="just">
              <a:buFont typeface="Wingdings" panose="05000000000000000000" pitchFamily="2" charset="2"/>
              <a:buChar char="ü"/>
            </a:pPr>
            <a:endParaRPr lang="en-IN" sz="2000" dirty="0" smtClean="0">
              <a:solidFill>
                <a:srgbClr val="313131"/>
              </a:solidFill>
            </a:endParaRPr>
          </a:p>
          <a:p>
            <a:pPr marL="285750" indent="-285750" algn="just">
              <a:buFont typeface="Arial" panose="020B0604020202020204" pitchFamily="34" charset="0"/>
              <a:buChar char="•"/>
            </a:pPr>
            <a:r>
              <a:rPr lang="en-IN" sz="2000" dirty="0" smtClean="0">
                <a:solidFill>
                  <a:srgbClr val="313131"/>
                </a:solidFill>
              </a:rPr>
              <a:t>Toxic </a:t>
            </a:r>
            <a:r>
              <a:rPr lang="en-IN" sz="2000" dirty="0">
                <a:solidFill>
                  <a:srgbClr val="313131"/>
                </a:solidFill>
              </a:rPr>
              <a:t>fumes are disposed </a:t>
            </a:r>
            <a:r>
              <a:rPr lang="en-IN" sz="2000" dirty="0" smtClean="0">
                <a:solidFill>
                  <a:srgbClr val="313131"/>
                </a:solidFill>
              </a:rPr>
              <a:t>should </a:t>
            </a:r>
            <a:r>
              <a:rPr lang="en-IN" sz="2000" dirty="0">
                <a:solidFill>
                  <a:srgbClr val="313131"/>
                </a:solidFill>
              </a:rPr>
              <a:t>b</a:t>
            </a:r>
            <a:r>
              <a:rPr lang="en-IN" sz="2000" dirty="0" smtClean="0">
                <a:solidFill>
                  <a:srgbClr val="313131"/>
                </a:solidFill>
              </a:rPr>
              <a:t>e vented directly </a:t>
            </a:r>
            <a:r>
              <a:rPr lang="en-IN" sz="2000" dirty="0">
                <a:solidFill>
                  <a:srgbClr val="313131"/>
                </a:solidFill>
              </a:rPr>
              <a:t>to the atmosphere and to ensure that fumes do not re-enter any of the work areas</a:t>
            </a:r>
            <a:r>
              <a:rPr lang="en-IN" sz="2000" dirty="0" smtClean="0">
                <a:solidFill>
                  <a:srgbClr val="313131"/>
                </a:solidFill>
              </a:rPr>
              <a:t>.</a:t>
            </a:r>
            <a:endParaRPr lang="en-IN" sz="2000" dirty="0">
              <a:solidFill>
                <a:srgbClr val="313131"/>
              </a:solidFill>
            </a:endParaRPr>
          </a:p>
        </p:txBody>
      </p:sp>
    </p:spTree>
    <p:extLst>
      <p:ext uri="{BB962C8B-B14F-4D97-AF65-F5344CB8AC3E}">
        <p14:creationId xmlns:p14="http://schemas.microsoft.com/office/powerpoint/2010/main" val="1568686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0625" y="197183"/>
            <a:ext cx="10515600" cy="945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dirty="0" smtClean="0">
                <a:solidFill>
                  <a:srgbClr val="C00000"/>
                </a:solidFill>
              </a:rPr>
              <a:t>WATER CURING</a:t>
            </a:r>
            <a:endParaRPr lang="en-IN" dirty="0">
              <a:solidFill>
                <a:srgbClr val="C00000"/>
              </a:solidFill>
            </a:endParaRPr>
          </a:p>
        </p:txBody>
      </p:sp>
      <p:sp>
        <p:nvSpPr>
          <p:cNvPr id="2" name="Rectangle 1"/>
          <p:cNvSpPr/>
          <p:nvPr/>
        </p:nvSpPr>
        <p:spPr>
          <a:xfrm>
            <a:off x="462127" y="946033"/>
            <a:ext cx="11042936" cy="3785652"/>
          </a:xfrm>
          <a:prstGeom prst="rect">
            <a:avLst/>
          </a:prstGeom>
        </p:spPr>
        <p:txBody>
          <a:bodyPr wrap="square">
            <a:spAutoFit/>
          </a:bodyPr>
          <a:lstStyle/>
          <a:p>
            <a:pPr marL="285750" indent="-285750" algn="just">
              <a:buFont typeface="Wingdings" panose="05000000000000000000" pitchFamily="2" charset="2"/>
              <a:buChar char="ü"/>
            </a:pPr>
            <a:r>
              <a:rPr lang="en-IN" sz="2000" dirty="0"/>
              <a:t>Employs an autoclave as a pressure vessel, heating being either from a steam jacked or from steam injection </a:t>
            </a:r>
            <a:endParaRPr lang="en-IN" sz="2000" dirty="0" smtClean="0"/>
          </a:p>
          <a:p>
            <a:pPr marL="285750" indent="-285750" algn="just">
              <a:buFont typeface="Wingdings" panose="05000000000000000000" pitchFamily="2" charset="2"/>
              <a:buChar char="ü"/>
            </a:pPr>
            <a:endParaRPr lang="en-IN" sz="2000" dirty="0" smtClean="0"/>
          </a:p>
          <a:p>
            <a:pPr marL="285750" indent="-285750" algn="just">
              <a:buFont typeface="Wingdings" panose="05000000000000000000" pitchFamily="2" charset="2"/>
              <a:buChar char="ü"/>
            </a:pPr>
            <a:r>
              <a:rPr lang="en-IN" sz="2000" dirty="0" smtClean="0"/>
              <a:t>Autoclave </a:t>
            </a:r>
            <a:r>
              <a:rPr lang="en-IN" sz="2000" dirty="0"/>
              <a:t>is first loaded with the components, then filled with cold </a:t>
            </a:r>
            <a:r>
              <a:rPr lang="en-IN" sz="2000" dirty="0" smtClean="0"/>
              <a:t>water</a:t>
            </a:r>
          </a:p>
          <a:p>
            <a:pPr marL="285750" indent="-285750" algn="just">
              <a:buFont typeface="Wingdings" panose="05000000000000000000" pitchFamily="2" charset="2"/>
              <a:buChar char="ü"/>
            </a:pPr>
            <a:endParaRPr lang="en-IN" sz="2000" dirty="0" smtClean="0"/>
          </a:p>
          <a:p>
            <a:pPr marL="285750" indent="-285750" algn="just">
              <a:buFont typeface="Wingdings" panose="05000000000000000000" pitchFamily="2" charset="2"/>
              <a:buChar char="ü"/>
            </a:pPr>
            <a:r>
              <a:rPr lang="en-IN" sz="2000" dirty="0" smtClean="0"/>
              <a:t>Steam </a:t>
            </a:r>
            <a:r>
              <a:rPr lang="en-IN" sz="2000" dirty="0"/>
              <a:t>is then applied and vulcanisation is completed for the prescribed </a:t>
            </a:r>
            <a:r>
              <a:rPr lang="en-IN" sz="2000" dirty="0" smtClean="0"/>
              <a:t>period</a:t>
            </a:r>
            <a:endParaRPr lang="en-IN" sz="2000" dirty="0"/>
          </a:p>
          <a:p>
            <a:pPr marL="285750" indent="-285750" algn="just">
              <a:buFont typeface="Wingdings" panose="05000000000000000000" pitchFamily="2" charset="2"/>
              <a:buChar char="ü"/>
            </a:pPr>
            <a:endParaRPr lang="en-IN" sz="2000" dirty="0" smtClean="0"/>
          </a:p>
          <a:p>
            <a:pPr marL="285750" indent="-285750" algn="just">
              <a:buFont typeface="Wingdings" panose="05000000000000000000" pitchFamily="2" charset="2"/>
              <a:buChar char="ü"/>
            </a:pPr>
            <a:r>
              <a:rPr lang="en-IN" sz="2000" dirty="0" smtClean="0"/>
              <a:t>This </a:t>
            </a:r>
            <a:r>
              <a:rPr lang="en-IN" sz="2000" dirty="0"/>
              <a:t>method curing finds application in the vulcanisation of very large hand build rubber lined machinery such as pumps, pipes and chemical </a:t>
            </a:r>
            <a:r>
              <a:rPr lang="en-IN" sz="2000" dirty="0" smtClean="0"/>
              <a:t>tanks</a:t>
            </a:r>
            <a:endParaRPr lang="en-IN" sz="2000" dirty="0"/>
          </a:p>
          <a:p>
            <a:pPr marL="285750" indent="-285750" algn="just">
              <a:buFont typeface="Wingdings" panose="05000000000000000000" pitchFamily="2" charset="2"/>
              <a:buChar char="ü"/>
            </a:pPr>
            <a:endParaRPr lang="en-IN" sz="2000" dirty="0" smtClean="0"/>
          </a:p>
          <a:p>
            <a:pPr marL="285750" indent="-285750" algn="just">
              <a:buFont typeface="Wingdings" panose="05000000000000000000" pitchFamily="2" charset="2"/>
              <a:buChar char="ü"/>
            </a:pPr>
            <a:r>
              <a:rPr lang="en-IN" sz="2000" dirty="0" smtClean="0"/>
              <a:t>The </a:t>
            </a:r>
            <a:r>
              <a:rPr lang="en-IN" sz="2000" dirty="0"/>
              <a:t>water supplies the pressure for adequate adhesion of the rubber to metal in addition to acting as the heat transfer medium</a:t>
            </a:r>
          </a:p>
        </p:txBody>
      </p:sp>
      <p:sp>
        <p:nvSpPr>
          <p:cNvPr id="5" name="Title 1"/>
          <p:cNvSpPr txBox="1">
            <a:spLocks/>
          </p:cNvSpPr>
          <p:nvPr/>
        </p:nvSpPr>
        <p:spPr>
          <a:xfrm>
            <a:off x="462127" y="4730961"/>
            <a:ext cx="10515600" cy="945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C00000"/>
                </a:solidFill>
                <a:cs typeface="Arial" panose="020B0604020202020204" pitchFamily="34" charset="0"/>
              </a:rPr>
              <a:t>SULPHUR CHLORIDE </a:t>
            </a:r>
            <a:r>
              <a:rPr lang="en-IN" dirty="0" smtClean="0">
                <a:solidFill>
                  <a:srgbClr val="C00000"/>
                </a:solidFill>
              </a:rPr>
              <a:t>CURING</a:t>
            </a:r>
            <a:endParaRPr lang="en-IN" dirty="0">
              <a:solidFill>
                <a:srgbClr val="C00000"/>
              </a:solidFill>
            </a:endParaRPr>
          </a:p>
        </p:txBody>
      </p:sp>
      <p:sp>
        <p:nvSpPr>
          <p:cNvPr id="6" name="Rectangle 5"/>
          <p:cNvSpPr/>
          <p:nvPr/>
        </p:nvSpPr>
        <p:spPr>
          <a:xfrm>
            <a:off x="611494" y="5676745"/>
            <a:ext cx="10736239" cy="92333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4D4D4D"/>
                </a:solidFill>
                <a:cs typeface="Arial" panose="020B0604020202020204" pitchFamily="34" charset="0"/>
              </a:rPr>
              <a:t>Thin walled rubber articles can be cured by dipping in the solution of sulphur chloride in carbon di sulphide or exposure to its vapours</a:t>
            </a:r>
            <a:br>
              <a:rPr lang="en-US" dirty="0">
                <a:solidFill>
                  <a:srgbClr val="4D4D4D"/>
                </a:solidFill>
                <a:cs typeface="Arial" panose="020B0604020202020204" pitchFamily="34" charset="0"/>
              </a:rPr>
            </a:br>
            <a:endParaRPr lang="en-IN" dirty="0"/>
          </a:p>
        </p:txBody>
      </p:sp>
    </p:spTree>
    <p:extLst>
      <p:ext uri="{BB962C8B-B14F-4D97-AF65-F5344CB8AC3E}">
        <p14:creationId xmlns:p14="http://schemas.microsoft.com/office/powerpoint/2010/main" val="277946201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022" y="1205337"/>
            <a:ext cx="10972801" cy="4801314"/>
          </a:xfrm>
          <a:prstGeom prst="rect">
            <a:avLst/>
          </a:prstGeom>
        </p:spPr>
        <p:txBody>
          <a:bodyPr wrap="square">
            <a:spAutoFit/>
          </a:bodyPr>
          <a:lstStyle/>
          <a:p>
            <a:pPr marL="285750" indent="-285750" algn="just">
              <a:buFont typeface="Wingdings" panose="05000000000000000000" pitchFamily="2" charset="2"/>
              <a:buChar char="v"/>
            </a:pPr>
            <a:r>
              <a:rPr lang="en-IN" dirty="0">
                <a:solidFill>
                  <a:srgbClr val="313131"/>
                </a:solidFill>
              </a:rPr>
              <a:t>Moulded length hose is cured by this </a:t>
            </a:r>
            <a:r>
              <a:rPr lang="en-IN" dirty="0" smtClean="0">
                <a:solidFill>
                  <a:srgbClr val="313131"/>
                </a:solidFill>
              </a:rPr>
              <a:t>technique, involves </a:t>
            </a:r>
            <a:r>
              <a:rPr lang="en-IN" dirty="0">
                <a:solidFill>
                  <a:srgbClr val="313131"/>
                </a:solidFill>
              </a:rPr>
              <a:t>the formation of a lead sheath around the </a:t>
            </a:r>
            <a:r>
              <a:rPr lang="en-IN" dirty="0" smtClean="0">
                <a:solidFill>
                  <a:srgbClr val="313131"/>
                </a:solidFill>
              </a:rPr>
              <a:t>hose</a:t>
            </a:r>
            <a:endParaRPr lang="en-IN" dirty="0">
              <a:solidFill>
                <a:srgbClr val="313131"/>
              </a:solidFill>
            </a:endParaRPr>
          </a:p>
          <a:p>
            <a:pPr marL="285750" indent="-285750" algn="just">
              <a:buFont typeface="Wingdings" panose="05000000000000000000" pitchFamily="2" charset="2"/>
              <a:buChar char="v"/>
            </a:pPr>
            <a:endParaRPr lang="en-IN" dirty="0" smtClean="0">
              <a:solidFill>
                <a:srgbClr val="313131"/>
              </a:solidFill>
            </a:endParaRPr>
          </a:p>
          <a:p>
            <a:pPr marL="285750" indent="-285750" algn="just">
              <a:buFont typeface="Wingdings" panose="05000000000000000000" pitchFamily="2" charset="2"/>
              <a:buChar char="v"/>
            </a:pPr>
            <a:r>
              <a:rPr lang="en-IN" dirty="0">
                <a:solidFill>
                  <a:srgbClr val="313131"/>
                </a:solidFill>
              </a:rPr>
              <a:t>S</a:t>
            </a:r>
            <a:r>
              <a:rPr lang="en-IN" dirty="0" smtClean="0">
                <a:solidFill>
                  <a:srgbClr val="313131"/>
                </a:solidFill>
              </a:rPr>
              <a:t>heath </a:t>
            </a:r>
            <a:r>
              <a:rPr lang="en-IN" dirty="0">
                <a:solidFill>
                  <a:srgbClr val="313131"/>
                </a:solidFill>
              </a:rPr>
              <a:t>of lead is made to surround the cover of the hose by passing through a lead </a:t>
            </a:r>
            <a:r>
              <a:rPr lang="en-IN" dirty="0" smtClean="0">
                <a:solidFill>
                  <a:srgbClr val="313131"/>
                </a:solidFill>
              </a:rPr>
              <a:t> </a:t>
            </a:r>
            <a:r>
              <a:rPr lang="en-IN" dirty="0">
                <a:solidFill>
                  <a:srgbClr val="313131"/>
                </a:solidFill>
              </a:rPr>
              <a:t>extruder</a:t>
            </a:r>
            <a:r>
              <a:rPr lang="en-IN" dirty="0" smtClean="0">
                <a:solidFill>
                  <a:srgbClr val="313131"/>
                </a:solidFill>
              </a:rPr>
              <a:t>.</a:t>
            </a:r>
          </a:p>
          <a:p>
            <a:pPr marL="285750" indent="-285750" algn="just">
              <a:buFont typeface="Wingdings" panose="05000000000000000000" pitchFamily="2" charset="2"/>
              <a:buChar char="v"/>
            </a:pPr>
            <a:endParaRPr lang="en-IN" dirty="0">
              <a:solidFill>
                <a:srgbClr val="313131"/>
              </a:solidFill>
            </a:endParaRPr>
          </a:p>
          <a:p>
            <a:pPr marL="285750" indent="-285750" algn="just">
              <a:buFont typeface="Wingdings" panose="05000000000000000000" pitchFamily="2" charset="2"/>
              <a:buChar char="v"/>
            </a:pPr>
            <a:r>
              <a:rPr lang="en-IN" dirty="0" smtClean="0">
                <a:solidFill>
                  <a:srgbClr val="313131"/>
                </a:solidFill>
              </a:rPr>
              <a:t>Lead-sheathed </a:t>
            </a:r>
            <a:r>
              <a:rPr lang="en-IN" dirty="0">
                <a:solidFill>
                  <a:srgbClr val="313131"/>
                </a:solidFill>
              </a:rPr>
              <a:t>hose is next wound on to a large </a:t>
            </a:r>
            <a:r>
              <a:rPr lang="en-IN" dirty="0" smtClean="0">
                <a:solidFill>
                  <a:srgbClr val="313131"/>
                </a:solidFill>
              </a:rPr>
              <a:t>drum</a:t>
            </a:r>
          </a:p>
          <a:p>
            <a:pPr marL="285750" indent="-285750" algn="just">
              <a:buFont typeface="Wingdings" panose="05000000000000000000" pitchFamily="2" charset="2"/>
              <a:buChar char="v"/>
            </a:pPr>
            <a:endParaRPr lang="en-IN" dirty="0">
              <a:solidFill>
                <a:srgbClr val="313131"/>
              </a:solidFill>
            </a:endParaRPr>
          </a:p>
          <a:p>
            <a:pPr marL="285750" indent="-285750" algn="just">
              <a:buFont typeface="Wingdings" panose="05000000000000000000" pitchFamily="2" charset="2"/>
              <a:buChar char="v"/>
            </a:pPr>
            <a:r>
              <a:rPr lang="en-IN" dirty="0" smtClean="0">
                <a:solidFill>
                  <a:srgbClr val="313131"/>
                </a:solidFill>
              </a:rPr>
              <a:t>Lining </a:t>
            </a:r>
            <a:r>
              <a:rPr lang="en-IN" dirty="0">
                <a:solidFill>
                  <a:srgbClr val="313131"/>
                </a:solidFill>
              </a:rPr>
              <a:t>of the hose is now filled with water, pressure applied and the ends of the hose and leads are </a:t>
            </a:r>
            <a:r>
              <a:rPr lang="en-IN" dirty="0" smtClean="0">
                <a:solidFill>
                  <a:srgbClr val="313131"/>
                </a:solidFill>
              </a:rPr>
              <a:t>clamped</a:t>
            </a:r>
            <a:endParaRPr lang="en-IN" dirty="0">
              <a:solidFill>
                <a:srgbClr val="313131"/>
              </a:solidFill>
            </a:endParaRPr>
          </a:p>
          <a:p>
            <a:pPr marL="285750" indent="-285750" algn="just">
              <a:buFont typeface="Wingdings" panose="05000000000000000000" pitchFamily="2" charset="2"/>
              <a:buChar char="v"/>
            </a:pPr>
            <a:endParaRPr lang="en-IN" dirty="0" smtClean="0">
              <a:solidFill>
                <a:srgbClr val="313131"/>
              </a:solidFill>
            </a:endParaRPr>
          </a:p>
          <a:p>
            <a:pPr marL="285750" indent="-285750" algn="just">
              <a:buFont typeface="Wingdings" panose="05000000000000000000" pitchFamily="2" charset="2"/>
              <a:buChar char="v"/>
            </a:pPr>
            <a:r>
              <a:rPr lang="en-IN" dirty="0" smtClean="0">
                <a:solidFill>
                  <a:srgbClr val="313131"/>
                </a:solidFill>
              </a:rPr>
              <a:t> Drum </a:t>
            </a:r>
            <a:r>
              <a:rPr lang="en-IN" dirty="0">
                <a:solidFill>
                  <a:srgbClr val="313131"/>
                </a:solidFill>
              </a:rPr>
              <a:t>and contents are placed in large vulcanising pans (steam autoclaves) and curing is carried out. </a:t>
            </a:r>
            <a:endParaRPr lang="en-IN" dirty="0" smtClean="0">
              <a:solidFill>
                <a:srgbClr val="313131"/>
              </a:solidFill>
            </a:endParaRPr>
          </a:p>
          <a:p>
            <a:pPr marL="285750" indent="-285750" algn="just">
              <a:buFont typeface="Wingdings" panose="05000000000000000000" pitchFamily="2" charset="2"/>
              <a:buChar char="v"/>
            </a:pPr>
            <a:endParaRPr lang="en-IN" dirty="0" smtClean="0">
              <a:solidFill>
                <a:srgbClr val="313131"/>
              </a:solidFill>
            </a:endParaRPr>
          </a:p>
          <a:p>
            <a:pPr marL="285750" indent="-285750" algn="just">
              <a:buFont typeface="Wingdings" panose="05000000000000000000" pitchFamily="2" charset="2"/>
              <a:buChar char="v"/>
            </a:pPr>
            <a:r>
              <a:rPr lang="en-IN" dirty="0">
                <a:solidFill>
                  <a:srgbClr val="313131"/>
                </a:solidFill>
              </a:rPr>
              <a:t>W</a:t>
            </a:r>
            <a:r>
              <a:rPr lang="en-IN" dirty="0" smtClean="0">
                <a:solidFill>
                  <a:srgbClr val="313131"/>
                </a:solidFill>
              </a:rPr>
              <a:t>ater </a:t>
            </a:r>
            <a:r>
              <a:rPr lang="en-IN" dirty="0">
                <a:solidFill>
                  <a:srgbClr val="313131"/>
                </a:solidFill>
              </a:rPr>
              <a:t>inside the hose expands and becomes </a:t>
            </a:r>
            <a:r>
              <a:rPr lang="en-IN" dirty="0" smtClean="0">
                <a:solidFill>
                  <a:srgbClr val="313131"/>
                </a:solidFill>
              </a:rPr>
              <a:t>superheated.</a:t>
            </a:r>
          </a:p>
          <a:p>
            <a:pPr marL="285750" indent="-285750" algn="just">
              <a:buFont typeface="Wingdings" panose="05000000000000000000" pitchFamily="2" charset="2"/>
              <a:buChar char="v"/>
            </a:pPr>
            <a:endParaRPr lang="en-IN" dirty="0" smtClean="0">
              <a:solidFill>
                <a:srgbClr val="313131"/>
              </a:solidFill>
            </a:endParaRPr>
          </a:p>
          <a:p>
            <a:pPr marL="285750" indent="-285750" algn="just">
              <a:buFont typeface="Wingdings" panose="05000000000000000000" pitchFamily="2" charset="2"/>
              <a:buChar char="v"/>
            </a:pPr>
            <a:r>
              <a:rPr lang="en-IN" dirty="0">
                <a:solidFill>
                  <a:srgbClr val="313131"/>
                </a:solidFill>
              </a:rPr>
              <a:t>H</a:t>
            </a:r>
            <a:r>
              <a:rPr lang="en-IN" dirty="0" smtClean="0">
                <a:solidFill>
                  <a:srgbClr val="313131"/>
                </a:solidFill>
              </a:rPr>
              <a:t>ose </a:t>
            </a:r>
            <a:r>
              <a:rPr lang="en-IN" dirty="0">
                <a:solidFill>
                  <a:srgbClr val="313131"/>
                </a:solidFill>
              </a:rPr>
              <a:t>is pressed against the lead which not as a mould and hence the name of the process. </a:t>
            </a:r>
            <a:endParaRPr lang="en-IN" dirty="0" smtClean="0">
              <a:solidFill>
                <a:srgbClr val="313131"/>
              </a:solidFill>
            </a:endParaRPr>
          </a:p>
          <a:p>
            <a:pPr marL="285750" indent="-285750" algn="just">
              <a:buFont typeface="Wingdings" panose="05000000000000000000" pitchFamily="2" charset="2"/>
              <a:buChar char="v"/>
            </a:pPr>
            <a:endParaRPr lang="en-IN" dirty="0" smtClean="0">
              <a:solidFill>
                <a:srgbClr val="313131"/>
              </a:solidFill>
            </a:endParaRPr>
          </a:p>
          <a:p>
            <a:pPr marL="285750" indent="-285750" algn="just">
              <a:buFont typeface="Wingdings" panose="05000000000000000000" pitchFamily="2" charset="2"/>
              <a:buChar char="v"/>
            </a:pPr>
            <a:r>
              <a:rPr lang="en-IN" dirty="0" smtClean="0">
                <a:solidFill>
                  <a:srgbClr val="313131"/>
                </a:solidFill>
              </a:rPr>
              <a:t>After </a:t>
            </a:r>
            <a:r>
              <a:rPr lang="en-IN" dirty="0">
                <a:solidFill>
                  <a:srgbClr val="313131"/>
                </a:solidFill>
              </a:rPr>
              <a:t>cure and cooling, the clamps are out from the hose by slitting along its length in a stripping machine. </a:t>
            </a:r>
            <a:endParaRPr lang="en-IN" dirty="0" smtClean="0">
              <a:solidFill>
                <a:srgbClr val="313131"/>
              </a:solidFill>
            </a:endParaRPr>
          </a:p>
          <a:p>
            <a:pPr marL="285750" indent="-285750" algn="just">
              <a:buFont typeface="Wingdings" panose="05000000000000000000" pitchFamily="2" charset="2"/>
              <a:buChar char="v"/>
            </a:pPr>
            <a:endParaRPr lang="en-IN" dirty="0" smtClean="0">
              <a:solidFill>
                <a:srgbClr val="313131"/>
              </a:solidFill>
            </a:endParaRPr>
          </a:p>
          <a:p>
            <a:pPr marL="285750" indent="-285750" algn="just">
              <a:buFont typeface="Wingdings" panose="05000000000000000000" pitchFamily="2" charset="2"/>
              <a:buChar char="v"/>
            </a:pPr>
            <a:r>
              <a:rPr lang="en-IN" dirty="0" smtClean="0">
                <a:solidFill>
                  <a:srgbClr val="313131"/>
                </a:solidFill>
              </a:rPr>
              <a:t>The </a:t>
            </a:r>
            <a:r>
              <a:rPr lang="en-IN" dirty="0">
                <a:solidFill>
                  <a:srgbClr val="313131"/>
                </a:solidFill>
              </a:rPr>
              <a:t>cured hose is coiled up, tested and </a:t>
            </a:r>
            <a:r>
              <a:rPr lang="en-IN" dirty="0" smtClean="0">
                <a:solidFill>
                  <a:srgbClr val="313131"/>
                </a:solidFill>
              </a:rPr>
              <a:t>inspected</a:t>
            </a:r>
            <a:endParaRPr lang="en-IN" b="0" i="0" dirty="0">
              <a:solidFill>
                <a:srgbClr val="313131"/>
              </a:solidFill>
              <a:effectLst/>
            </a:endParaRPr>
          </a:p>
        </p:txBody>
      </p:sp>
      <p:sp>
        <p:nvSpPr>
          <p:cNvPr id="5" name="Title 1"/>
          <p:cNvSpPr txBox="1">
            <a:spLocks/>
          </p:cNvSpPr>
          <p:nvPr/>
        </p:nvSpPr>
        <p:spPr>
          <a:xfrm>
            <a:off x="203200" y="205685"/>
            <a:ext cx="10515600" cy="945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dirty="0" smtClean="0">
                <a:solidFill>
                  <a:srgbClr val="C00000"/>
                </a:solidFill>
              </a:rPr>
              <a:t>LEAD CURING</a:t>
            </a:r>
            <a:endParaRPr lang="en-IN" dirty="0">
              <a:solidFill>
                <a:srgbClr val="C00000"/>
              </a:solidFill>
            </a:endParaRPr>
          </a:p>
        </p:txBody>
      </p:sp>
    </p:spTree>
    <p:extLst>
      <p:ext uri="{BB962C8B-B14F-4D97-AF65-F5344CB8AC3E}">
        <p14:creationId xmlns:p14="http://schemas.microsoft.com/office/powerpoint/2010/main" val="218413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243266"/>
            <a:ext cx="5380630" cy="740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rgbClr val="002060"/>
                </a:solidFill>
                <a:effectLst>
                  <a:outerShdw blurRad="38100" dist="38100" dir="2700000" algn="tl">
                    <a:srgbClr val="000000">
                      <a:alpha val="43137"/>
                    </a:srgbClr>
                  </a:outerShdw>
                </a:effectLst>
              </a:rPr>
              <a:t>CONTINUOUS CURING</a:t>
            </a:r>
            <a:endParaRPr lang="en-IN" b="1" dirty="0">
              <a:solidFill>
                <a:srgbClr val="002060"/>
              </a:solidFill>
              <a:effectLst>
                <a:outerShdw blurRad="38100" dist="38100" dir="2700000" algn="tl">
                  <a:srgbClr val="000000">
                    <a:alpha val="43137"/>
                  </a:srgbClr>
                </a:outerShdw>
              </a:effectLst>
            </a:endParaRPr>
          </a:p>
        </p:txBody>
      </p:sp>
      <p:sp>
        <p:nvSpPr>
          <p:cNvPr id="5" name="Title 1"/>
          <p:cNvSpPr txBox="1">
            <a:spLocks/>
          </p:cNvSpPr>
          <p:nvPr/>
        </p:nvSpPr>
        <p:spPr>
          <a:xfrm>
            <a:off x="659641" y="1186644"/>
            <a:ext cx="10515600" cy="945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dirty="0" smtClean="0">
                <a:solidFill>
                  <a:srgbClr val="C00000"/>
                </a:solidFill>
              </a:rPr>
              <a:t>HIGH PRESSURE STEAM TUBE </a:t>
            </a:r>
            <a:r>
              <a:rPr lang="en-IN" dirty="0" smtClean="0">
                <a:solidFill>
                  <a:srgbClr val="C00000"/>
                </a:solidFill>
              </a:rPr>
              <a:t>CURING</a:t>
            </a:r>
            <a:endParaRPr lang="en-IN" dirty="0">
              <a:solidFill>
                <a:srgbClr val="C00000"/>
              </a:solidFill>
            </a:endParaRPr>
          </a:p>
        </p:txBody>
      </p:sp>
      <p:sp>
        <p:nvSpPr>
          <p:cNvPr id="6" name="Rectangle 5"/>
          <p:cNvSpPr/>
          <p:nvPr/>
        </p:nvSpPr>
        <p:spPr>
          <a:xfrm>
            <a:off x="659641" y="2334738"/>
            <a:ext cx="11327642" cy="3831818"/>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ü"/>
            </a:pPr>
            <a:r>
              <a:rPr lang="en-IN" dirty="0" smtClean="0"/>
              <a:t>Suitable for cables </a:t>
            </a:r>
            <a:r>
              <a:rPr lang="en-IN" dirty="0"/>
              <a:t>and hoses.</a:t>
            </a:r>
            <a:r>
              <a:rPr lang="en-US" dirty="0" smtClean="0">
                <a:latin typeface="Calibri" panose="020F0502020204030204" pitchFamily="34" charset="0"/>
                <a:ea typeface="Times New Roman" panose="02020603050405020304" pitchFamily="18" charset="0"/>
              </a:rPr>
              <a:t> </a:t>
            </a:r>
          </a:p>
          <a:p>
            <a:pPr marL="285750" indent="-285750" algn="just">
              <a:lnSpc>
                <a:spcPct val="150000"/>
              </a:lnSpc>
              <a:spcAft>
                <a:spcPts val="0"/>
              </a:spcAft>
              <a:buFont typeface="Wingdings" panose="05000000000000000000" pitchFamily="2" charset="2"/>
              <a:buChar char="ü"/>
            </a:pPr>
            <a:r>
              <a:rPr lang="en-US" dirty="0" smtClean="0">
                <a:latin typeface="Calibri" panose="020F0502020204030204" pitchFamily="34" charset="0"/>
                <a:ea typeface="Times New Roman" panose="02020603050405020304" pitchFamily="18" charset="0"/>
              </a:rPr>
              <a:t>Cable </a:t>
            </a:r>
            <a:r>
              <a:rPr lang="en-US" dirty="0">
                <a:latin typeface="Calibri" panose="020F0502020204030204" pitchFamily="34" charset="0"/>
                <a:ea typeface="Times New Roman" panose="02020603050405020304" pitchFamily="18" charset="0"/>
              </a:rPr>
              <a:t>or hose being pulled through a long pipe which is filled with a flow of high pressure steam at a pressure of </a:t>
            </a:r>
            <a:r>
              <a:rPr lang="en-US" dirty="0" smtClean="0">
                <a:latin typeface="Calibri" panose="020F0502020204030204" pitchFamily="34" charset="0"/>
                <a:ea typeface="Times New Roman" panose="02020603050405020304" pitchFamily="18" charset="0"/>
              </a:rPr>
              <a:t>15 kg/cm</a:t>
            </a:r>
            <a:r>
              <a:rPr lang="en-US" baseline="30000" dirty="0" smtClean="0">
                <a:latin typeface="Calibri" panose="020F0502020204030204" pitchFamily="34" charset="0"/>
                <a:ea typeface="Times New Roman" panose="02020603050405020304" pitchFamily="18" charset="0"/>
              </a:rPr>
              <a:t>2</a:t>
            </a:r>
            <a:r>
              <a:rPr lang="en-US" dirty="0" smtClean="0">
                <a:latin typeface="Calibri" panose="020F0502020204030204" pitchFamily="34" charset="0"/>
                <a:ea typeface="Times New Roman" panose="02020603050405020304" pitchFamily="18" charset="0"/>
              </a:rPr>
              <a:t> or higher</a:t>
            </a:r>
          </a:p>
          <a:p>
            <a:pPr marL="285750" indent="-285750" algn="just">
              <a:lnSpc>
                <a:spcPct val="150000"/>
              </a:lnSpc>
              <a:spcAft>
                <a:spcPts val="0"/>
              </a:spcAft>
              <a:buFont typeface="Wingdings" panose="05000000000000000000" pitchFamily="2" charset="2"/>
              <a:buChar char="ü"/>
            </a:pPr>
            <a:r>
              <a:rPr lang="en-US" dirty="0" smtClean="0">
                <a:latin typeface="Calibri" panose="020F0502020204030204" pitchFamily="34" charset="0"/>
                <a:ea typeface="Times New Roman" panose="02020603050405020304" pitchFamily="18" charset="0"/>
              </a:rPr>
              <a:t>One </a:t>
            </a:r>
            <a:r>
              <a:rPr lang="en-US" dirty="0">
                <a:latin typeface="Calibri" panose="020F0502020204030204" pitchFamily="34" charset="0"/>
                <a:ea typeface="Times New Roman" panose="02020603050405020304" pitchFamily="18" charset="0"/>
              </a:rPr>
              <a:t>end of the steam pipe is connected to an extruder and the other end is sealed with rubber or water seals to retain the steam pressure. </a:t>
            </a:r>
            <a:endParaRPr lang="en-US" dirty="0" smtClean="0">
              <a:latin typeface="Calibri" panose="020F0502020204030204" pitchFamily="34" charset="0"/>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ü"/>
            </a:pPr>
            <a:r>
              <a:rPr lang="en-US" dirty="0" smtClean="0">
                <a:latin typeface="Calibri" panose="020F0502020204030204" pitchFamily="34" charset="0"/>
                <a:ea typeface="Times New Roman" panose="02020603050405020304" pitchFamily="18" charset="0"/>
              </a:rPr>
              <a:t>The </a:t>
            </a:r>
            <a:r>
              <a:rPr lang="en-US" dirty="0">
                <a:latin typeface="Calibri" panose="020F0502020204030204" pitchFamily="34" charset="0"/>
                <a:ea typeface="Times New Roman" panose="02020603050405020304" pitchFamily="18" charset="0"/>
              </a:rPr>
              <a:t>steam tube is normally approximately </a:t>
            </a:r>
            <a:r>
              <a:rPr lang="en-US" dirty="0" smtClean="0">
                <a:latin typeface="Calibri" panose="020F0502020204030204" pitchFamily="34" charset="0"/>
                <a:ea typeface="Times New Roman" panose="02020603050405020304" pitchFamily="18" charset="0"/>
              </a:rPr>
              <a:t>75 </a:t>
            </a:r>
            <a:r>
              <a:rPr lang="en-US" dirty="0">
                <a:latin typeface="Calibri" panose="020F0502020204030204" pitchFamily="34" charset="0"/>
                <a:ea typeface="Times New Roman" panose="02020603050405020304" pitchFamily="18" charset="0"/>
              </a:rPr>
              <a:t>m long</a:t>
            </a:r>
            <a:r>
              <a:rPr lang="en-US" dirty="0" smtClean="0">
                <a:latin typeface="Calibri" panose="020F0502020204030204" pitchFamily="34" charset="0"/>
                <a:ea typeface="Times New Roman" panose="02020603050405020304" pitchFamily="18" charset="0"/>
              </a:rPr>
              <a:t>.</a:t>
            </a:r>
          </a:p>
          <a:p>
            <a:pPr marL="285750" indent="-285750" algn="just">
              <a:lnSpc>
                <a:spcPct val="150000"/>
              </a:lnSpc>
              <a:spcAft>
                <a:spcPts val="0"/>
              </a:spcAft>
              <a:buFont typeface="Wingdings" panose="05000000000000000000" pitchFamily="2" charset="2"/>
              <a:buChar char="ü"/>
            </a:pPr>
            <a:r>
              <a:rPr lang="en-US" dirty="0" smtClean="0">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Depending on the thickness of the cover, the period of time in the tube can be controlled to complete vulcanization, or conversely, the length of the steam tube can be extended. The production rate is normally between 10 - 120 m/min. This corresponds to a curing time of 0.5 - 6 min if the steam pipe is 60 m long.</a:t>
            </a:r>
            <a:endParaRPr lang="en-I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5916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sz="3600" dirty="0" smtClean="0">
                <a:solidFill>
                  <a:srgbClr val="C00000"/>
                </a:solidFill>
                <a:effectLst>
                  <a:outerShdw blurRad="38100" dist="38100" dir="2700000" algn="tl">
                    <a:srgbClr val="000000">
                      <a:alpha val="43137"/>
                    </a:srgbClr>
                  </a:outerShdw>
                </a:effectLst>
              </a:rPr>
              <a:t>MOLTEN SALT BATH OR LIQUID CURING METHODS (L.C.M.)</a:t>
            </a:r>
            <a:r>
              <a:rPr lang="en-IN" sz="3600" dirty="0" smtClean="0">
                <a:solidFill>
                  <a:srgbClr val="C00000"/>
                </a:solidFill>
                <a:effectLst>
                  <a:outerShdw blurRad="38100" dist="38100" dir="2700000" algn="tl">
                    <a:srgbClr val="000000">
                      <a:alpha val="43137"/>
                    </a:srgbClr>
                  </a:outerShdw>
                </a:effectLst>
              </a:rPr>
              <a:t/>
            </a:r>
            <a:br>
              <a:rPr lang="en-IN" sz="3600" dirty="0" smtClean="0">
                <a:solidFill>
                  <a:srgbClr val="C00000"/>
                </a:solidFill>
                <a:effectLst>
                  <a:outerShdw blurRad="38100" dist="38100" dir="2700000" algn="tl">
                    <a:srgbClr val="000000">
                      <a:alpha val="43137"/>
                    </a:srgbClr>
                  </a:outerShdw>
                </a:effectLst>
              </a:rPr>
            </a:br>
            <a:endParaRPr lang="en-IN" sz="3600" dirty="0">
              <a:solidFill>
                <a:srgbClr val="C00000"/>
              </a:solidFill>
              <a:effectLst>
                <a:outerShdw blurRad="38100" dist="38100" dir="2700000" algn="tl">
                  <a:srgbClr val="000000">
                    <a:alpha val="43137"/>
                  </a:srgbClr>
                </a:outerShdw>
              </a:effectLst>
            </a:endParaRPr>
          </a:p>
        </p:txBody>
      </p:sp>
      <p:grpSp>
        <p:nvGrpSpPr>
          <p:cNvPr id="15" name="Group 14"/>
          <p:cNvGrpSpPr/>
          <p:nvPr/>
        </p:nvGrpSpPr>
        <p:grpSpPr>
          <a:xfrm>
            <a:off x="8362069" y="1390097"/>
            <a:ext cx="3762631" cy="1702879"/>
            <a:chOff x="7246960" y="1390097"/>
            <a:chExt cx="3762631" cy="1702879"/>
          </a:xfrm>
        </p:grpSpPr>
        <p:grpSp>
          <p:nvGrpSpPr>
            <p:cNvPr id="12" name="Group 11"/>
            <p:cNvGrpSpPr/>
            <p:nvPr/>
          </p:nvGrpSpPr>
          <p:grpSpPr>
            <a:xfrm>
              <a:off x="7246960" y="1615648"/>
              <a:ext cx="3762631" cy="1477328"/>
              <a:chOff x="6755641" y="1698328"/>
              <a:chExt cx="3762631" cy="1477328"/>
            </a:xfrm>
          </p:grpSpPr>
          <p:sp>
            <p:nvSpPr>
              <p:cNvPr id="9" name="TextBox 8"/>
              <p:cNvSpPr txBox="1"/>
              <p:nvPr/>
            </p:nvSpPr>
            <p:spPr>
              <a:xfrm>
                <a:off x="9253182" y="1975327"/>
                <a:ext cx="1265090" cy="1200329"/>
              </a:xfrm>
              <a:prstGeom prst="rect">
                <a:avLst/>
              </a:prstGeom>
              <a:noFill/>
            </p:spPr>
            <p:txBody>
              <a:bodyPr wrap="none" rtlCol="0">
                <a:spAutoFit/>
              </a:bodyPr>
              <a:lstStyle/>
              <a:p>
                <a:pPr marL="285750" indent="-285750">
                  <a:buFont typeface="Wingdings" panose="05000000000000000000" pitchFamily="2" charset="2"/>
                  <a:buChar char="q"/>
                </a:pPr>
                <a:endParaRPr lang="en-US" dirty="0">
                  <a:latin typeface="Calibri" panose="020F0502020204030204" pitchFamily="34" charset="0"/>
                </a:endParaRPr>
              </a:p>
              <a:p>
                <a:r>
                  <a:rPr lang="en-US" dirty="0" smtClean="0">
                    <a:latin typeface="Calibri" panose="020F0502020204030204" pitchFamily="34" charset="0"/>
                  </a:rPr>
                  <a:t>Heated at </a:t>
                </a:r>
              </a:p>
              <a:p>
                <a:r>
                  <a:rPr lang="en-US" dirty="0" smtClean="0">
                    <a:latin typeface="Calibri" panose="020F0502020204030204" pitchFamily="34" charset="0"/>
                  </a:rPr>
                  <a:t>150 -250 °C</a:t>
                </a:r>
              </a:p>
              <a:p>
                <a:endParaRPr lang="en-IN" dirty="0"/>
              </a:p>
            </p:txBody>
          </p:sp>
          <p:sp>
            <p:nvSpPr>
              <p:cNvPr id="10" name="TextBox 9"/>
              <p:cNvSpPr txBox="1"/>
              <p:nvPr/>
            </p:nvSpPr>
            <p:spPr>
              <a:xfrm>
                <a:off x="6755641" y="1698328"/>
                <a:ext cx="3424451" cy="1200329"/>
              </a:xfrm>
              <a:prstGeom prst="rect">
                <a:avLst/>
              </a:prstGeom>
              <a:noFill/>
            </p:spPr>
            <p:txBody>
              <a:bodyPr wrap="square" rtlCol="0">
                <a:spAutoFit/>
              </a:bodyPr>
              <a:lstStyle/>
              <a:p>
                <a:pPr marL="285750" indent="-285750">
                  <a:buFont typeface="Wingdings" panose="05000000000000000000" pitchFamily="2" charset="2"/>
                  <a:buChar char="q"/>
                </a:pPr>
                <a:endParaRPr lang="en-US" dirty="0">
                  <a:latin typeface="Calibri" panose="020F0502020204030204" pitchFamily="34" charset="0"/>
                </a:endParaRPr>
              </a:p>
              <a:p>
                <a:r>
                  <a:rPr lang="en-US" dirty="0" smtClean="0">
                    <a:latin typeface="Calibri" panose="020F0502020204030204" pitchFamily="34" charset="0"/>
                  </a:rPr>
                  <a:t>Sodium </a:t>
                </a:r>
                <a:r>
                  <a:rPr lang="en-US" dirty="0">
                    <a:latin typeface="Calibri" panose="020F0502020204030204" pitchFamily="34" charset="0"/>
                  </a:rPr>
                  <a:t>nitrite        - 40 %</a:t>
                </a:r>
              </a:p>
              <a:p>
                <a:r>
                  <a:rPr lang="en-US" dirty="0" smtClean="0">
                    <a:latin typeface="Calibri" panose="020F0502020204030204" pitchFamily="34" charset="0"/>
                  </a:rPr>
                  <a:t>Potassium </a:t>
                </a:r>
                <a:r>
                  <a:rPr lang="en-US" dirty="0">
                    <a:latin typeface="Calibri" panose="020F0502020204030204" pitchFamily="34" charset="0"/>
                  </a:rPr>
                  <a:t>nitrate  - 53% </a:t>
                </a:r>
                <a:endParaRPr lang="en-US" dirty="0" smtClean="0">
                  <a:latin typeface="Calibri" panose="020F0502020204030204" pitchFamily="34" charset="0"/>
                </a:endParaRPr>
              </a:p>
              <a:p>
                <a:r>
                  <a:rPr lang="en-US" dirty="0" smtClean="0">
                    <a:latin typeface="Calibri" panose="020F0502020204030204" pitchFamily="34" charset="0"/>
                  </a:rPr>
                  <a:t>Sodium </a:t>
                </a:r>
                <a:r>
                  <a:rPr lang="en-US" dirty="0">
                    <a:latin typeface="Calibri" panose="020F0502020204030204" pitchFamily="34" charset="0"/>
                  </a:rPr>
                  <a:t>nitrate       </a:t>
                </a:r>
                <a:r>
                  <a:rPr lang="en-US" dirty="0" smtClean="0">
                    <a:latin typeface="Calibri" panose="020F0502020204030204" pitchFamily="34" charset="0"/>
                  </a:rPr>
                  <a:t>- </a:t>
                </a:r>
                <a:r>
                  <a:rPr lang="en-US" dirty="0">
                    <a:latin typeface="Calibri" panose="020F0502020204030204" pitchFamily="34" charset="0"/>
                  </a:rPr>
                  <a:t>7 % </a:t>
                </a:r>
                <a:endParaRPr lang="en-IN" dirty="0"/>
              </a:p>
            </p:txBody>
          </p:sp>
          <p:sp>
            <p:nvSpPr>
              <p:cNvPr id="11" name="Right Brace 10"/>
              <p:cNvSpPr/>
              <p:nvPr/>
            </p:nvSpPr>
            <p:spPr>
              <a:xfrm>
                <a:off x="9120115" y="1978249"/>
                <a:ext cx="204717" cy="928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13" name="TextBox 12"/>
            <p:cNvSpPr txBox="1"/>
            <p:nvPr/>
          </p:nvSpPr>
          <p:spPr>
            <a:xfrm>
              <a:off x="8134637" y="1390097"/>
              <a:ext cx="2373572" cy="400110"/>
            </a:xfrm>
            <a:prstGeom prst="rect">
              <a:avLst/>
            </a:prstGeom>
            <a:noFill/>
          </p:spPr>
          <p:txBody>
            <a:bodyPr wrap="square" rtlCol="0">
              <a:spAutoFit/>
            </a:bodyPr>
            <a:lstStyle/>
            <a:p>
              <a:pPr algn="ctr"/>
              <a:r>
                <a:rPr lang="en-IN" sz="2000" dirty="0" smtClean="0">
                  <a:solidFill>
                    <a:srgbClr val="C00000"/>
                  </a:solidFill>
                </a:rPr>
                <a:t>Salt Mixture</a:t>
              </a:r>
              <a:endParaRPr lang="en-IN" sz="2000" dirty="0">
                <a:solidFill>
                  <a:srgbClr val="C00000"/>
                </a:solidFill>
              </a:endParaRPr>
            </a:p>
          </p:txBody>
        </p:sp>
      </p:grpSp>
      <p:sp>
        <p:nvSpPr>
          <p:cNvPr id="16" name="Rectangle 15"/>
          <p:cNvSpPr/>
          <p:nvPr/>
        </p:nvSpPr>
        <p:spPr>
          <a:xfrm>
            <a:off x="550741" y="1390097"/>
            <a:ext cx="7648125" cy="4708981"/>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q"/>
            </a:pPr>
            <a:r>
              <a:rPr lang="en-US" sz="2000" dirty="0" smtClean="0">
                <a:ea typeface="Times New Roman" panose="02020603050405020304" pitchFamily="18" charset="0"/>
              </a:rPr>
              <a:t>The extruded compound </a:t>
            </a:r>
            <a:r>
              <a:rPr lang="en-US" sz="2000" dirty="0">
                <a:ea typeface="Times New Roman" panose="02020603050405020304" pitchFamily="18" charset="0"/>
              </a:rPr>
              <a:t>goes through a long </a:t>
            </a:r>
            <a:r>
              <a:rPr lang="en-US" sz="2000" dirty="0" smtClean="0">
                <a:ea typeface="Times New Roman" panose="02020603050405020304" pitchFamily="18" charset="0"/>
              </a:rPr>
              <a:t>basin via a short conveyer belt down into a tank filled with hot </a:t>
            </a:r>
            <a:r>
              <a:rPr lang="en-US" sz="2000" dirty="0">
                <a:ea typeface="Times New Roman" panose="02020603050405020304" pitchFamily="18" charset="0"/>
              </a:rPr>
              <a:t>molten salt amalgamation</a:t>
            </a:r>
            <a:r>
              <a:rPr lang="en-US" sz="2000" dirty="0" smtClean="0">
                <a:ea typeface="Times New Roman" panose="02020603050405020304" pitchFamily="18" charset="0"/>
              </a:rPr>
              <a:t>.</a:t>
            </a:r>
          </a:p>
          <a:p>
            <a:pPr marL="285750" indent="-285750" algn="just">
              <a:lnSpc>
                <a:spcPct val="150000"/>
              </a:lnSpc>
              <a:spcAft>
                <a:spcPts val="0"/>
              </a:spcAft>
              <a:buFont typeface="Wingdings" panose="05000000000000000000" pitchFamily="2" charset="2"/>
              <a:buChar char="q"/>
            </a:pPr>
            <a:r>
              <a:rPr lang="en-US" sz="2000" dirty="0" smtClean="0">
                <a:ea typeface="Times New Roman" panose="02020603050405020304" pitchFamily="18" charset="0"/>
              </a:rPr>
              <a:t>Length</a:t>
            </a:r>
            <a:r>
              <a:rPr lang="en-US" sz="2000" dirty="0">
                <a:ea typeface="Times New Roman" panose="02020603050405020304" pitchFamily="18" charset="0"/>
              </a:rPr>
              <a:t>, width and depth of the tank varies depending on the size of the products to be </a:t>
            </a:r>
            <a:r>
              <a:rPr lang="en-US" sz="2000" dirty="0" smtClean="0">
                <a:ea typeface="Times New Roman" panose="02020603050405020304" pitchFamily="18" charset="0"/>
              </a:rPr>
              <a:t>manufactured</a:t>
            </a:r>
          </a:p>
          <a:p>
            <a:pPr marL="285750" indent="-285750" algn="just">
              <a:lnSpc>
                <a:spcPct val="150000"/>
              </a:lnSpc>
              <a:spcAft>
                <a:spcPts val="0"/>
              </a:spcAft>
              <a:buFont typeface="Wingdings" panose="05000000000000000000" pitchFamily="2" charset="2"/>
              <a:buChar char="q"/>
            </a:pPr>
            <a:r>
              <a:rPr lang="en-US" sz="2000" dirty="0"/>
              <a:t>Any salt adhering the extrudate is removed by washing in </a:t>
            </a:r>
            <a:r>
              <a:rPr lang="en-US" sz="2000" dirty="0" smtClean="0"/>
              <a:t>water</a:t>
            </a:r>
          </a:p>
          <a:p>
            <a:pPr marL="285750" indent="-285750" algn="just">
              <a:lnSpc>
                <a:spcPct val="150000"/>
              </a:lnSpc>
              <a:spcAft>
                <a:spcPts val="0"/>
              </a:spcAft>
              <a:buFont typeface="Wingdings" panose="05000000000000000000" pitchFamily="2" charset="2"/>
              <a:buChar char="q"/>
            </a:pPr>
            <a:r>
              <a:rPr lang="en-US" sz="2000" dirty="0" smtClean="0"/>
              <a:t>The </a:t>
            </a:r>
            <a:r>
              <a:rPr lang="en-US" sz="2000" dirty="0"/>
              <a:t>greatest advantage of this method is that the salt provides very fast heat transmission to the products to be manufactured</a:t>
            </a:r>
            <a:r>
              <a:rPr lang="en-US" sz="2000" dirty="0" smtClean="0"/>
              <a:t>.</a:t>
            </a:r>
          </a:p>
          <a:p>
            <a:pPr marL="285750" indent="-285750" algn="just">
              <a:lnSpc>
                <a:spcPct val="150000"/>
              </a:lnSpc>
              <a:spcAft>
                <a:spcPts val="0"/>
              </a:spcAft>
              <a:buFont typeface="Wingdings" panose="05000000000000000000" pitchFamily="2" charset="2"/>
              <a:buChar char="q"/>
            </a:pPr>
            <a:r>
              <a:rPr lang="en-US" sz="2000" dirty="0" smtClean="0"/>
              <a:t>Disadvantages </a:t>
            </a:r>
            <a:r>
              <a:rPr lang="en-US" sz="2000" dirty="0"/>
              <a:t>are the negative environmental aspects of the process.</a:t>
            </a:r>
            <a:endParaRPr lang="en-IN" sz="2000" dirty="0">
              <a:effectLst/>
              <a:ea typeface="Times New Roman" panose="02020603050405020304" pitchFamily="18" charset="0"/>
            </a:endParaRPr>
          </a:p>
        </p:txBody>
      </p:sp>
    </p:spTree>
    <p:extLst>
      <p:ext uri="{BB962C8B-B14F-4D97-AF65-F5344CB8AC3E}">
        <p14:creationId xmlns:p14="http://schemas.microsoft.com/office/powerpoint/2010/main" val="4095090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6287" y="654803"/>
            <a:ext cx="10208525" cy="507831"/>
          </a:xfrm>
          <a:prstGeom prst="rect">
            <a:avLst/>
          </a:prstGeom>
        </p:spPr>
        <p:txBody>
          <a:bodyPr wrap="square">
            <a:spAutoFit/>
          </a:bodyPr>
          <a:lstStyle/>
          <a:p>
            <a:pPr indent="457200">
              <a:lnSpc>
                <a:spcPct val="150000"/>
              </a:lnSpc>
            </a:pPr>
            <a:r>
              <a:rPr lang="en-US" dirty="0">
                <a:latin typeface="Calibri" panose="020F0502020204030204" pitchFamily="34" charset="0"/>
              </a:rPr>
              <a:t> </a:t>
            </a:r>
            <a:endParaRPr lang="en-IN" dirty="0">
              <a:effectLst/>
            </a:endParaRPr>
          </a:p>
        </p:txBody>
      </p:sp>
      <p:sp>
        <p:nvSpPr>
          <p:cNvPr id="4" name="Title 1"/>
          <p:cNvSpPr>
            <a:spLocks noGrp="1"/>
          </p:cNvSpPr>
          <p:nvPr>
            <p:ph type="title"/>
          </p:nvPr>
        </p:nvSpPr>
        <p:spPr>
          <a:xfrm>
            <a:off x="689212" y="245937"/>
            <a:ext cx="10515600" cy="1325563"/>
          </a:xfrm>
        </p:spPr>
        <p:txBody>
          <a:bodyPr>
            <a:normAutofit/>
          </a:bodyPr>
          <a:lstStyle/>
          <a:p>
            <a:pPr lvl="0" algn="ctr"/>
            <a:r>
              <a:rPr lang="en-US" sz="3600" dirty="0" smtClean="0">
                <a:solidFill>
                  <a:srgbClr val="C00000"/>
                </a:solidFill>
                <a:effectLst>
                  <a:outerShdw blurRad="38100" dist="38100" dir="2700000" algn="tl">
                    <a:srgbClr val="000000">
                      <a:alpha val="43137"/>
                    </a:srgbClr>
                  </a:outerShdw>
                </a:effectLst>
              </a:rPr>
              <a:t>FLUIDISED BED CURING</a:t>
            </a:r>
            <a:r>
              <a:rPr lang="en-IN" sz="3600" dirty="0" smtClean="0">
                <a:solidFill>
                  <a:srgbClr val="C00000"/>
                </a:solidFill>
                <a:effectLst>
                  <a:outerShdw blurRad="38100" dist="38100" dir="2700000" algn="tl">
                    <a:srgbClr val="000000">
                      <a:alpha val="43137"/>
                    </a:srgbClr>
                  </a:outerShdw>
                </a:effectLst>
              </a:rPr>
              <a:t/>
            </a:r>
            <a:br>
              <a:rPr lang="en-IN" sz="3600" dirty="0" smtClean="0">
                <a:solidFill>
                  <a:srgbClr val="C00000"/>
                </a:solidFill>
                <a:effectLst>
                  <a:outerShdw blurRad="38100" dist="38100" dir="2700000" algn="tl">
                    <a:srgbClr val="000000">
                      <a:alpha val="43137"/>
                    </a:srgbClr>
                  </a:outerShdw>
                </a:effectLst>
              </a:rPr>
            </a:br>
            <a:endParaRPr lang="en-IN" sz="3600"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708546" y="1162634"/>
            <a:ext cx="10645254" cy="5078313"/>
          </a:xfrm>
          <a:prstGeom prst="rect">
            <a:avLst/>
          </a:prstGeom>
        </p:spPr>
        <p:txBody>
          <a:bodyPr wrap="square">
            <a:spAutoFit/>
          </a:bodyPr>
          <a:lstStyle/>
          <a:p>
            <a:pPr marL="285750" indent="-285750" algn="just">
              <a:buFont typeface="Wingdings" panose="05000000000000000000" pitchFamily="2" charset="2"/>
              <a:buChar char="ü"/>
            </a:pPr>
            <a:r>
              <a:rPr lang="en-IN" dirty="0">
                <a:ea typeface="Calibri" panose="020F0502020204030204" pitchFamily="34" charset="0"/>
                <a:cs typeface="Times New Roman" panose="02020603050405020304" pitchFamily="18" charset="0"/>
              </a:rPr>
              <a:t>A metal chamber containing glass beads(0.1-0.2mm) with perforation at the </a:t>
            </a:r>
            <a:r>
              <a:rPr lang="en-IN" dirty="0" smtClean="0">
                <a:ea typeface="Calibri" panose="020F0502020204030204" pitchFamily="34" charset="0"/>
                <a:cs typeface="Times New Roman" panose="02020603050405020304" pitchFamily="18" charset="0"/>
              </a:rPr>
              <a:t>bottom </a:t>
            </a:r>
          </a:p>
          <a:p>
            <a:pPr marL="285750" indent="-285750" algn="just">
              <a:buFont typeface="Wingdings" panose="05000000000000000000" pitchFamily="2" charset="2"/>
              <a:buChar char="ü"/>
            </a:pPr>
            <a:endParaRPr lang="en-IN" dirty="0" smtClean="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pPr>
            <a:r>
              <a:rPr lang="en-IN" dirty="0" smtClean="0">
                <a:cs typeface="Times New Roman" panose="02020603050405020304" pitchFamily="18" charset="0"/>
              </a:rPr>
              <a:t>Glass beads are </a:t>
            </a:r>
            <a:r>
              <a:rPr lang="en-IN" dirty="0" smtClean="0"/>
              <a:t>heated </a:t>
            </a:r>
            <a:r>
              <a:rPr lang="en-IN" dirty="0"/>
              <a:t>initially by steam  </a:t>
            </a:r>
            <a:r>
              <a:rPr lang="en-IN" dirty="0" smtClean="0"/>
              <a:t>and compressed </a:t>
            </a:r>
            <a:r>
              <a:rPr lang="en-IN" dirty="0"/>
              <a:t>air replaces steam once the temperature is </a:t>
            </a:r>
            <a:r>
              <a:rPr lang="en-IN" dirty="0" smtClean="0"/>
              <a:t>attained</a:t>
            </a:r>
          </a:p>
          <a:p>
            <a:pPr marL="285750" indent="-285750" algn="just">
              <a:buFont typeface="Wingdings" panose="05000000000000000000" pitchFamily="2" charset="2"/>
              <a:buChar char="ü"/>
            </a:pPr>
            <a:endParaRPr lang="en-IN" dirty="0" smtClean="0"/>
          </a:p>
          <a:p>
            <a:pPr marL="285750" indent="-285750" algn="just">
              <a:buFont typeface="Wingdings" panose="05000000000000000000" pitchFamily="2" charset="2"/>
              <a:buChar char="ü"/>
            </a:pPr>
            <a:r>
              <a:rPr lang="en-IN" dirty="0" smtClean="0"/>
              <a:t>Glass beads thus get suspended and separated from each other;  </a:t>
            </a:r>
            <a:r>
              <a:rPr lang="en-IN" dirty="0"/>
              <a:t>behaves just like a </a:t>
            </a:r>
            <a:r>
              <a:rPr lang="en-IN" dirty="0" smtClean="0"/>
              <a:t>fluid</a:t>
            </a:r>
          </a:p>
          <a:p>
            <a:pPr marL="285750" indent="-285750" algn="just">
              <a:buFont typeface="Wingdings" panose="05000000000000000000" pitchFamily="2" charset="2"/>
              <a:buChar char="ü"/>
            </a:pPr>
            <a:endParaRPr lang="en-IN" dirty="0" smtClean="0"/>
          </a:p>
          <a:p>
            <a:pPr marL="285750" indent="-285750" algn="just">
              <a:buFont typeface="Wingdings" panose="05000000000000000000" pitchFamily="2" charset="2"/>
              <a:buChar char="ü"/>
            </a:pPr>
            <a:r>
              <a:rPr lang="en-IN" dirty="0" smtClean="0"/>
              <a:t>Heat is transferred by convection to the objects</a:t>
            </a:r>
          </a:p>
          <a:p>
            <a:pPr marL="285750" indent="-285750" algn="just">
              <a:buFont typeface="Wingdings" panose="05000000000000000000" pitchFamily="2" charset="2"/>
              <a:buChar char="ü"/>
            </a:pPr>
            <a:endParaRPr lang="en-IN" dirty="0" smtClean="0"/>
          </a:p>
          <a:p>
            <a:pPr marL="285750" indent="-285750" algn="just">
              <a:buFont typeface="Wingdings" panose="05000000000000000000" pitchFamily="2" charset="2"/>
              <a:buChar char="ü"/>
            </a:pPr>
            <a:r>
              <a:rPr lang="en-IN" dirty="0" smtClean="0"/>
              <a:t>The </a:t>
            </a:r>
            <a:r>
              <a:rPr lang="en-IN" dirty="0"/>
              <a:t>product to be vulcanised floats near the surface of the bed and cure takes place in a short time</a:t>
            </a:r>
            <a:r>
              <a:rPr lang="en-IN" dirty="0" smtClean="0"/>
              <a:t>.</a:t>
            </a:r>
          </a:p>
          <a:p>
            <a:pPr marL="285750" indent="-285750" algn="just">
              <a:buFont typeface="Wingdings" panose="05000000000000000000" pitchFamily="2" charset="2"/>
              <a:buChar char="ü"/>
            </a:pPr>
            <a:endParaRPr lang="en-IN" dirty="0" smtClean="0"/>
          </a:p>
          <a:p>
            <a:pPr marL="285750" indent="-285750" algn="just">
              <a:buFont typeface="Wingdings" panose="05000000000000000000" pitchFamily="2" charset="2"/>
              <a:buChar char="ü"/>
            </a:pPr>
            <a:r>
              <a:rPr lang="en-IN" dirty="0" smtClean="0"/>
              <a:t> </a:t>
            </a:r>
            <a:r>
              <a:rPr lang="en-IN" dirty="0"/>
              <a:t>Venting is essential to remove any trapped fumes to the </a:t>
            </a:r>
            <a:r>
              <a:rPr lang="en-IN" dirty="0" smtClean="0"/>
              <a:t>atmosphere</a:t>
            </a:r>
            <a:endParaRPr lang="en-IN" dirty="0"/>
          </a:p>
          <a:p>
            <a:pPr marL="285750" indent="-285750" algn="just">
              <a:buFont typeface="Wingdings" panose="05000000000000000000" pitchFamily="2" charset="2"/>
              <a:buChar char="ü"/>
            </a:pPr>
            <a:endParaRPr lang="en-IN" dirty="0" smtClean="0"/>
          </a:p>
          <a:p>
            <a:pPr marL="285750" indent="-285750" algn="just">
              <a:buFont typeface="Wingdings" panose="05000000000000000000" pitchFamily="2" charset="2"/>
              <a:buChar char="ü"/>
            </a:pPr>
            <a:r>
              <a:rPr lang="en-IN" dirty="0" smtClean="0"/>
              <a:t>Temperature </a:t>
            </a:r>
            <a:r>
              <a:rPr lang="en-IN" dirty="0"/>
              <a:t>of the air is approximately 220 °</a:t>
            </a:r>
            <a:r>
              <a:rPr lang="en-IN" dirty="0" smtClean="0"/>
              <a:t>C</a:t>
            </a:r>
            <a:endParaRPr lang="en-IN" dirty="0"/>
          </a:p>
          <a:p>
            <a:pPr algn="just"/>
            <a:r>
              <a:rPr lang="en-IN" dirty="0"/>
              <a:t> </a:t>
            </a:r>
            <a:endParaRPr lang="en-IN" dirty="0"/>
          </a:p>
          <a:p>
            <a:pPr algn="just"/>
            <a:r>
              <a:rPr lang="en-IN" b="1" dirty="0" smtClean="0"/>
              <a:t>Disadvantage</a:t>
            </a:r>
          </a:p>
          <a:p>
            <a:pPr algn="just"/>
            <a:r>
              <a:rPr lang="en-IN" dirty="0" smtClean="0"/>
              <a:t>Glass </a:t>
            </a:r>
            <a:r>
              <a:rPr lang="en-IN" dirty="0"/>
              <a:t>beads can easily stick to certain soft materials, </a:t>
            </a:r>
            <a:r>
              <a:rPr lang="en-IN" dirty="0" smtClean="0"/>
              <a:t>cleaning of the product is needed</a:t>
            </a:r>
            <a:endParaRPr lang="en-IN" dirty="0" smtClean="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pPr>
            <a:endParaRPr lang="en-IN" dirty="0"/>
          </a:p>
        </p:txBody>
      </p:sp>
    </p:spTree>
    <p:extLst>
      <p:ext uri="{BB962C8B-B14F-4D97-AF65-F5344CB8AC3E}">
        <p14:creationId xmlns:p14="http://schemas.microsoft.com/office/powerpoint/2010/main" val="1100981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56314" y="200723"/>
            <a:ext cx="10515600" cy="1325563"/>
          </a:xfrm>
        </p:spPr>
        <p:txBody>
          <a:bodyPr>
            <a:normAutofit/>
          </a:bodyPr>
          <a:lstStyle/>
          <a:p>
            <a:pPr lvl="0" algn="ctr"/>
            <a:r>
              <a:rPr lang="en-US" sz="3600" dirty="0" smtClean="0">
                <a:solidFill>
                  <a:srgbClr val="C00000"/>
                </a:solidFill>
                <a:effectLst>
                  <a:outerShdw blurRad="38100" dist="38100" dir="2700000" algn="tl">
                    <a:srgbClr val="000000">
                      <a:alpha val="43137"/>
                    </a:srgbClr>
                  </a:outerShdw>
                </a:effectLst>
              </a:rPr>
              <a:t>ROTOCURE</a:t>
            </a:r>
            <a:r>
              <a:rPr lang="en-IN" sz="3600" dirty="0" smtClean="0">
                <a:solidFill>
                  <a:srgbClr val="C00000"/>
                </a:solidFill>
                <a:effectLst>
                  <a:outerShdw blurRad="38100" dist="38100" dir="2700000" algn="tl">
                    <a:srgbClr val="000000">
                      <a:alpha val="43137"/>
                    </a:srgbClr>
                  </a:outerShdw>
                </a:effectLst>
              </a:rPr>
              <a:t/>
            </a:r>
            <a:br>
              <a:rPr lang="en-IN" sz="3600" dirty="0" smtClean="0">
                <a:solidFill>
                  <a:srgbClr val="C00000"/>
                </a:solidFill>
                <a:effectLst>
                  <a:outerShdw blurRad="38100" dist="38100" dir="2700000" algn="tl">
                    <a:srgbClr val="000000">
                      <a:alpha val="43137"/>
                    </a:srgbClr>
                  </a:outerShdw>
                </a:effectLst>
              </a:rPr>
            </a:br>
            <a:endParaRPr lang="en-IN" sz="3600" dirty="0">
              <a:solidFill>
                <a:srgbClr val="C00000"/>
              </a:solidFill>
              <a:effectLst>
                <a:outerShdw blurRad="38100" dist="38100" dir="2700000" algn="tl">
                  <a:srgbClr val="000000">
                    <a:alpha val="43137"/>
                  </a:srgbClr>
                </a:outerShdw>
              </a:effectLst>
            </a:endParaRPr>
          </a:p>
        </p:txBody>
      </p:sp>
      <p:pic>
        <p:nvPicPr>
          <p:cNvPr id="4" name="Picture 3"/>
          <p:cNvPicPr/>
          <p:nvPr/>
        </p:nvPicPr>
        <p:blipFill>
          <a:blip r:embed="rId2"/>
          <a:stretch>
            <a:fillRect/>
          </a:stretch>
        </p:blipFill>
        <p:spPr>
          <a:xfrm>
            <a:off x="7683688" y="1027906"/>
            <a:ext cx="4508312" cy="2970888"/>
          </a:xfrm>
          <a:prstGeom prst="rect">
            <a:avLst/>
          </a:prstGeom>
        </p:spPr>
      </p:pic>
      <p:sp>
        <p:nvSpPr>
          <p:cNvPr id="5" name="Rectangle 4"/>
          <p:cNvSpPr/>
          <p:nvPr/>
        </p:nvSpPr>
        <p:spPr>
          <a:xfrm>
            <a:off x="468571" y="867828"/>
            <a:ext cx="7215117" cy="5493812"/>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en-US" dirty="0" smtClean="0"/>
              <a:t>Consists </a:t>
            </a:r>
            <a:r>
              <a:rPr lang="en-US" dirty="0"/>
              <a:t>of a large, steam heated, revolving steel drum and a tension steel belt which holds the sheet around the circumference of the </a:t>
            </a:r>
            <a:r>
              <a:rPr lang="en-US" dirty="0" smtClean="0"/>
              <a:t>drum</a:t>
            </a:r>
          </a:p>
          <a:p>
            <a:pPr marL="285750" indent="-285750" algn="just">
              <a:lnSpc>
                <a:spcPct val="150000"/>
              </a:lnSpc>
              <a:spcAft>
                <a:spcPts val="0"/>
              </a:spcAft>
              <a:buFont typeface="Wingdings" panose="05000000000000000000" pitchFamily="2" charset="2"/>
              <a:buChar char="Ø"/>
            </a:pPr>
            <a:r>
              <a:rPr lang="en-US" dirty="0" smtClean="0"/>
              <a:t> </a:t>
            </a:r>
            <a:r>
              <a:rPr lang="en-US" dirty="0">
                <a:solidFill>
                  <a:schemeClr val="tx1">
                    <a:lumMod val="65000"/>
                    <a:lumOff val="35000"/>
                  </a:schemeClr>
                </a:solidFill>
              </a:rPr>
              <a:t>Drum dia-600 –3000mm, pressure 450 –</a:t>
            </a:r>
            <a:r>
              <a:rPr lang="en-US" dirty="0" smtClean="0">
                <a:solidFill>
                  <a:schemeClr val="tx1">
                    <a:lumMod val="65000"/>
                    <a:lumOff val="35000"/>
                  </a:schemeClr>
                </a:solidFill>
              </a:rPr>
              <a:t>1500 Pa</a:t>
            </a:r>
          </a:p>
          <a:p>
            <a:pPr marL="285750" indent="-285750" algn="just">
              <a:lnSpc>
                <a:spcPct val="150000"/>
              </a:lnSpc>
              <a:spcAft>
                <a:spcPts val="0"/>
              </a:spcAft>
              <a:buFont typeface="Wingdings" panose="05000000000000000000" pitchFamily="2" charset="2"/>
              <a:buChar char="Ø"/>
            </a:pPr>
            <a:r>
              <a:rPr lang="en-US" dirty="0" smtClean="0"/>
              <a:t>Steel </a:t>
            </a:r>
            <a:r>
              <a:rPr lang="en-US" dirty="0"/>
              <a:t>belt imparts good surface finish to the </a:t>
            </a:r>
            <a:r>
              <a:rPr lang="en-US" dirty="0" smtClean="0"/>
              <a:t>product</a:t>
            </a:r>
          </a:p>
          <a:p>
            <a:pPr marL="285750" indent="-285750" algn="just">
              <a:lnSpc>
                <a:spcPct val="150000"/>
              </a:lnSpc>
              <a:spcAft>
                <a:spcPts val="0"/>
              </a:spcAft>
              <a:buFont typeface="Wingdings" panose="05000000000000000000" pitchFamily="2" charset="2"/>
              <a:buChar char="Ø"/>
            </a:pPr>
            <a:r>
              <a:rPr lang="en-US" dirty="0" smtClean="0"/>
              <a:t>Drum </a:t>
            </a:r>
            <a:r>
              <a:rPr lang="en-US" dirty="0"/>
              <a:t>is heated by </a:t>
            </a:r>
            <a:r>
              <a:rPr lang="en-US" dirty="0" smtClean="0"/>
              <a:t>using  </a:t>
            </a:r>
            <a:r>
              <a:rPr lang="en-US" dirty="0"/>
              <a:t>steam to a temperature of 150 - 200 °C</a:t>
            </a:r>
            <a:r>
              <a:rPr lang="en-US" dirty="0" smtClean="0"/>
              <a:t>.</a:t>
            </a:r>
          </a:p>
          <a:p>
            <a:pPr marL="285750" indent="-285750" algn="just">
              <a:lnSpc>
                <a:spcPct val="150000"/>
              </a:lnSpc>
              <a:spcAft>
                <a:spcPts val="0"/>
              </a:spcAft>
              <a:buFont typeface="Wingdings" panose="05000000000000000000" pitchFamily="2" charset="2"/>
              <a:buChar char="Ø"/>
            </a:pPr>
            <a:r>
              <a:rPr lang="en-US" dirty="0" smtClean="0"/>
              <a:t>Heating </a:t>
            </a:r>
            <a:r>
              <a:rPr lang="en-US" dirty="0"/>
              <a:t>plate bent round approximately half of the surface of the drum </a:t>
            </a:r>
            <a:r>
              <a:rPr lang="en-US" dirty="0" smtClean="0"/>
              <a:t>gives </a:t>
            </a:r>
            <a:r>
              <a:rPr lang="en-US" dirty="0"/>
              <a:t>some additional heat, but primarily it prevents loss of heat. </a:t>
            </a:r>
            <a:endParaRPr lang="en-US" dirty="0"/>
          </a:p>
          <a:p>
            <a:pPr marL="285750" indent="-285750" algn="just">
              <a:lnSpc>
                <a:spcPct val="150000"/>
              </a:lnSpc>
              <a:spcAft>
                <a:spcPts val="0"/>
              </a:spcAft>
              <a:buFont typeface="Wingdings" panose="05000000000000000000" pitchFamily="2" charset="2"/>
              <a:buChar char="Ø"/>
            </a:pPr>
            <a:r>
              <a:rPr lang="en-US" dirty="0" smtClean="0"/>
              <a:t>Calendared </a:t>
            </a:r>
            <a:r>
              <a:rPr lang="en-US" dirty="0"/>
              <a:t>rubber material is placed between the drum and the band at the lower conducting roller</a:t>
            </a:r>
            <a:r>
              <a:rPr lang="en-US" dirty="0" smtClean="0"/>
              <a:t>.</a:t>
            </a:r>
          </a:p>
          <a:p>
            <a:pPr marL="285750" indent="-285750" algn="just">
              <a:lnSpc>
                <a:spcPct val="150000"/>
              </a:lnSpc>
              <a:spcAft>
                <a:spcPts val="0"/>
              </a:spcAft>
              <a:buFont typeface="Wingdings" panose="05000000000000000000" pitchFamily="2" charset="2"/>
              <a:buChar char="Ø"/>
            </a:pPr>
            <a:r>
              <a:rPr lang="en-US" dirty="0" smtClean="0"/>
              <a:t> </a:t>
            </a:r>
            <a:r>
              <a:rPr lang="en-US" dirty="0"/>
              <a:t>Slow rotation of the drum permits vulcanization to occur after approximately 10 minutes contact time. </a:t>
            </a:r>
            <a:endParaRPr lang="en-US" dirty="0" smtClean="0"/>
          </a:p>
          <a:p>
            <a:pPr algn="just">
              <a:lnSpc>
                <a:spcPct val="150000"/>
              </a:lnSpc>
              <a:spcAft>
                <a:spcPts val="0"/>
              </a:spcAft>
            </a:pPr>
            <a:endParaRPr lang="en-US" dirty="0" smtClean="0"/>
          </a:p>
          <a:p>
            <a:pPr algn="just">
              <a:lnSpc>
                <a:spcPct val="150000"/>
              </a:lnSpc>
            </a:pPr>
            <a:r>
              <a:rPr lang="en-US" dirty="0">
                <a:ea typeface="Times New Roman" panose="02020603050405020304" pitchFamily="18" charset="0"/>
              </a:rPr>
              <a:t>Applications </a:t>
            </a:r>
            <a:r>
              <a:rPr lang="en-US" dirty="0" smtClean="0">
                <a:ea typeface="Times New Roman" panose="02020603050405020304" pitchFamily="18" charset="0"/>
              </a:rPr>
              <a:t>:  Sheeting , flooring, belting</a:t>
            </a:r>
            <a:endParaRPr lang="en-IN" dirty="0">
              <a:effectLst/>
              <a:ea typeface="Times New Roman" panose="02020603050405020304" pitchFamily="18" charset="0"/>
            </a:endParaRPr>
          </a:p>
        </p:txBody>
      </p:sp>
    </p:spTree>
    <p:extLst>
      <p:ext uri="{BB962C8B-B14F-4D97-AF65-F5344CB8AC3E}">
        <p14:creationId xmlns:p14="http://schemas.microsoft.com/office/powerpoint/2010/main" val="3035517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56314" y="200723"/>
            <a:ext cx="10515600" cy="1325563"/>
          </a:xfrm>
        </p:spPr>
        <p:txBody>
          <a:bodyPr>
            <a:normAutofit/>
          </a:bodyPr>
          <a:lstStyle/>
          <a:p>
            <a:pPr lvl="0" algn="ctr"/>
            <a:r>
              <a:rPr lang="en-US" sz="3600" dirty="0" smtClean="0">
                <a:solidFill>
                  <a:srgbClr val="C00000"/>
                </a:solidFill>
                <a:effectLst>
                  <a:outerShdw blurRad="38100" dist="38100" dir="2700000" algn="tl">
                    <a:srgbClr val="000000">
                      <a:alpha val="43137"/>
                    </a:srgbClr>
                  </a:outerShdw>
                </a:effectLst>
              </a:rPr>
              <a:t>MICROWAVE CURING</a:t>
            </a:r>
            <a:r>
              <a:rPr lang="en-IN" sz="3600" dirty="0" smtClean="0">
                <a:solidFill>
                  <a:srgbClr val="C00000"/>
                </a:solidFill>
                <a:effectLst>
                  <a:outerShdw blurRad="38100" dist="38100" dir="2700000" algn="tl">
                    <a:srgbClr val="000000">
                      <a:alpha val="43137"/>
                    </a:srgbClr>
                  </a:outerShdw>
                </a:effectLst>
              </a:rPr>
              <a:t/>
            </a:r>
            <a:br>
              <a:rPr lang="en-IN" sz="3600" dirty="0" smtClean="0">
                <a:solidFill>
                  <a:srgbClr val="C00000"/>
                </a:solidFill>
                <a:effectLst>
                  <a:outerShdw blurRad="38100" dist="38100" dir="2700000" algn="tl">
                    <a:srgbClr val="000000">
                      <a:alpha val="43137"/>
                    </a:srgbClr>
                  </a:outerShdw>
                </a:effectLst>
              </a:rPr>
            </a:br>
            <a:endParaRPr lang="en-IN" sz="3600"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756314" y="1339208"/>
            <a:ext cx="10625919" cy="3785652"/>
          </a:xfrm>
          <a:prstGeom prst="rect">
            <a:avLst/>
          </a:prstGeom>
        </p:spPr>
        <p:txBody>
          <a:bodyPr wrap="square">
            <a:spAutoFit/>
          </a:bodyPr>
          <a:lstStyle/>
          <a:p>
            <a:pPr marL="285750" indent="-285750">
              <a:lnSpc>
                <a:spcPct val="150000"/>
              </a:lnSpc>
              <a:buFont typeface="Wingdings" panose="05000000000000000000" pitchFamily="2" charset="2"/>
              <a:buChar char="Ø"/>
            </a:pPr>
            <a:r>
              <a:rPr lang="en-IN" sz="2000" dirty="0">
                <a:ea typeface="Calibri" panose="020F0502020204030204" pitchFamily="34" charset="0"/>
                <a:cs typeface="Times New Roman" panose="02020603050405020304" pitchFamily="18" charset="0"/>
              </a:rPr>
              <a:t>M</a:t>
            </a:r>
            <a:r>
              <a:rPr lang="en-IN" sz="2000" dirty="0" smtClean="0">
                <a:ea typeface="Calibri" panose="020F0502020204030204" pitchFamily="34" charset="0"/>
                <a:cs typeface="Times New Roman" panose="02020603050405020304" pitchFamily="18" charset="0"/>
              </a:rPr>
              <a:t>icrowave - form </a:t>
            </a:r>
            <a:r>
              <a:rPr lang="en-IN" sz="2000" dirty="0">
                <a:ea typeface="Calibri" panose="020F0502020204030204" pitchFamily="34" charset="0"/>
                <a:cs typeface="Times New Roman" panose="02020603050405020304" pitchFamily="18" charset="0"/>
              </a:rPr>
              <a:t>of electromagnetic energy defined within the frequency range </a:t>
            </a:r>
            <a:r>
              <a:rPr lang="en-IN" sz="2000" dirty="0" smtClean="0">
                <a:ea typeface="Calibri" panose="020F0502020204030204" pitchFamily="34" charset="0"/>
                <a:cs typeface="Times New Roman" panose="02020603050405020304" pitchFamily="18" charset="0"/>
              </a:rPr>
              <a:t>300 - 300,000 </a:t>
            </a:r>
            <a:r>
              <a:rPr lang="en-IN" sz="2000" dirty="0">
                <a:ea typeface="Calibri" panose="020F0502020204030204" pitchFamily="34" charset="0"/>
                <a:cs typeface="Times New Roman" panose="02020603050405020304" pitchFamily="18" charset="0"/>
              </a:rPr>
              <a:t>MHz </a:t>
            </a:r>
            <a:r>
              <a:rPr lang="en-IN" sz="2000" dirty="0" smtClean="0">
                <a:ea typeface="Calibri" panose="020F0502020204030204" pitchFamily="34" charset="0"/>
                <a:cs typeface="Times New Roman" panose="02020603050405020304" pitchFamily="18" charset="0"/>
              </a:rPr>
              <a:t>; wave </a:t>
            </a:r>
            <a:r>
              <a:rPr lang="en-IN" sz="2000" dirty="0">
                <a:ea typeface="Calibri" panose="020F0502020204030204" pitchFamily="34" charset="0"/>
                <a:cs typeface="Times New Roman" panose="02020603050405020304" pitchFamily="18" charset="0"/>
              </a:rPr>
              <a:t>length between 1mm and 30 </a:t>
            </a:r>
            <a:r>
              <a:rPr lang="en-IN" sz="2000" dirty="0" smtClean="0">
                <a:ea typeface="Calibri" panose="020F0502020204030204" pitchFamily="34" charset="0"/>
                <a:cs typeface="Times New Roman" panose="02020603050405020304" pitchFamily="18" charset="0"/>
              </a:rPr>
              <a:t>cm</a:t>
            </a:r>
          </a:p>
          <a:p>
            <a:pPr marL="285750" indent="-285750">
              <a:lnSpc>
                <a:spcPct val="150000"/>
              </a:lnSpc>
              <a:buFont typeface="Wingdings" panose="05000000000000000000" pitchFamily="2" charset="2"/>
              <a:buChar char="Ø"/>
            </a:pPr>
            <a:r>
              <a:rPr lang="en-IN" sz="2000" dirty="0" smtClean="0">
                <a:ea typeface="Calibri" panose="020F0502020204030204" pitchFamily="34" charset="0"/>
                <a:cs typeface="Times New Roman" panose="02020603050405020304" pitchFamily="18" charset="0"/>
              </a:rPr>
              <a:t>Ultra high frequencies of 915 -2450 MHz is used (good </a:t>
            </a:r>
            <a:r>
              <a:rPr lang="en-IN" sz="2000" dirty="0">
                <a:ea typeface="Calibri" panose="020F0502020204030204" pitchFamily="34" charset="0"/>
                <a:cs typeface="Times New Roman" panose="02020603050405020304" pitchFamily="18" charset="0"/>
              </a:rPr>
              <a:t>penetration </a:t>
            </a:r>
            <a:r>
              <a:rPr lang="en-IN" sz="2000" dirty="0" smtClean="0">
                <a:ea typeface="Calibri" panose="020F0502020204030204" pitchFamily="34" charset="0"/>
                <a:cs typeface="Times New Roman" panose="02020603050405020304" pitchFamily="18" charset="0"/>
              </a:rPr>
              <a:t>depth) </a:t>
            </a:r>
          </a:p>
          <a:p>
            <a:pPr marL="285750" indent="-285750">
              <a:lnSpc>
                <a:spcPct val="150000"/>
              </a:lnSpc>
              <a:buFont typeface="Wingdings" panose="05000000000000000000" pitchFamily="2" charset="2"/>
              <a:buChar char="Ø"/>
            </a:pPr>
            <a:r>
              <a:rPr lang="en-IN" sz="2000" dirty="0">
                <a:ea typeface="Calibri" panose="020F0502020204030204" pitchFamily="34" charset="0"/>
                <a:cs typeface="Times New Roman" panose="02020603050405020304" pitchFamily="18" charset="0"/>
              </a:rPr>
              <a:t>P</a:t>
            </a:r>
            <a:r>
              <a:rPr lang="en-IN" sz="2000" dirty="0" smtClean="0">
                <a:ea typeface="Calibri" panose="020F0502020204030204" pitchFamily="34" charset="0"/>
                <a:cs typeface="Times New Roman" panose="02020603050405020304" pitchFamily="18" charset="0"/>
              </a:rPr>
              <a:t>rocess </a:t>
            </a:r>
            <a:r>
              <a:rPr lang="en-IN" sz="2000" dirty="0">
                <a:ea typeface="Calibri" panose="020F0502020204030204" pitchFamily="34" charset="0"/>
                <a:cs typeface="Times New Roman" panose="02020603050405020304" pitchFamily="18" charset="0"/>
              </a:rPr>
              <a:t>requires polar rubber mixtures since nonpolar materials will not absorb the energy </a:t>
            </a:r>
            <a:r>
              <a:rPr lang="en-IN" sz="2000" dirty="0" smtClean="0">
                <a:ea typeface="Calibri" panose="020F0502020204030204" pitchFamily="34" charset="0"/>
                <a:cs typeface="Times New Roman" panose="02020603050405020304" pitchFamily="18" charset="0"/>
              </a:rPr>
              <a:t>produced</a:t>
            </a:r>
          </a:p>
          <a:p>
            <a:pPr marL="285750" indent="-285750">
              <a:lnSpc>
                <a:spcPct val="150000"/>
              </a:lnSpc>
              <a:buFont typeface="Wingdings" panose="05000000000000000000" pitchFamily="2" charset="2"/>
              <a:buChar char="Ø"/>
            </a:pPr>
            <a:r>
              <a:rPr lang="en-IN" sz="2000" dirty="0"/>
              <a:t>Non polar rubbers are made polar by incorporating </a:t>
            </a:r>
            <a:r>
              <a:rPr lang="en-IN" sz="2000" dirty="0" smtClean="0"/>
              <a:t>polar </a:t>
            </a:r>
            <a:r>
              <a:rPr lang="en-IN" sz="2000" dirty="0"/>
              <a:t>ingredients </a:t>
            </a:r>
            <a:r>
              <a:rPr lang="en-IN" sz="2000" dirty="0" smtClean="0"/>
              <a:t>( CB or polar rubbers)</a:t>
            </a:r>
          </a:p>
          <a:p>
            <a:pPr marL="285750" indent="-285750">
              <a:lnSpc>
                <a:spcPct val="150000"/>
              </a:lnSpc>
              <a:buFont typeface="Wingdings" panose="05000000000000000000" pitchFamily="2" charset="2"/>
              <a:buChar char="Ø"/>
            </a:pPr>
            <a:r>
              <a:rPr lang="en-IN" sz="2000" dirty="0"/>
              <a:t>M</a:t>
            </a:r>
            <a:r>
              <a:rPr lang="en-IN" sz="2000" dirty="0" smtClean="0"/>
              <a:t>icrowave </a:t>
            </a:r>
            <a:r>
              <a:rPr lang="en-IN" sz="2000" dirty="0"/>
              <a:t>units </a:t>
            </a:r>
            <a:r>
              <a:rPr lang="en-IN" sz="2000" dirty="0" smtClean="0"/>
              <a:t>designed </a:t>
            </a:r>
            <a:r>
              <a:rPr lang="en-IN" sz="2000" dirty="0"/>
              <a:t>to accept </a:t>
            </a:r>
            <a:r>
              <a:rPr lang="en-IN" sz="2000" dirty="0" err="1" smtClean="0"/>
              <a:t>extrudates</a:t>
            </a:r>
            <a:r>
              <a:rPr lang="en-IN" sz="2000" dirty="0"/>
              <a:t/>
            </a:r>
            <a:br>
              <a:rPr lang="en-IN" sz="2000" dirty="0"/>
            </a:br>
            <a:endParaRPr lang="en-IN" sz="2000" dirty="0"/>
          </a:p>
        </p:txBody>
      </p:sp>
    </p:spTree>
    <p:extLst>
      <p:ext uri="{BB962C8B-B14F-4D97-AF65-F5344CB8AC3E}">
        <p14:creationId xmlns:p14="http://schemas.microsoft.com/office/powerpoint/2010/main" val="2606453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56314" y="200723"/>
            <a:ext cx="10515600" cy="1325563"/>
          </a:xfrm>
        </p:spPr>
        <p:txBody>
          <a:bodyPr>
            <a:normAutofit/>
          </a:bodyPr>
          <a:lstStyle/>
          <a:p>
            <a:pPr lvl="0" algn="ctr"/>
            <a:r>
              <a:rPr lang="en-US" sz="3600" dirty="0" smtClean="0">
                <a:solidFill>
                  <a:srgbClr val="C00000"/>
                </a:solidFill>
                <a:effectLst>
                  <a:outerShdw blurRad="38100" dist="38100" dir="2700000" algn="tl">
                    <a:srgbClr val="000000">
                      <a:alpha val="43137"/>
                    </a:srgbClr>
                  </a:outerShdw>
                </a:effectLst>
              </a:rPr>
              <a:t>MICROWAVE CURING</a:t>
            </a:r>
            <a:r>
              <a:rPr lang="en-IN" sz="3600" dirty="0" smtClean="0">
                <a:solidFill>
                  <a:srgbClr val="C00000"/>
                </a:solidFill>
                <a:effectLst>
                  <a:outerShdw blurRad="38100" dist="38100" dir="2700000" algn="tl">
                    <a:srgbClr val="000000">
                      <a:alpha val="43137"/>
                    </a:srgbClr>
                  </a:outerShdw>
                </a:effectLst>
              </a:rPr>
              <a:t/>
            </a:r>
            <a:br>
              <a:rPr lang="en-IN" sz="3600" dirty="0" smtClean="0">
                <a:solidFill>
                  <a:srgbClr val="C00000"/>
                </a:solidFill>
                <a:effectLst>
                  <a:outerShdw blurRad="38100" dist="38100" dir="2700000" algn="tl">
                    <a:srgbClr val="000000">
                      <a:alpha val="43137"/>
                    </a:srgbClr>
                  </a:outerShdw>
                </a:effectLst>
              </a:rPr>
            </a:br>
            <a:endParaRPr lang="en-IN" sz="3600"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756313" y="1148139"/>
            <a:ext cx="10625919" cy="6093976"/>
          </a:xfrm>
          <a:prstGeom prst="rect">
            <a:avLst/>
          </a:prstGeom>
        </p:spPr>
        <p:txBody>
          <a:bodyPr wrap="square">
            <a:spAutoFit/>
          </a:bodyPr>
          <a:lstStyle/>
          <a:p>
            <a:pPr marL="285750" indent="-285750">
              <a:lnSpc>
                <a:spcPct val="150000"/>
              </a:lnSpc>
              <a:buFont typeface="Wingdings" panose="05000000000000000000" pitchFamily="2" charset="2"/>
              <a:buChar char="Ø"/>
            </a:pPr>
            <a:r>
              <a:rPr lang="en-IN" sz="2000" dirty="0" smtClean="0"/>
              <a:t>Magnetrons (located in a tunnel) </a:t>
            </a:r>
            <a:r>
              <a:rPr lang="en-IN" sz="2000" dirty="0"/>
              <a:t>generates </a:t>
            </a:r>
            <a:r>
              <a:rPr lang="en-IN" sz="2000" dirty="0" smtClean="0"/>
              <a:t>microwaves which couples </a:t>
            </a:r>
            <a:r>
              <a:rPr lang="en-IN" sz="2000" dirty="0"/>
              <a:t>directly with the polar molecules </a:t>
            </a:r>
            <a:endParaRPr lang="en-IN" sz="2000" dirty="0" smtClean="0"/>
          </a:p>
          <a:p>
            <a:pPr marL="285750" indent="-285750">
              <a:lnSpc>
                <a:spcPct val="150000"/>
              </a:lnSpc>
              <a:buFont typeface="Wingdings" panose="05000000000000000000" pitchFamily="2" charset="2"/>
              <a:buChar char="Ø"/>
            </a:pPr>
            <a:r>
              <a:rPr lang="en-IN" sz="2000" dirty="0" smtClean="0"/>
              <a:t>Provides uniform &amp; rapid heating </a:t>
            </a:r>
          </a:p>
          <a:p>
            <a:pPr marL="285750" indent="-285750">
              <a:lnSpc>
                <a:spcPct val="150000"/>
              </a:lnSpc>
              <a:buFont typeface="Wingdings" panose="05000000000000000000" pitchFamily="2" charset="2"/>
              <a:buChar char="Ø"/>
            </a:pPr>
            <a:r>
              <a:rPr lang="en-IN" sz="2000" dirty="0"/>
              <a:t>Heat energy is produced within the bulk of the </a:t>
            </a:r>
            <a:r>
              <a:rPr lang="en-IN" sz="2000" dirty="0" smtClean="0"/>
              <a:t>rubber </a:t>
            </a:r>
            <a:r>
              <a:rPr lang="en-IN" sz="2000" dirty="0"/>
              <a:t>and it is driven to its surface. </a:t>
            </a:r>
            <a:endParaRPr lang="en-IN" sz="2000" dirty="0" smtClean="0"/>
          </a:p>
          <a:p>
            <a:pPr marL="285750" indent="-285750">
              <a:lnSpc>
                <a:spcPct val="150000"/>
              </a:lnSpc>
              <a:buFont typeface="Wingdings" panose="05000000000000000000" pitchFamily="2" charset="2"/>
              <a:buChar char="Ø"/>
            </a:pPr>
            <a:r>
              <a:rPr lang="en-IN" sz="2000" dirty="0" smtClean="0"/>
              <a:t>Teflon</a:t>
            </a:r>
            <a:r>
              <a:rPr lang="en-IN" sz="2000" dirty="0"/>
              <a:t>, polyethylene or polypropylene are normally used as materials in microwave chemical </a:t>
            </a:r>
            <a:r>
              <a:rPr lang="en-IN" sz="2000" dirty="0" smtClean="0"/>
              <a:t>reactors.</a:t>
            </a:r>
          </a:p>
          <a:p>
            <a:pPr marL="285750" indent="-285750">
              <a:lnSpc>
                <a:spcPct val="150000"/>
              </a:lnSpc>
              <a:buFont typeface="Wingdings" panose="05000000000000000000" pitchFamily="2" charset="2"/>
              <a:buChar char="Ø"/>
            </a:pPr>
            <a:r>
              <a:rPr lang="en-IN" sz="2000" dirty="0" smtClean="0"/>
              <a:t>Microwave vulcanisation </a:t>
            </a:r>
            <a:r>
              <a:rPr lang="en-IN" sz="2000" dirty="0"/>
              <a:t>units consist of a microwave section followed by a hot air section, the function of the latter section is to maintain the temperature established by microwave </a:t>
            </a:r>
            <a:r>
              <a:rPr lang="en-IN" sz="2000" dirty="0" smtClean="0"/>
              <a:t>heating.</a:t>
            </a:r>
          </a:p>
          <a:p>
            <a:pPr marL="285750" indent="-285750">
              <a:lnSpc>
                <a:spcPct val="150000"/>
              </a:lnSpc>
              <a:buFont typeface="Wingdings" panose="05000000000000000000" pitchFamily="2" charset="2"/>
              <a:buChar char="Ø"/>
            </a:pPr>
            <a:r>
              <a:rPr lang="en-IN" sz="2000" dirty="0"/>
              <a:t>R</a:t>
            </a:r>
            <a:r>
              <a:rPr lang="en-IN" sz="2000" dirty="0" smtClean="0"/>
              <a:t>ubber </a:t>
            </a:r>
            <a:r>
              <a:rPr lang="en-IN" sz="2000" dirty="0"/>
              <a:t>profile passes through a conveyor </a:t>
            </a:r>
            <a:r>
              <a:rPr lang="en-IN" sz="2000" dirty="0" smtClean="0"/>
              <a:t>belt inside the tunnel , where actual curing process.</a:t>
            </a:r>
          </a:p>
          <a:p>
            <a:pPr marL="285750" indent="-285750">
              <a:lnSpc>
                <a:spcPct val="150000"/>
              </a:lnSpc>
              <a:buFont typeface="Wingdings" panose="05000000000000000000" pitchFamily="2" charset="2"/>
              <a:buChar char="Ø"/>
            </a:pPr>
            <a:r>
              <a:rPr lang="en-IN" sz="2000" dirty="0" smtClean="0"/>
              <a:t>Air </a:t>
            </a:r>
            <a:r>
              <a:rPr lang="en-IN" sz="2000" dirty="0"/>
              <a:t>temperature in the tunnel is over 200 °</a:t>
            </a:r>
            <a:r>
              <a:rPr lang="en-IN" sz="2000" dirty="0" smtClean="0"/>
              <a:t>C, </a:t>
            </a:r>
            <a:r>
              <a:rPr lang="en-IN" sz="2000" dirty="0"/>
              <a:t>It is possible to warm articles up to 200°C within 30 </a:t>
            </a:r>
            <a:r>
              <a:rPr lang="en-IN" sz="2000" dirty="0" smtClean="0"/>
              <a:t>seconds</a:t>
            </a:r>
            <a:r>
              <a:rPr lang="en-IN" sz="2000" dirty="0"/>
              <a:t/>
            </a:r>
            <a:br>
              <a:rPr lang="en-IN" sz="2000" dirty="0"/>
            </a:br>
            <a:r>
              <a:rPr lang="en-IN" sz="2000" dirty="0"/>
              <a:t/>
            </a:r>
            <a:br>
              <a:rPr lang="en-IN" sz="2000" dirty="0"/>
            </a:br>
            <a:endParaRPr lang="en-IN" sz="2000" dirty="0"/>
          </a:p>
        </p:txBody>
      </p:sp>
    </p:spTree>
    <p:extLst>
      <p:ext uri="{BB962C8B-B14F-4D97-AF65-F5344CB8AC3E}">
        <p14:creationId xmlns:p14="http://schemas.microsoft.com/office/powerpoint/2010/main" val="1479668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7280" y="272953"/>
            <a:ext cx="10058400" cy="8598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smtClean="0">
                <a:solidFill>
                  <a:schemeClr val="accent2">
                    <a:lumMod val="75000"/>
                  </a:schemeClr>
                </a:solidFill>
              </a:rPr>
              <a:t>CURING</a:t>
            </a:r>
            <a:endParaRPr lang="en-IN" sz="4400" b="1" dirty="0">
              <a:solidFill>
                <a:schemeClr val="accent2">
                  <a:lumMod val="75000"/>
                </a:schemeClr>
              </a:solidFill>
            </a:endParaRPr>
          </a:p>
        </p:txBody>
      </p:sp>
      <p:sp>
        <p:nvSpPr>
          <p:cNvPr id="3" name="Rectangle 2"/>
          <p:cNvSpPr/>
          <p:nvPr/>
        </p:nvSpPr>
        <p:spPr>
          <a:xfrm>
            <a:off x="859810" y="892876"/>
            <a:ext cx="5302476" cy="5170646"/>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q"/>
            </a:pPr>
            <a:r>
              <a:rPr lang="en-IN" sz="2000" dirty="0">
                <a:latin typeface="Calibri" panose="020F0502020204030204" pitchFamily="34" charset="0"/>
                <a:ea typeface="Calibri" panose="020F0502020204030204" pitchFamily="34" charset="0"/>
                <a:cs typeface="Times New Roman" panose="02020603050405020304" pitchFamily="18" charset="0"/>
              </a:rPr>
              <a:t>Curing is a process whereby chemical crosslinks are created between the chains of rubber molecules, resulting in the formation of a three-dimensional network. </a:t>
            </a:r>
            <a:endParaRPr lang="en-IN"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q"/>
            </a:pPr>
            <a:r>
              <a:rPr lang="en-IN" sz="2000" dirty="0">
                <a:latin typeface="Calibri" panose="020F0502020204030204" pitchFamily="34" charset="0"/>
                <a:ea typeface="Calibri" panose="020F0502020204030204" pitchFamily="34" charset="0"/>
                <a:cs typeface="Times New Roman" panose="02020603050405020304" pitchFamily="18" charset="0"/>
              </a:rPr>
              <a:t>R</a:t>
            </a:r>
            <a:r>
              <a:rPr lang="en-IN" sz="2000" dirty="0" smtClean="0">
                <a:latin typeface="Calibri" panose="020F0502020204030204" pitchFamily="34" charset="0"/>
                <a:ea typeface="Calibri" panose="020F0502020204030204" pitchFamily="34" charset="0"/>
                <a:cs typeface="Times New Roman" panose="02020603050405020304" pitchFamily="18" charset="0"/>
              </a:rPr>
              <a:t>eaction </a:t>
            </a:r>
            <a:r>
              <a:rPr lang="en-IN" sz="2000" dirty="0">
                <a:latin typeface="Calibri" panose="020F0502020204030204" pitchFamily="34" charset="0"/>
                <a:ea typeface="Calibri" panose="020F0502020204030204" pitchFamily="34" charset="0"/>
                <a:cs typeface="Times New Roman" panose="02020603050405020304" pitchFamily="18" charset="0"/>
              </a:rPr>
              <a:t>proceeds under elevated temperature and pressure to form elastic </a:t>
            </a:r>
            <a:r>
              <a:rPr lang="en-IN" sz="2000" dirty="0" smtClean="0">
                <a:latin typeface="Calibri" panose="020F0502020204030204" pitchFamily="34" charset="0"/>
                <a:ea typeface="Calibri" panose="020F0502020204030204" pitchFamily="34" charset="0"/>
                <a:cs typeface="Times New Roman" panose="02020603050405020304" pitchFamily="18" charset="0"/>
              </a:rPr>
              <a:t>material</a:t>
            </a:r>
          </a:p>
          <a:p>
            <a:pPr marL="285750" indent="-285750" algn="just">
              <a:lnSpc>
                <a:spcPct val="150000"/>
              </a:lnSpc>
              <a:spcAft>
                <a:spcPts val="0"/>
              </a:spcAft>
              <a:buFont typeface="Wingdings" panose="05000000000000000000" pitchFamily="2" charset="2"/>
              <a:buChar char="q"/>
            </a:pPr>
            <a:r>
              <a:rPr lang="en-IN" sz="2000" dirty="0">
                <a:latin typeface="Calibri" panose="020F0502020204030204" pitchFamily="34" charset="0"/>
                <a:ea typeface="Calibri" panose="020F0502020204030204" pitchFamily="34" charset="0"/>
                <a:cs typeface="Times New Roman" panose="02020603050405020304" pitchFamily="18" charset="0"/>
              </a:rPr>
              <a:t>C</a:t>
            </a:r>
            <a:r>
              <a:rPr lang="en-IN" sz="2000" dirty="0" smtClean="0">
                <a:latin typeface="Calibri" panose="020F0502020204030204" pitchFamily="34" charset="0"/>
                <a:ea typeface="Calibri" panose="020F0502020204030204" pitchFamily="34" charset="0"/>
                <a:cs typeface="Times New Roman" panose="02020603050405020304" pitchFamily="18" charset="0"/>
              </a:rPr>
              <a:t>hoice </a:t>
            </a:r>
            <a:r>
              <a:rPr lang="en-IN" sz="2000" dirty="0">
                <a:latin typeface="Calibri" panose="020F0502020204030204" pitchFamily="34" charset="0"/>
                <a:ea typeface="Calibri" panose="020F0502020204030204" pitchFamily="34" charset="0"/>
                <a:cs typeface="Times New Roman" panose="02020603050405020304" pitchFamily="18" charset="0"/>
              </a:rPr>
              <a:t>of accelerator in the process of sulphur vulcanization determines the kind of network structure and consequently leads to the specific material </a:t>
            </a:r>
            <a:r>
              <a:rPr lang="en-IN" sz="2000" dirty="0" smtClean="0">
                <a:latin typeface="Calibri" panose="020F0502020204030204" pitchFamily="34" charset="0"/>
                <a:ea typeface="Calibri" panose="020F0502020204030204" pitchFamily="34" charset="0"/>
                <a:cs typeface="Times New Roman" panose="02020603050405020304" pitchFamily="18" charset="0"/>
              </a:rPr>
              <a:t>properties</a:t>
            </a:r>
          </a:p>
        </p:txBody>
      </p:sp>
    </p:spTree>
    <p:extLst>
      <p:ext uri="{BB962C8B-B14F-4D97-AF65-F5344CB8AC3E}">
        <p14:creationId xmlns:p14="http://schemas.microsoft.com/office/powerpoint/2010/main" val="371169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7280" y="272953"/>
            <a:ext cx="10058400" cy="8598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smtClean="0">
                <a:solidFill>
                  <a:schemeClr val="accent2">
                    <a:lumMod val="75000"/>
                  </a:schemeClr>
                </a:solidFill>
              </a:rPr>
              <a:t>TERMINOLOGIES RELATED TO CURE CURVES</a:t>
            </a:r>
            <a:endParaRPr lang="en-IN" sz="4400" b="1" dirty="0">
              <a:solidFill>
                <a:schemeClr val="accent2">
                  <a:lumMod val="75000"/>
                </a:schemeClr>
              </a:solidFill>
            </a:endParaRPr>
          </a:p>
        </p:txBody>
      </p:sp>
      <p:sp>
        <p:nvSpPr>
          <p:cNvPr id="3" name="Rectangle 2"/>
          <p:cNvSpPr/>
          <p:nvPr/>
        </p:nvSpPr>
        <p:spPr>
          <a:xfrm>
            <a:off x="765185" y="1419364"/>
            <a:ext cx="10722590" cy="5401479"/>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q"/>
            </a:pPr>
            <a:r>
              <a:rPr lang="en-IN" sz="2000" dirty="0" smtClean="0">
                <a:latin typeface="Calibri" panose="020F0502020204030204" pitchFamily="34" charset="0"/>
                <a:ea typeface="Calibri" panose="020F0502020204030204" pitchFamily="34" charset="0"/>
                <a:cs typeface="Times New Roman" panose="02020603050405020304" pitchFamily="18" charset="0"/>
              </a:rPr>
              <a:t>Scorch - premature </a:t>
            </a:r>
            <a:r>
              <a:rPr lang="en-IN" sz="2000" dirty="0">
                <a:latin typeface="Calibri" panose="020F0502020204030204" pitchFamily="34" charset="0"/>
                <a:ea typeface="Calibri" panose="020F0502020204030204" pitchFamily="34" charset="0"/>
                <a:cs typeface="Times New Roman" panose="02020603050405020304" pitchFamily="18" charset="0"/>
              </a:rPr>
              <a:t>vulcanization in which the rubber compound becomes partly vulcanized before the product is in its final form and ready for vulcanization. </a:t>
            </a:r>
            <a:endParaRPr lang="en-IN" sz="20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Wingdings" panose="05000000000000000000" pitchFamily="2" charset="2"/>
              <a:buChar char="ü"/>
            </a:pPr>
            <a:r>
              <a:rPr lang="en-IN" sz="2000" dirty="0" smtClean="0">
                <a:latin typeface="Calibri" panose="020F0502020204030204" pitchFamily="34" charset="0"/>
                <a:ea typeface="Calibri" panose="020F0502020204030204" pitchFamily="34" charset="0"/>
                <a:cs typeface="Times New Roman" panose="02020603050405020304" pitchFamily="18" charset="0"/>
              </a:rPr>
              <a:t>  Reduces </a:t>
            </a:r>
            <a:r>
              <a:rPr lang="en-IN" sz="2000" dirty="0">
                <a:latin typeface="Calibri" panose="020F0502020204030204" pitchFamily="34" charset="0"/>
                <a:ea typeface="Calibri" panose="020F0502020204030204" pitchFamily="34" charset="0"/>
                <a:cs typeface="Times New Roman" panose="02020603050405020304" pitchFamily="18" charset="0"/>
              </a:rPr>
              <a:t>the plastic properties of the compound so that it can no longer be </a:t>
            </a:r>
            <a:r>
              <a:rPr lang="en-IN" sz="2000" dirty="0" smtClean="0">
                <a:latin typeface="Calibri" panose="020F0502020204030204" pitchFamily="34" charset="0"/>
                <a:ea typeface="Calibri" panose="020F0502020204030204" pitchFamily="34" charset="0"/>
                <a:cs typeface="Times New Roman" panose="02020603050405020304" pitchFamily="18" charset="0"/>
              </a:rPr>
              <a:t>processed.</a:t>
            </a:r>
          </a:p>
          <a:p>
            <a:pPr marL="742950" lvl="1" indent="-285750" algn="just">
              <a:lnSpc>
                <a:spcPct val="150000"/>
              </a:lnSpc>
              <a:buFont typeface="Wingdings" panose="05000000000000000000" pitchFamily="2" charset="2"/>
              <a:buChar char="ü"/>
            </a:pPr>
            <a:r>
              <a:rPr lang="en-IN" sz="2000" dirty="0" smtClean="0">
                <a:latin typeface="Calibri" panose="020F0502020204030204" pitchFamily="34" charset="0"/>
                <a:ea typeface="Calibri" panose="020F0502020204030204" pitchFamily="34" charset="0"/>
                <a:cs typeface="Times New Roman" panose="02020603050405020304" pitchFamily="18" charset="0"/>
              </a:rPr>
              <a:t>The </a:t>
            </a:r>
            <a:r>
              <a:rPr lang="en-IN" sz="2000" dirty="0">
                <a:latin typeface="Calibri" panose="020F0502020204030204" pitchFamily="34" charset="0"/>
                <a:ea typeface="Calibri" panose="020F0502020204030204" pitchFamily="34" charset="0"/>
                <a:cs typeface="Times New Roman" panose="02020603050405020304" pitchFamily="18" charset="0"/>
              </a:rPr>
              <a:t>period of time before vulcanization starts is referred to as “</a:t>
            </a:r>
            <a:r>
              <a:rPr lang="en-IN" sz="2000" b="1" dirty="0">
                <a:latin typeface="Calibri" panose="020F0502020204030204" pitchFamily="34" charset="0"/>
                <a:ea typeface="Calibri" panose="020F0502020204030204" pitchFamily="34" charset="0"/>
                <a:cs typeface="Times New Roman" panose="02020603050405020304" pitchFamily="18" charset="0"/>
              </a:rPr>
              <a:t>scorch time</a:t>
            </a:r>
            <a:r>
              <a:rPr lang="en-IN" sz="2000" dirty="0" smtClean="0">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50000"/>
              </a:lnSpc>
              <a:buFont typeface="Wingdings" panose="05000000000000000000" pitchFamily="2" charset="2"/>
              <a:buChar char="ü"/>
            </a:pP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q"/>
            </a:pPr>
            <a:r>
              <a:rPr lang="en-IN" sz="2000" dirty="0">
                <a:latin typeface="Calibri" panose="020F0502020204030204" pitchFamily="34" charset="0"/>
                <a:ea typeface="Calibri" panose="020F0502020204030204" pitchFamily="34" charset="0"/>
                <a:cs typeface="Times New Roman" panose="02020603050405020304" pitchFamily="18" charset="0"/>
              </a:rPr>
              <a:t>Delayed Action </a:t>
            </a:r>
            <a:r>
              <a:rPr lang="en-IN" sz="2000" dirty="0" smtClean="0">
                <a:latin typeface="Calibri" panose="020F0502020204030204" pitchFamily="34" charset="0"/>
                <a:ea typeface="Calibri" panose="020F0502020204030204" pitchFamily="34" charset="0"/>
                <a:cs typeface="Times New Roman" panose="02020603050405020304" pitchFamily="18" charset="0"/>
              </a:rPr>
              <a:t>Cure -  uses an </a:t>
            </a:r>
            <a:r>
              <a:rPr lang="en-IN" sz="2000" dirty="0">
                <a:latin typeface="Calibri" panose="020F0502020204030204" pitchFamily="34" charset="0"/>
                <a:ea typeface="Calibri" panose="020F0502020204030204" pitchFamily="34" charset="0"/>
                <a:cs typeface="Times New Roman" panose="02020603050405020304" pitchFamily="18" charset="0"/>
              </a:rPr>
              <a:t>accelerator or combination of accelerators or a retarder that could delay the reactions which cause the formation of crosslinks, and thus </a:t>
            </a:r>
            <a:r>
              <a:rPr lang="en-IN" sz="2000" dirty="0" smtClean="0">
                <a:latin typeface="Calibri" panose="020F0502020204030204" pitchFamily="34" charset="0"/>
                <a:ea typeface="Calibri" panose="020F0502020204030204" pitchFamily="34" charset="0"/>
                <a:cs typeface="Times New Roman" panose="02020603050405020304" pitchFamily="18" charset="0"/>
              </a:rPr>
              <a:t>prolong </a:t>
            </a:r>
            <a:r>
              <a:rPr lang="en-IN" sz="2000" dirty="0">
                <a:latin typeface="Calibri" panose="020F0502020204030204" pitchFamily="34" charset="0"/>
                <a:ea typeface="Calibri" panose="020F0502020204030204" pitchFamily="34" charset="0"/>
                <a:cs typeface="Times New Roman" panose="02020603050405020304" pitchFamily="18" charset="0"/>
              </a:rPr>
              <a:t>the scorch </a:t>
            </a:r>
            <a:r>
              <a:rPr lang="en-IN" sz="2000" dirty="0" smtClean="0">
                <a:latin typeface="Calibri" panose="020F0502020204030204" pitchFamily="34" charset="0"/>
                <a:ea typeface="Calibri" panose="020F0502020204030204" pitchFamily="34" charset="0"/>
                <a:cs typeface="Times New Roman" panose="02020603050405020304" pitchFamily="18" charset="0"/>
              </a:rPr>
              <a:t>time </a:t>
            </a:r>
            <a:r>
              <a:rPr lang="en-IN" sz="2000" dirty="0">
                <a:latin typeface="Calibri" panose="020F0502020204030204" pitchFamily="34" charset="0"/>
                <a:ea typeface="Calibri" panose="020F0502020204030204" pitchFamily="34" charset="0"/>
                <a:cs typeface="Times New Roman" panose="02020603050405020304" pitchFamily="18" charset="0"/>
              </a:rPr>
              <a:t>of the compound</a:t>
            </a:r>
            <a:r>
              <a:rPr lang="en-IN" sz="2000" dirty="0" smtClean="0">
                <a:latin typeface="Calibri" panose="020F0502020204030204" pitchFamily="34" charset="0"/>
                <a:ea typeface="Calibri" panose="020F0502020204030204" pitchFamily="34" charset="0"/>
                <a:cs typeface="Times New Roman" panose="02020603050405020304" pitchFamily="18" charset="0"/>
              </a:rPr>
              <a:t>.</a:t>
            </a:r>
          </a:p>
          <a:p>
            <a:pPr marL="285750" lvl="0" indent="-285750" algn="just">
              <a:lnSpc>
                <a:spcPct val="150000"/>
              </a:lnSpc>
              <a:spcAft>
                <a:spcPts val="0"/>
              </a:spcAft>
              <a:buFont typeface="Wingdings" panose="05000000000000000000" pitchFamily="2" charset="2"/>
              <a:buChar char="q"/>
            </a:pPr>
            <a:endParaRPr lang="en-IN"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q"/>
            </a:pPr>
            <a:endParaRPr lang="en-IN"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q"/>
            </a:pP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endParaRPr lang="en-IN"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497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7280" y="272953"/>
            <a:ext cx="10058400" cy="8598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smtClean="0">
                <a:solidFill>
                  <a:schemeClr val="accent2">
                    <a:lumMod val="75000"/>
                  </a:schemeClr>
                </a:solidFill>
              </a:rPr>
              <a:t>TERMINOLOGIES RELATED TO CURE CURVES</a:t>
            </a:r>
            <a:endParaRPr lang="en-IN" sz="4400" b="1" dirty="0">
              <a:solidFill>
                <a:schemeClr val="accent2">
                  <a:lumMod val="75000"/>
                </a:schemeClr>
              </a:solidFill>
            </a:endParaRPr>
          </a:p>
        </p:txBody>
      </p:sp>
      <p:sp>
        <p:nvSpPr>
          <p:cNvPr id="3" name="Rectangle 2"/>
          <p:cNvSpPr/>
          <p:nvPr/>
        </p:nvSpPr>
        <p:spPr>
          <a:xfrm>
            <a:off x="765185" y="914397"/>
            <a:ext cx="10722590" cy="6324808"/>
          </a:xfrm>
          <a:prstGeom prst="rect">
            <a:avLst/>
          </a:prstGeom>
        </p:spPr>
        <p:txBody>
          <a:bodyPr wrap="square">
            <a:spAutoFit/>
          </a:bodyPr>
          <a:lstStyle/>
          <a:p>
            <a:pPr lvl="0" algn="just">
              <a:lnSpc>
                <a:spcPct val="150000"/>
              </a:lnSpc>
              <a:spcAft>
                <a:spcPts val="0"/>
              </a:spcAft>
            </a:pPr>
            <a:endParaRPr lang="en-IN"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q"/>
            </a:pPr>
            <a:r>
              <a:rPr lang="en-IN" sz="2000" dirty="0">
                <a:latin typeface="Calibri" panose="020F0502020204030204" pitchFamily="34" charset="0"/>
                <a:ea typeface="Calibri" panose="020F0502020204030204" pitchFamily="34" charset="0"/>
                <a:cs typeface="Times New Roman" panose="02020603050405020304" pitchFamily="18" charset="0"/>
              </a:rPr>
              <a:t>State of </a:t>
            </a:r>
            <a:r>
              <a:rPr lang="en-IN" sz="2000" dirty="0" smtClean="0">
                <a:latin typeface="Calibri" panose="020F0502020204030204" pitchFamily="34" charset="0"/>
                <a:ea typeface="Calibri" panose="020F0502020204030204" pitchFamily="34" charset="0"/>
                <a:cs typeface="Times New Roman" panose="02020603050405020304" pitchFamily="18" charset="0"/>
              </a:rPr>
              <a:t>cure - used </a:t>
            </a:r>
            <a:r>
              <a:rPr lang="en-IN" sz="2000" dirty="0">
                <a:latin typeface="Calibri" panose="020F0502020204030204" pitchFamily="34" charset="0"/>
                <a:ea typeface="Calibri" panose="020F0502020204030204" pitchFamily="34" charset="0"/>
                <a:cs typeface="Times New Roman" panose="02020603050405020304" pitchFamily="18" charset="0"/>
              </a:rPr>
              <a:t>to indicate the development of a property of the rubber compound as the cure progresses</a:t>
            </a:r>
            <a:r>
              <a:rPr lang="en-IN" sz="2000" dirty="0" smtClean="0">
                <a:latin typeface="Calibri" panose="020F0502020204030204" pitchFamily="34" charset="0"/>
                <a:ea typeface="Calibri" panose="020F0502020204030204" pitchFamily="34" charset="0"/>
                <a:cs typeface="Times New Roman" panose="02020603050405020304" pitchFamily="18" charset="0"/>
              </a:rPr>
              <a:t>.</a:t>
            </a:r>
          </a:p>
          <a:p>
            <a:pPr marL="800100" lvl="1" indent="-342900" algn="just">
              <a:lnSpc>
                <a:spcPct val="150000"/>
              </a:lnSpc>
              <a:buFont typeface="Wingdings" panose="05000000000000000000" pitchFamily="2" charset="2"/>
              <a:buChar char="ü"/>
            </a:pPr>
            <a:r>
              <a:rPr lang="en-IN" sz="2000" dirty="0" smtClean="0">
                <a:latin typeface="Calibri" panose="020F0502020204030204" pitchFamily="34" charset="0"/>
                <a:ea typeface="Calibri" panose="020F0502020204030204" pitchFamily="34" charset="0"/>
                <a:cs typeface="Times New Roman" panose="02020603050405020304" pitchFamily="18" charset="0"/>
              </a:rPr>
              <a:t> As crosslinks formed</a:t>
            </a:r>
            <a:r>
              <a:rPr lang="en-IN" sz="2000" dirty="0">
                <a:latin typeface="Calibri" panose="020F0502020204030204" pitchFamily="34" charset="0"/>
                <a:ea typeface="Calibri" panose="020F0502020204030204" pitchFamily="34" charset="0"/>
                <a:cs typeface="Times New Roman" panose="02020603050405020304" pitchFamily="18" charset="0"/>
              </a:rPr>
              <a:t>, the vulcanized compound becomes tighter and the forces (stress) necessary to achieve a given deformation increase. </a:t>
            </a:r>
            <a:endParaRPr lang="en-IN" sz="20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Wingdings" panose="05000000000000000000" pitchFamily="2" charset="2"/>
              <a:buChar char="ü"/>
            </a:pPr>
            <a:r>
              <a:rPr lang="en-IN" sz="2000" dirty="0" smtClean="0">
                <a:latin typeface="Calibri" panose="020F0502020204030204" pitchFamily="34" charset="0"/>
                <a:ea typeface="Calibri" panose="020F0502020204030204" pitchFamily="34" charset="0"/>
                <a:cs typeface="Times New Roman" panose="02020603050405020304" pitchFamily="18" charset="0"/>
              </a:rPr>
              <a:t>Technically</a:t>
            </a:r>
            <a:r>
              <a:rPr lang="en-IN" sz="2000" dirty="0">
                <a:latin typeface="Calibri" panose="020F0502020204030204" pitchFamily="34" charset="0"/>
                <a:ea typeface="Calibri" panose="020F0502020204030204" pitchFamily="34" charset="0"/>
                <a:cs typeface="Times New Roman" panose="02020603050405020304" pitchFamily="18" charset="0"/>
              </a:rPr>
              <a:t>, the most important state of cure is the so-called “optimum state of </a:t>
            </a:r>
            <a:r>
              <a:rPr lang="en-IN" sz="2000" dirty="0" smtClean="0">
                <a:latin typeface="Calibri" panose="020F0502020204030204" pitchFamily="34" charset="0"/>
                <a:ea typeface="Calibri" panose="020F0502020204030204" pitchFamily="34" charset="0"/>
                <a:cs typeface="Times New Roman" panose="02020603050405020304" pitchFamily="18" charset="0"/>
              </a:rPr>
              <a:t>cure” , where the </a:t>
            </a:r>
            <a:r>
              <a:rPr lang="en-IN" sz="2000" dirty="0">
                <a:latin typeface="Calibri" panose="020F0502020204030204" pitchFamily="34" charset="0"/>
                <a:ea typeface="Calibri" panose="020F0502020204030204" pitchFamily="34" charset="0"/>
                <a:cs typeface="Times New Roman" panose="02020603050405020304" pitchFamily="18" charset="0"/>
              </a:rPr>
              <a:t>predominant properties of cured rubber are </a:t>
            </a:r>
            <a:r>
              <a:rPr lang="en-IN" sz="2000" dirty="0" smtClean="0">
                <a:latin typeface="Calibri" panose="020F0502020204030204" pitchFamily="34" charset="0"/>
                <a:ea typeface="Calibri" panose="020F0502020204030204" pitchFamily="34" charset="0"/>
                <a:cs typeface="Times New Roman" panose="02020603050405020304" pitchFamily="18" charset="0"/>
              </a:rPr>
              <a:t>formed</a:t>
            </a:r>
          </a:p>
          <a:p>
            <a:pPr marL="800100" lvl="1" indent="-342900" algn="just">
              <a:lnSpc>
                <a:spcPct val="150000"/>
              </a:lnSpc>
              <a:buFont typeface="Wingdings" panose="05000000000000000000" pitchFamily="2" charset="2"/>
              <a:buChar char="ü"/>
            </a:pPr>
            <a:endParaRPr lang="en-IN"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q"/>
            </a:pPr>
            <a:r>
              <a:rPr lang="en-IN" sz="2000" dirty="0">
                <a:latin typeface="Calibri" panose="020F0502020204030204" pitchFamily="34" charset="0"/>
                <a:ea typeface="Calibri" panose="020F0502020204030204" pitchFamily="34" charset="0"/>
                <a:cs typeface="Times New Roman" panose="02020603050405020304" pitchFamily="18" charset="0"/>
              </a:rPr>
              <a:t>Under cure compound - State of vulcanization less than the optimum state of cure.  This is evidenced by tackiness or inferior physical properties of the vulcanizates such as inferior tensile strength, inferior modulus, inferior compression set. </a:t>
            </a:r>
          </a:p>
          <a:p>
            <a:pPr marL="285750" lvl="0" indent="-285750" algn="just">
              <a:lnSpc>
                <a:spcPct val="150000"/>
              </a:lnSpc>
              <a:spcAft>
                <a:spcPts val="0"/>
              </a:spcAft>
              <a:buFont typeface="Wingdings" panose="05000000000000000000" pitchFamily="2" charset="2"/>
              <a:buChar char="q"/>
            </a:pPr>
            <a:endParaRPr lang="en-IN"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q"/>
            </a:pP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endParaRPr lang="en-IN"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141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7280" y="272954"/>
            <a:ext cx="10058400" cy="58685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smtClean="0">
                <a:solidFill>
                  <a:schemeClr val="accent2">
                    <a:lumMod val="75000"/>
                  </a:schemeClr>
                </a:solidFill>
              </a:rPr>
              <a:t>TERMINOLOGIES RELATED TO CURE CURVES</a:t>
            </a:r>
            <a:endParaRPr lang="en-IN" sz="4400" b="1" dirty="0">
              <a:solidFill>
                <a:schemeClr val="accent2">
                  <a:lumMod val="75000"/>
                </a:schemeClr>
              </a:solidFill>
            </a:endParaRPr>
          </a:p>
        </p:txBody>
      </p:sp>
      <p:sp>
        <p:nvSpPr>
          <p:cNvPr id="3" name="Rectangle 2"/>
          <p:cNvSpPr/>
          <p:nvPr/>
        </p:nvSpPr>
        <p:spPr>
          <a:xfrm>
            <a:off x="891654" y="968989"/>
            <a:ext cx="10845420" cy="5909310"/>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q"/>
            </a:pPr>
            <a:endParaRPr lang="en-IN"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q"/>
            </a:pPr>
            <a:r>
              <a:rPr lang="en-IN" sz="2000" dirty="0" smtClean="0">
                <a:latin typeface="Calibri" panose="020F0502020204030204" pitchFamily="34" charset="0"/>
                <a:ea typeface="Calibri" panose="020F0502020204030204" pitchFamily="34" charset="0"/>
                <a:cs typeface="Times New Roman" panose="02020603050405020304" pitchFamily="18" charset="0"/>
              </a:rPr>
              <a:t>Overcure -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Wingdings" panose="05000000000000000000" pitchFamily="2" charset="2"/>
              <a:buChar char="ü"/>
            </a:pPr>
            <a:r>
              <a:rPr lang="en-IN" sz="2000" dirty="0">
                <a:latin typeface="Calibri" panose="020F0502020204030204" pitchFamily="34" charset="0"/>
                <a:ea typeface="Calibri" panose="020F0502020204030204" pitchFamily="34" charset="0"/>
                <a:cs typeface="Times New Roman" panose="02020603050405020304" pitchFamily="18" charset="0"/>
              </a:rPr>
              <a:t>If overcuring (continued heating) of the rubber occurs, a stiffening (marching modulus), or softening (reversion), of the compound can be the result</a:t>
            </a:r>
            <a:r>
              <a:rPr lang="en-IN" sz="2000" dirty="0" smtClean="0">
                <a:latin typeface="Calibri" panose="020F0502020204030204" pitchFamily="34" charset="0"/>
                <a:ea typeface="Calibri" panose="020F0502020204030204" pitchFamily="34" charset="0"/>
                <a:cs typeface="Times New Roman" panose="02020603050405020304" pitchFamily="18" charset="0"/>
              </a:rPr>
              <a:t>.</a:t>
            </a:r>
          </a:p>
          <a:p>
            <a:pPr marL="800100" lvl="1" indent="-342900" algn="just">
              <a:lnSpc>
                <a:spcPct val="150000"/>
              </a:lnSpc>
              <a:buFont typeface="Wingdings" panose="05000000000000000000" pitchFamily="2" charset="2"/>
              <a:buChar char="ü"/>
            </a:pPr>
            <a:r>
              <a:rPr lang="en-IN" sz="2000" dirty="0" smtClean="0">
                <a:latin typeface="Calibri" panose="020F0502020204030204" pitchFamily="34" charset="0"/>
                <a:ea typeface="Calibri" panose="020F0502020204030204" pitchFamily="34" charset="0"/>
                <a:cs typeface="Times New Roman" panose="02020603050405020304" pitchFamily="18" charset="0"/>
              </a:rPr>
              <a:t>Affects reduce </a:t>
            </a:r>
            <a:r>
              <a:rPr lang="en-IN" sz="2000" dirty="0">
                <a:latin typeface="Calibri" panose="020F0502020204030204" pitchFamily="34" charset="0"/>
                <a:ea typeface="Calibri" panose="020F0502020204030204" pitchFamily="34" charset="0"/>
                <a:cs typeface="Times New Roman" panose="02020603050405020304" pitchFamily="18" charset="0"/>
              </a:rPr>
              <a:t>physical and adhesion properties of the rubber </a:t>
            </a:r>
            <a:r>
              <a:rPr lang="en-IN" sz="2000" dirty="0" smtClean="0">
                <a:latin typeface="Calibri" panose="020F0502020204030204" pitchFamily="34" charset="0"/>
                <a:ea typeface="Calibri" panose="020F0502020204030204" pitchFamily="34" charset="0"/>
                <a:cs typeface="Times New Roman" panose="02020603050405020304" pitchFamily="18" charset="0"/>
              </a:rPr>
              <a:t>compound.</a:t>
            </a:r>
          </a:p>
          <a:p>
            <a:pPr marL="800100" lvl="1" indent="-342900" algn="just">
              <a:lnSpc>
                <a:spcPct val="150000"/>
              </a:lnSpc>
              <a:buFont typeface="Wingdings" panose="05000000000000000000" pitchFamily="2" charset="2"/>
              <a:buChar char="ü"/>
            </a:pPr>
            <a:r>
              <a:rPr lang="en-IN" sz="2000" dirty="0" smtClean="0">
                <a:latin typeface="Calibri" panose="020F0502020204030204" pitchFamily="34" charset="0"/>
                <a:ea typeface="Calibri" panose="020F0502020204030204" pitchFamily="34" charset="0"/>
                <a:cs typeface="Times New Roman" panose="02020603050405020304" pitchFamily="18" charset="0"/>
              </a:rPr>
              <a:t>Marching  - rubber </a:t>
            </a:r>
            <a:r>
              <a:rPr lang="en-IN" sz="2000" dirty="0">
                <a:latin typeface="Calibri" panose="020F0502020204030204" pitchFamily="34" charset="0"/>
                <a:ea typeface="Calibri" panose="020F0502020204030204" pitchFamily="34" charset="0"/>
                <a:cs typeface="Times New Roman" panose="02020603050405020304" pitchFamily="18" charset="0"/>
              </a:rPr>
              <a:t>compound continues to harden, the modulus rises, and tensile and elongation fall. </a:t>
            </a:r>
            <a:endParaRPr lang="en-IN" sz="20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Wingdings" panose="05000000000000000000" pitchFamily="2" charset="2"/>
              <a:buChar char="ü"/>
            </a:pPr>
            <a:r>
              <a:rPr lang="en-IN" sz="2000" dirty="0" smtClean="0">
                <a:latin typeface="Calibri" panose="020F0502020204030204" pitchFamily="34" charset="0"/>
                <a:ea typeface="Calibri" panose="020F0502020204030204" pitchFamily="34" charset="0"/>
                <a:cs typeface="Times New Roman" panose="02020603050405020304" pitchFamily="18" charset="0"/>
              </a:rPr>
              <a:t>Reversion - modulus </a:t>
            </a:r>
            <a:r>
              <a:rPr lang="en-IN" sz="2000" dirty="0">
                <a:latin typeface="Calibri" panose="020F0502020204030204" pitchFamily="34" charset="0"/>
                <a:ea typeface="Calibri" panose="020F0502020204030204" pitchFamily="34" charset="0"/>
                <a:cs typeface="Times New Roman" panose="02020603050405020304" pitchFamily="18" charset="0"/>
              </a:rPr>
              <a:t>and tensile strength decrease. </a:t>
            </a:r>
            <a:endParaRPr lang="en-IN" sz="20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Wingdings" panose="05000000000000000000" pitchFamily="2" charset="2"/>
              <a:buChar char="ü"/>
            </a:pPr>
            <a:endParaRPr lang="en-IN"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q"/>
            </a:pPr>
            <a:r>
              <a:rPr lang="en-IN" sz="2000" dirty="0">
                <a:latin typeface="Calibri" panose="020F0502020204030204" pitchFamily="34" charset="0"/>
                <a:ea typeface="Calibri" panose="020F0502020204030204" pitchFamily="34" charset="0"/>
                <a:cs typeface="Times New Roman" panose="02020603050405020304" pitchFamily="18" charset="0"/>
              </a:rPr>
              <a:t>Cure Time </a:t>
            </a:r>
            <a:r>
              <a:rPr lang="en-IN" sz="2000" dirty="0" smtClean="0">
                <a:latin typeface="Calibri" panose="020F0502020204030204" pitchFamily="34" charset="0"/>
                <a:ea typeface="Calibri" panose="020F0502020204030204" pitchFamily="34" charset="0"/>
                <a:cs typeface="Times New Roman" panose="02020603050405020304" pitchFamily="18" charset="0"/>
              </a:rPr>
              <a:t>- time </a:t>
            </a:r>
            <a:r>
              <a:rPr lang="en-IN" sz="2000" dirty="0">
                <a:latin typeface="Calibri" panose="020F0502020204030204" pitchFamily="34" charset="0"/>
                <a:ea typeface="Calibri" panose="020F0502020204030204" pitchFamily="34" charset="0"/>
                <a:cs typeface="Times New Roman" panose="02020603050405020304" pitchFamily="18" charset="0"/>
              </a:rPr>
              <a:t>required by the sample to reach a desired state of cure, usually to reach 90% of the maximum cure. </a:t>
            </a:r>
            <a:endParaRPr lang="en-IN"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q"/>
            </a:pP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endParaRPr lang="en-IN"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1948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4" y="201352"/>
            <a:ext cx="11326504" cy="767639"/>
          </a:xfrm>
        </p:spPr>
        <p:txBody>
          <a:bodyPr>
            <a:normAutofit fontScale="90000"/>
          </a:bodyPr>
          <a:lstStyle/>
          <a:p>
            <a:pPr algn="ctr"/>
            <a:r>
              <a:rPr lang="en-IN" b="1" dirty="0" smtClean="0">
                <a:solidFill>
                  <a:schemeClr val="accent2">
                    <a:lumMod val="75000"/>
                  </a:schemeClr>
                </a:solidFill>
              </a:rPr>
              <a:t>MOONEY VISCOMETER / SHEARING DISC VISCOMETER</a:t>
            </a:r>
            <a:endParaRPr lang="en-IN" b="1" dirty="0">
              <a:solidFill>
                <a:schemeClr val="accent2">
                  <a:lumMod val="75000"/>
                </a:schemeClr>
              </a:solidFill>
            </a:endParaRPr>
          </a:p>
        </p:txBody>
      </p:sp>
      <p:sp>
        <p:nvSpPr>
          <p:cNvPr id="3" name="Content Placeholder 2"/>
          <p:cNvSpPr>
            <a:spLocks noGrp="1"/>
          </p:cNvSpPr>
          <p:nvPr>
            <p:ph idx="1"/>
          </p:nvPr>
        </p:nvSpPr>
        <p:spPr>
          <a:xfrm>
            <a:off x="333235" y="1201003"/>
            <a:ext cx="7623410" cy="4975960"/>
          </a:xfrm>
        </p:spPr>
        <p:txBody>
          <a:bodyPr>
            <a:normAutofit/>
          </a:bodyPr>
          <a:lstStyle/>
          <a:p>
            <a:pPr algn="just">
              <a:buFont typeface="Wingdings" panose="05000000000000000000" pitchFamily="2" charset="2"/>
              <a:buChar char="ü"/>
            </a:pPr>
            <a:r>
              <a:rPr lang="en-IN" sz="2400" cap="none" dirty="0" smtClean="0"/>
              <a:t> To measure the plasticity or viscosity of rubber and their compounds</a:t>
            </a:r>
          </a:p>
          <a:p>
            <a:pPr lvl="1" algn="just">
              <a:buFont typeface="Wingdings" panose="05000000000000000000" pitchFamily="2" charset="2"/>
              <a:buChar char="§"/>
            </a:pPr>
            <a:r>
              <a:rPr lang="en-IN" sz="1800" cap="none" dirty="0" smtClean="0"/>
              <a:t>Viscosity of rubber or compound plays vital role in deciding its processing behaviour</a:t>
            </a:r>
          </a:p>
          <a:p>
            <a:pPr lvl="1" algn="just">
              <a:buFont typeface="Wingdings" panose="05000000000000000000" pitchFamily="2" charset="2"/>
              <a:buChar char="§"/>
            </a:pPr>
            <a:r>
              <a:rPr lang="en-IN" sz="1800" cap="none" dirty="0" smtClean="0"/>
              <a:t>Rubber compound </a:t>
            </a:r>
            <a:r>
              <a:rPr lang="en-IN" sz="1800" cap="none" dirty="0"/>
              <a:t>have to undergo various </a:t>
            </a:r>
            <a:r>
              <a:rPr lang="en-IN" sz="1800" cap="none" dirty="0" smtClean="0"/>
              <a:t>processing before </a:t>
            </a:r>
            <a:r>
              <a:rPr lang="en-IN" sz="1800" cap="none" dirty="0"/>
              <a:t>it can be vulcanized into its final form. </a:t>
            </a:r>
          </a:p>
          <a:p>
            <a:pPr lvl="1" algn="just">
              <a:buFont typeface="Wingdings" panose="05000000000000000000" pitchFamily="2" charset="2"/>
              <a:buChar char="§"/>
            </a:pPr>
            <a:r>
              <a:rPr lang="en-IN" sz="1800" cap="none" dirty="0" smtClean="0"/>
              <a:t>Deviation in viscosity of the compound will critically alter its processibility specially in terms of calendaring, extruding or injection moulding. It is necessary that viscosity parameter be maintained within specified limits</a:t>
            </a:r>
          </a:p>
          <a:p>
            <a:pPr lvl="1" algn="just">
              <a:buFont typeface="Wingdings" panose="05000000000000000000" pitchFamily="2" charset="2"/>
              <a:buChar char="§"/>
            </a:pPr>
            <a:endParaRPr lang="en-IN" sz="1800" cap="none" dirty="0" smtClean="0"/>
          </a:p>
          <a:p>
            <a:pPr algn="just">
              <a:buFont typeface="Wingdings" panose="05000000000000000000" pitchFamily="2" charset="2"/>
              <a:buChar char="ü"/>
            </a:pPr>
            <a:r>
              <a:rPr lang="en-IN" sz="2400" cap="none" dirty="0" smtClean="0"/>
              <a:t> To assess the scorch time and or cure time of a rubber compound</a:t>
            </a:r>
          </a:p>
          <a:p>
            <a:pPr algn="just">
              <a:buFont typeface="Wingdings" panose="05000000000000000000" pitchFamily="2" charset="2"/>
              <a:buChar char="ü"/>
            </a:pPr>
            <a:r>
              <a:rPr lang="en-IN" sz="2400" cap="none" dirty="0" smtClean="0"/>
              <a:t> Able to predict behaviour of rubber compound  </a:t>
            </a:r>
            <a:r>
              <a:rPr lang="en-IN" sz="2400" cap="none" dirty="0"/>
              <a:t>with respect to temperature and time during </a:t>
            </a:r>
            <a:r>
              <a:rPr lang="en-IN" sz="2400" cap="none" dirty="0" smtClean="0"/>
              <a:t>processing</a:t>
            </a:r>
            <a:endParaRPr lang="en-IN" sz="2400" cap="none" dirty="0"/>
          </a:p>
        </p:txBody>
      </p:sp>
      <p:pic>
        <p:nvPicPr>
          <p:cNvPr id="4" name="Picture 3"/>
          <p:cNvPicPr>
            <a:picLocks noChangeAspect="1"/>
          </p:cNvPicPr>
          <p:nvPr/>
        </p:nvPicPr>
        <p:blipFill>
          <a:blip r:embed="rId2"/>
          <a:stretch>
            <a:fillRect/>
          </a:stretch>
        </p:blipFill>
        <p:spPr>
          <a:xfrm>
            <a:off x="8461610" y="1087414"/>
            <a:ext cx="3397155" cy="5359411"/>
          </a:xfrm>
          <a:prstGeom prst="rect">
            <a:avLst/>
          </a:prstGeom>
        </p:spPr>
      </p:pic>
    </p:spTree>
    <p:extLst>
      <p:ext uri="{BB962C8B-B14F-4D97-AF65-F5344CB8AC3E}">
        <p14:creationId xmlns:p14="http://schemas.microsoft.com/office/powerpoint/2010/main" val="323308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838200" y="283239"/>
            <a:ext cx="10515600" cy="1013299"/>
          </a:xfrm>
        </p:spPr>
        <p:txBody>
          <a:bodyPr>
            <a:normAutofit fontScale="90000"/>
          </a:bodyPr>
          <a:lstStyle/>
          <a:p>
            <a:pPr algn="ctr"/>
            <a:r>
              <a:rPr lang="en-IN" b="1" dirty="0" smtClean="0">
                <a:solidFill>
                  <a:srgbClr val="C00000"/>
                </a:solidFill>
              </a:rPr>
              <a:t>MOONEY VISCOMETER / SHEARING DISC VISCOMETER</a:t>
            </a:r>
            <a:endParaRPr lang="en-IN" b="1" dirty="0">
              <a:solidFill>
                <a:srgbClr val="C00000"/>
              </a:solidFill>
            </a:endParaRPr>
          </a:p>
        </p:txBody>
      </p:sp>
      <p:sp>
        <p:nvSpPr>
          <p:cNvPr id="16" name="Content Placeholder 15"/>
          <p:cNvSpPr>
            <a:spLocks noGrp="1"/>
          </p:cNvSpPr>
          <p:nvPr>
            <p:ph sz="half" idx="1"/>
          </p:nvPr>
        </p:nvSpPr>
        <p:spPr>
          <a:xfrm>
            <a:off x="300251" y="1658205"/>
            <a:ext cx="8215951" cy="4278571"/>
          </a:xfrm>
        </p:spPr>
        <p:txBody>
          <a:bodyPr>
            <a:noAutofit/>
          </a:bodyPr>
          <a:lstStyle/>
          <a:p>
            <a:pPr algn="just"/>
            <a:r>
              <a:rPr lang="en-IN" sz="2000" cap="none" dirty="0" smtClean="0"/>
              <a:t>Developed by </a:t>
            </a:r>
            <a:r>
              <a:rPr lang="en-IN" sz="2000" cap="none" dirty="0" err="1" smtClean="0"/>
              <a:t>Dr.</a:t>
            </a:r>
            <a:r>
              <a:rPr lang="en-IN" sz="2000" cap="none" dirty="0" smtClean="0"/>
              <a:t> Melvin Mooney of U.S Rubber Company in 1930</a:t>
            </a:r>
          </a:p>
          <a:p>
            <a:pPr algn="just"/>
            <a:r>
              <a:rPr lang="en-IN" sz="2000" cap="none" dirty="0" smtClean="0"/>
              <a:t>Standards : ASTM D 1646 , ISO 289</a:t>
            </a:r>
          </a:p>
          <a:p>
            <a:pPr algn="just"/>
            <a:r>
              <a:rPr lang="en-IN" sz="2000" cap="none" dirty="0"/>
              <a:t>Consists of a rotating serrated </a:t>
            </a:r>
            <a:r>
              <a:rPr lang="en-IN" sz="2000" cap="none" dirty="0" smtClean="0"/>
              <a:t>motor driven rotor </a:t>
            </a:r>
            <a:r>
              <a:rPr lang="en-IN" sz="2000" cap="none" dirty="0"/>
              <a:t>embedded in a rubber specimen, contained within a sealed, pressurized </a:t>
            </a:r>
            <a:r>
              <a:rPr lang="en-IN" sz="2000" cap="none" dirty="0" smtClean="0"/>
              <a:t>cavity.</a:t>
            </a:r>
          </a:p>
          <a:p>
            <a:pPr algn="just"/>
            <a:r>
              <a:rPr lang="en-IN" sz="2000" cap="none" dirty="0" smtClean="0"/>
              <a:t>Rotor (</a:t>
            </a:r>
            <a:r>
              <a:rPr lang="en-IN" sz="2000" cap="none" dirty="0"/>
              <a:t>(</a:t>
            </a:r>
            <a:r>
              <a:rPr lang="en-IN" sz="2000" cap="none" dirty="0" smtClean="0"/>
              <a:t>S/L) is rotated at 2 revolutions/minute </a:t>
            </a:r>
          </a:p>
          <a:p>
            <a:pPr algn="just"/>
            <a:r>
              <a:rPr lang="en-IN" sz="2000" cap="none" dirty="0" smtClean="0"/>
              <a:t>Temperature of cavity is adjusted, usually a preheat time given after closing the dies to </a:t>
            </a:r>
            <a:r>
              <a:rPr lang="en-IN" sz="2000" cap="none" dirty="0"/>
              <a:t>allow the rubber to approach the set temperature of the </a:t>
            </a:r>
            <a:r>
              <a:rPr lang="en-IN" sz="2000" cap="none" dirty="0" smtClean="0"/>
              <a:t>instrument</a:t>
            </a:r>
          </a:p>
          <a:p>
            <a:pPr algn="just"/>
            <a:r>
              <a:rPr lang="en-IN" sz="2000" cap="none" dirty="0" smtClean="0"/>
              <a:t>As rotor rotates , shearing action develops between compound and rotor</a:t>
            </a:r>
          </a:p>
          <a:p>
            <a:pPr algn="just"/>
            <a:r>
              <a:rPr lang="en-IN" sz="2000" cap="none" dirty="0" smtClean="0"/>
              <a:t>Resistance </a:t>
            </a:r>
            <a:r>
              <a:rPr lang="en-IN" sz="2000" cap="none" dirty="0"/>
              <a:t>to rotation is detected by a load </a:t>
            </a:r>
            <a:r>
              <a:rPr lang="en-IN" sz="2000" cap="none" dirty="0" smtClean="0"/>
              <a:t>cell (torque) is  measured and torque </a:t>
            </a:r>
            <a:r>
              <a:rPr lang="en-IN" sz="2000" cap="none" dirty="0"/>
              <a:t>is converted into Mooney units</a:t>
            </a:r>
            <a:r>
              <a:rPr lang="en-IN" sz="2000" cap="none" dirty="0" smtClean="0"/>
              <a:t>.</a:t>
            </a:r>
          </a:p>
          <a:p>
            <a:endParaRPr lang="en-IN" sz="2000" cap="none" dirty="0"/>
          </a:p>
          <a:p>
            <a:endParaRPr lang="en-IN" sz="1600" cap="none" dirty="0"/>
          </a:p>
        </p:txBody>
      </p:sp>
      <p:pic>
        <p:nvPicPr>
          <p:cNvPr id="20" name="Picture 4" descr="https://i.ytimg.com/vi/j1ov7qWfJbM/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3624" y="4440593"/>
            <a:ext cx="3357292" cy="20878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3"/>
          <a:stretch>
            <a:fillRect/>
          </a:stretch>
        </p:blipFill>
        <p:spPr>
          <a:xfrm>
            <a:off x="8693624" y="1658205"/>
            <a:ext cx="3403302" cy="2373006"/>
          </a:xfrm>
          <a:prstGeom prst="rect">
            <a:avLst/>
          </a:prstGeom>
        </p:spPr>
      </p:pic>
    </p:spTree>
    <p:extLst>
      <p:ext uri="{BB962C8B-B14F-4D97-AF65-F5344CB8AC3E}">
        <p14:creationId xmlns:p14="http://schemas.microsoft.com/office/powerpoint/2010/main" val="3261033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7194</TotalTime>
  <Words>3701</Words>
  <Application>Microsoft Office PowerPoint</Application>
  <PresentationFormat>Widescreen</PresentationFormat>
  <Paragraphs>379</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MOONEY VISCOMETER / SHEARING DISC VISCOMETER</vt:lpstr>
      <vt:lpstr>MOONEY VISCOMETER / SHEARING DISC VISCOMETER</vt:lpstr>
      <vt:lpstr>WORKING OF MOONEY VISCOMETER</vt:lpstr>
      <vt:lpstr>EXPRESSING TEST REPORT IN MOONEY VISCOMETER</vt:lpstr>
      <vt:lpstr>PowerPoint Presentation</vt:lpstr>
      <vt:lpstr>PowerPoint Presentation</vt:lpstr>
      <vt:lpstr>OSCILLATING DISC RHEOMETER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AUTOCLAVE/STEAM PAN  CURING</vt:lpstr>
      <vt:lpstr>AUTOCLAVE/STEAM PAN  CURING</vt:lpstr>
      <vt:lpstr>AUTOCLAVE/STEAM PAN  CURING</vt:lpstr>
      <vt:lpstr>HOT AIR OVEN CURING</vt:lpstr>
      <vt:lpstr>PowerPoint Presentation</vt:lpstr>
      <vt:lpstr>PowerPoint Presentation</vt:lpstr>
      <vt:lpstr>PowerPoint Presentation</vt:lpstr>
      <vt:lpstr>MOLTEN SALT BATH OR LIQUID CURING METHODS (L.C.M.) </vt:lpstr>
      <vt:lpstr>FLUIDISED BED CURING </vt:lpstr>
      <vt:lpstr>ROTOCURE </vt:lpstr>
      <vt:lpstr>MICROWAVE CURING </vt:lpstr>
      <vt:lpstr>MICROWAVE CURING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137</cp:revision>
  <dcterms:created xsi:type="dcterms:W3CDTF">2020-07-25T07:41:21Z</dcterms:created>
  <dcterms:modified xsi:type="dcterms:W3CDTF">2020-08-08T18:22:05Z</dcterms:modified>
</cp:coreProperties>
</file>