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301" r:id="rId7"/>
    <p:sldId id="265" r:id="rId8"/>
    <p:sldId id="266" r:id="rId9"/>
    <p:sldId id="268" r:id="rId10"/>
    <p:sldId id="269" r:id="rId11"/>
    <p:sldId id="304" r:id="rId12"/>
    <p:sldId id="270" r:id="rId13"/>
    <p:sldId id="271" r:id="rId14"/>
    <p:sldId id="272" r:id="rId15"/>
    <p:sldId id="273" r:id="rId16"/>
    <p:sldId id="275" r:id="rId17"/>
    <p:sldId id="298" r:id="rId18"/>
    <p:sldId id="299" r:id="rId19"/>
    <p:sldId id="302" r:id="rId20"/>
    <p:sldId id="303" r:id="rId21"/>
    <p:sldId id="300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91" r:id="rId31"/>
    <p:sldId id="286" r:id="rId32"/>
    <p:sldId id="287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750-309F-4DCF-831A-CD42593F8EE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20FA-B7A4-4B95-8AF5-1F6A81181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FORGING</a:t>
            </a:r>
            <a:r>
              <a:rPr lang="en-US"/>
              <a:t>(Module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Forging is a metal working process by which metals and their alloys are plastically deformed to the desired shape by application of compressive force</a:t>
            </a:r>
          </a:p>
          <a:p>
            <a:pPr algn="just"/>
            <a:r>
              <a:rPr lang="en-US" dirty="0"/>
              <a:t>Machine forging  is employed for the production of medium and large sized forging</a:t>
            </a:r>
          </a:p>
          <a:p>
            <a:pPr algn="just"/>
            <a:r>
              <a:rPr lang="en-US" dirty="0"/>
              <a:t>It employs either forging hammers (sudden blows) or  forging presses (steady pressure) to shape the metals</a:t>
            </a:r>
          </a:p>
          <a:p>
            <a:pPr algn="just"/>
            <a:r>
              <a:rPr lang="en-US" dirty="0"/>
              <a:t>Forging parts: Crank shaft and connecting rods for engine, turbine discs,gears,wheels etc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075240" cy="4483113"/>
          </a:xfrm>
        </p:spPr>
        <p:txBody>
          <a:bodyPr>
            <a:normAutofit/>
          </a:bodyPr>
          <a:lstStyle/>
          <a:p>
            <a:r>
              <a:rPr lang="en-US" dirty="0"/>
              <a:t>Used for gripping the hot work piece.</a:t>
            </a:r>
          </a:p>
          <a:p>
            <a:r>
              <a:rPr lang="en-US" dirty="0"/>
              <a:t>Flat tongs – closed mouth: Holding thin sections</a:t>
            </a:r>
          </a:p>
          <a:p>
            <a:r>
              <a:rPr lang="en-US" dirty="0"/>
              <a:t>Flat tongs – open mouth: Holding heavier sections</a:t>
            </a:r>
          </a:p>
          <a:p>
            <a:r>
              <a:rPr lang="en-US" dirty="0"/>
              <a:t>Round hollow tongs: Holding round, hexagonal &amp; orthogonal work</a:t>
            </a:r>
          </a:p>
          <a:p>
            <a:r>
              <a:rPr lang="en-US" dirty="0"/>
              <a:t>Square hollow tongs: Used for  square, hexagonal &amp; orthogonal work</a:t>
            </a:r>
          </a:p>
          <a:p>
            <a:r>
              <a:rPr lang="en-US" dirty="0"/>
              <a:t>Pick up tongs(Gad tongs)-  Picking up round bars. Not used for holding work during forging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576361"/>
          </a:xfrm>
        </p:spPr>
        <p:txBody>
          <a:bodyPr>
            <a:normAutofit fontScale="90000"/>
          </a:bodyPr>
          <a:lstStyle/>
          <a:p>
            <a:r>
              <a:rPr lang="en-IN" dirty="0"/>
              <a:t>Tongs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4" y="836712"/>
            <a:ext cx="7279231" cy="5904656"/>
          </a:xfrm>
        </p:spPr>
      </p:pic>
    </p:spTree>
    <p:extLst>
      <p:ext uri="{BB962C8B-B14F-4D97-AF65-F5344CB8AC3E}">
        <p14:creationId xmlns:p14="http://schemas.microsoft.com/office/powerpoint/2010/main" val="247743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CHISEL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97" y="2857496"/>
            <a:ext cx="50210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Used for cutting metals </a:t>
            </a:r>
          </a:p>
          <a:p>
            <a:r>
              <a:rPr lang="en-US" dirty="0"/>
              <a:t>Chisels may be hot or cold depending on the metal is hot or cold</a:t>
            </a:r>
          </a:p>
          <a:p>
            <a:r>
              <a:rPr lang="en-US" dirty="0"/>
              <a:t>Difference is in the cutting edge.</a:t>
            </a:r>
          </a:p>
          <a:p>
            <a:r>
              <a:rPr lang="en-US" dirty="0"/>
              <a:t>Cold chisel- edge hardened and tempered- 60</a:t>
            </a:r>
            <a:r>
              <a:rPr lang="en-US" baseline="30000" dirty="0"/>
              <a:t>0</a:t>
            </a:r>
          </a:p>
          <a:p>
            <a:r>
              <a:rPr lang="en-US" dirty="0"/>
              <a:t>Hot chisel- 30</a:t>
            </a:r>
            <a:r>
              <a:rPr lang="en-US" baseline="30000" dirty="0"/>
              <a:t>0</a:t>
            </a:r>
            <a:r>
              <a:rPr lang="en-US" dirty="0"/>
              <a:t>, hardening not necessary.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when work has to be reduced and finished to round ,square  and hexagonal.</a:t>
            </a:r>
          </a:p>
          <a:p>
            <a:r>
              <a:rPr lang="en-US" dirty="0"/>
              <a:t>Made with half grooves</a:t>
            </a:r>
          </a:p>
          <a:p>
            <a:r>
              <a:rPr lang="en-US" dirty="0"/>
              <a:t>Top part having handle and bottom part having square shank to fits in  the hardie hole. </a:t>
            </a: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1724025" cy="30289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Pair of swages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Used for necking(reducing cross section) and grooving operation</a:t>
            </a:r>
          </a:p>
          <a:p>
            <a:r>
              <a:rPr lang="en-US" dirty="0"/>
              <a:t>Made in pairs consisting of a top fuller with handle and bottom fuller with a square shank to fit into the  hardie hole</a:t>
            </a:r>
          </a:p>
        </p:txBody>
      </p:sp>
      <p:pic>
        <p:nvPicPr>
          <p:cNvPr id="23554" name="Picture 2" descr="Image result for swages in for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1905000" cy="29146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Pair of fullers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FLATTERS AND SET HAMMER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FLATTERS OR SMOOTHERS</a:t>
            </a:r>
          </a:p>
          <a:p>
            <a:r>
              <a:rPr lang="en-US" dirty="0"/>
              <a:t>Used to give smoothness and accuracy to articles which have already  been shaped by fullers and swages.</a:t>
            </a:r>
          </a:p>
          <a:p>
            <a:pPr>
              <a:buNone/>
            </a:pPr>
            <a:r>
              <a:rPr lang="en-US" dirty="0"/>
              <a:t>SET HAMMER</a:t>
            </a:r>
          </a:p>
          <a:p>
            <a:r>
              <a:rPr lang="en-US" dirty="0"/>
              <a:t>Similar to flatter but smaller in size</a:t>
            </a:r>
          </a:p>
          <a:p>
            <a:r>
              <a:rPr lang="en-US" dirty="0"/>
              <a:t>Used for finishing corners in shouldered work where flatter many not work due to confined space.</a:t>
            </a:r>
          </a:p>
          <a:p>
            <a:r>
              <a:rPr lang="en-US" dirty="0"/>
              <a:t>Also used for drawing out.</a:t>
            </a:r>
          </a:p>
          <a:p>
            <a:endParaRPr lang="en-US" dirty="0"/>
          </a:p>
        </p:txBody>
      </p:sp>
      <p:pic>
        <p:nvPicPr>
          <p:cNvPr id="22529" name="Picture 1" descr="C:\Users\MECHANICAL\AppData\Desktop\shanas12\MP SHANAS\flatters and set hamm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164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 AND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punch is used for making holes in metal part when it is at forging heat.</a:t>
            </a:r>
          </a:p>
          <a:p>
            <a:r>
              <a:rPr lang="en-US" dirty="0"/>
              <a:t>Holes are opened out by driving through a large tapered punch called a drift.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322" y="2214554"/>
            <a:ext cx="4133239" cy="11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857628"/>
            <a:ext cx="6191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CLASSIFICATIONS OF FORGING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i="1" dirty="0"/>
              <a:t>1.  Open die forging</a:t>
            </a:r>
          </a:p>
          <a:p>
            <a:r>
              <a:rPr lang="en-US" i="1" dirty="0"/>
              <a:t>Metal shaped between two flat dies or dies with grooves of simple shape</a:t>
            </a:r>
          </a:p>
          <a:p>
            <a:r>
              <a:rPr lang="en-US" i="1" dirty="0"/>
              <a:t>Advantages: Simple to operate, low tooling cost, wide range of work piece size can be used</a:t>
            </a:r>
          </a:p>
          <a:p>
            <a:r>
              <a:rPr lang="en-US" i="1" dirty="0"/>
              <a:t>Disadvantages: Suitable for simple shapes and low production volume, difficult to maintain tolerance, less control in determining grain flow and mechanical properties</a:t>
            </a:r>
          </a:p>
          <a:p>
            <a:pPr>
              <a:buNone/>
            </a:pPr>
            <a:r>
              <a:rPr lang="en-US" dirty="0"/>
              <a:t>1. hand forging – done by hand on anvil </a:t>
            </a:r>
          </a:p>
          <a:p>
            <a:pPr>
              <a:buNone/>
            </a:pPr>
            <a:r>
              <a:rPr lang="en-US" dirty="0"/>
              <a:t>2. hammer forging – done by using power hammers</a:t>
            </a:r>
          </a:p>
          <a:p>
            <a:pPr>
              <a:buNone/>
            </a:pPr>
            <a:r>
              <a:rPr lang="en-US" dirty="0"/>
              <a:t>3. press forging – done by power press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DIE FORGING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50818"/>
            <a:ext cx="8229600" cy="222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/>
              <a:t>2. Closed(impression) die forging</a:t>
            </a:r>
          </a:p>
          <a:p>
            <a:r>
              <a:rPr lang="en-US" i="1" dirty="0"/>
              <a:t>Cavities or impression are cut in die blocks (top and bottom dies)in which metal are forced to takes its final shape and dimensions</a:t>
            </a:r>
          </a:p>
          <a:p>
            <a:r>
              <a:rPr lang="en-US" i="1" dirty="0"/>
              <a:t>Small amount of material  forced outside the die impression forming flash that is generally trimmed</a:t>
            </a:r>
          </a:p>
          <a:p>
            <a:r>
              <a:rPr lang="en-US" i="1" dirty="0"/>
              <a:t>Depending upon equipment used </a:t>
            </a:r>
          </a:p>
          <a:p>
            <a:pPr>
              <a:buNone/>
            </a:pPr>
            <a:r>
              <a:rPr lang="en-US" dirty="0"/>
              <a:t>1.	Drop hammer forging</a:t>
            </a:r>
          </a:p>
          <a:p>
            <a:pPr>
              <a:buNone/>
            </a:pPr>
            <a:r>
              <a:rPr lang="en-US" dirty="0"/>
              <a:t>2.Press forging</a:t>
            </a:r>
          </a:p>
          <a:p>
            <a:pPr>
              <a:buNone/>
            </a:pPr>
            <a:r>
              <a:rPr lang="en-US" dirty="0"/>
              <a:t>3.Upset machine forging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Rapid duplication of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 machining time after forging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Components can be produced to close tolerance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strength to weight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directional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grain structure and hence mechanical properties are improved (Strength, Toughness)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Elimination of internal defects such as porosity, blowholes etc</a:t>
            </a:r>
          </a:p>
          <a:p>
            <a:pPr marL="514350" indent="-514350">
              <a:buNone/>
            </a:pPr>
            <a:r>
              <a:rPr lang="en-US" dirty="0"/>
              <a:t>8.    Metals can be easily shaped to the required dimensions using forging die.</a:t>
            </a:r>
          </a:p>
          <a:p>
            <a:pPr marL="514350" indent="-514350">
              <a:buNone/>
            </a:pPr>
            <a:r>
              <a:rPr lang="en-US" dirty="0"/>
              <a:t>9.    Can withstand unpredictable loads during service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     </a:t>
            </a:r>
            <a:r>
              <a:rPr lang="en-US" b="1" dirty="0"/>
              <a:t>Advantages</a:t>
            </a:r>
          </a:p>
          <a:p>
            <a:r>
              <a:rPr lang="en-US" dirty="0"/>
              <a:t>Rapid duplication of component</a:t>
            </a:r>
          </a:p>
          <a:p>
            <a:r>
              <a:rPr lang="en-US" dirty="0"/>
              <a:t>Used for production of complex shapes</a:t>
            </a:r>
          </a:p>
          <a:p>
            <a:r>
              <a:rPr lang="en-US" dirty="0"/>
              <a:t>Grain flow of material can be controlled, ensuring mechanical properties</a:t>
            </a:r>
          </a:p>
          <a:p>
            <a:r>
              <a:rPr lang="en-US" dirty="0"/>
              <a:t>Less time consuming, high production rate, suitable for mass production</a:t>
            </a:r>
          </a:p>
          <a:p>
            <a:r>
              <a:rPr lang="en-US" dirty="0"/>
              <a:t>Forging are made with less machining allowance, reduction in machining time and metal required for forging</a:t>
            </a:r>
          </a:p>
          <a:p>
            <a:pPr>
              <a:buNone/>
            </a:pPr>
            <a:r>
              <a:rPr lang="en-US" b="1" dirty="0"/>
              <a:t>     Disadvantage</a:t>
            </a:r>
          </a:p>
          <a:p>
            <a:r>
              <a:rPr lang="en-US" dirty="0"/>
              <a:t>More than one step is required for producing complex shapes</a:t>
            </a:r>
          </a:p>
          <a:p>
            <a:r>
              <a:rPr lang="en-US" dirty="0"/>
              <a:t>High equipment and tooling cost</a:t>
            </a:r>
          </a:p>
          <a:p>
            <a:r>
              <a:rPr lang="en-US" dirty="0"/>
              <a:t>Appropriate die set is required for production of each component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DIE FORGING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46024">
            <a:off x="886285" y="2506038"/>
            <a:ext cx="7371429" cy="2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 forging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Drawing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Setting down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Punching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Bending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Welding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Cutting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UPSETTING OR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increase the thickness or diameter of a material at the expense of its length.</a:t>
            </a:r>
          </a:p>
          <a:p>
            <a:r>
              <a:rPr lang="en-US" dirty="0"/>
              <a:t>Opposite to drawing dawn</a:t>
            </a:r>
          </a:p>
          <a:p>
            <a:r>
              <a:rPr lang="en-US" dirty="0"/>
              <a:t>Process involves heating the bar and heavy blows are given at the end by hand hammer.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UPSETTING </a:t>
            </a:r>
            <a:br>
              <a:rPr lang="en-US" dirty="0"/>
            </a:br>
            <a:endParaRPr lang="en-US" dirty="0"/>
          </a:p>
        </p:txBody>
      </p:sp>
      <p:pic>
        <p:nvPicPr>
          <p:cNvPr id="14337" name="Picture 1" descr="C:\Users\MECHANICAL\AppData\Desktop\shanas12\MP SHANAS\upsett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95793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486916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Effect of heavy blows when</a:t>
            </a:r>
          </a:p>
          <a:p>
            <a:r>
              <a:rPr lang="en-US" sz="2400" dirty="0"/>
              <a:t>a. Heating done at one end</a:t>
            </a:r>
          </a:p>
          <a:p>
            <a:r>
              <a:rPr lang="en-US" sz="2400" dirty="0"/>
              <a:t>b.Heating done at both ends</a:t>
            </a:r>
          </a:p>
          <a:p>
            <a:r>
              <a:rPr lang="en-US" sz="2400" dirty="0"/>
              <a:t>c.Heating done at centre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 of increasing  the length of a bar and reduction in cross section</a:t>
            </a:r>
          </a:p>
        </p:txBody>
      </p:sp>
      <p:pic>
        <p:nvPicPr>
          <p:cNvPr id="1026" name="Picture 2" descr="C:\Documents and Settings\Kailasam.KAILASAM-91FA30\My Documents\My Scans\2007-01 (Jan)\scan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734218" cy="187058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876"/>
            <a:ext cx="74374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is a localized drawing down </a:t>
            </a:r>
          </a:p>
          <a:p>
            <a:r>
              <a:rPr lang="en-US" dirty="0"/>
              <a:t>Local thinning effected by the set- hammer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9"/>
            <a:ext cx="3310916" cy="37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PUNCHING &amp; DRIFTING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11324">
            <a:off x="1270964" y="1357298"/>
            <a:ext cx="681819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 of producing hole in a metal piece using a hot punch and die or over pritchel hole of anvil</a:t>
            </a:r>
          </a:p>
          <a:p>
            <a:r>
              <a:rPr lang="en-US" dirty="0"/>
              <a:t>Metal with hole is the required product and part removed is the scrap.</a:t>
            </a:r>
          </a:p>
          <a:p>
            <a:r>
              <a:rPr lang="en-US" dirty="0"/>
              <a:t>In blanking blank is the useful product.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51797"/>
            <a:ext cx="4038600" cy="282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114800" cy="4768865"/>
          </a:xfrm>
        </p:spPr>
        <p:txBody>
          <a:bodyPr>
            <a:normAutofit fontScale="92500"/>
          </a:bodyPr>
          <a:lstStyle/>
          <a:p>
            <a:r>
              <a:rPr lang="en-US" dirty="0"/>
              <a:t>The part to be bend is heated to plastic form and then hammered by placing it on the anvil side.</a:t>
            </a:r>
          </a:p>
          <a:p>
            <a:r>
              <a:rPr lang="en-US" dirty="0"/>
              <a:t>Bend shapes such as circles , ovals , and angles can be done by bending operations</a:t>
            </a:r>
          </a:p>
          <a:p>
            <a:r>
              <a:rPr lang="en-US" dirty="0"/>
              <a:t>Finishing operations is carried out by means of set hammer.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35364"/>
            <a:ext cx="4038600" cy="10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initial cost of the equipments and dies is high.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Intricate and cored shapes cannot be produced by forging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Size and shape is limited as compared to casting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forged part costs more than the cast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hot forging ,due to oxidation, poor surface finish is obtained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90" y="2410800"/>
            <a:ext cx="7847620" cy="2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 WELDING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929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Parts to be welded are heated , mating surfaces are then upsetted.</a:t>
            </a:r>
          </a:p>
          <a:p>
            <a:r>
              <a:rPr lang="en-US" dirty="0"/>
              <a:t>Cleft shape is formed at the mating surfaces.</a:t>
            </a:r>
          </a:p>
          <a:p>
            <a:r>
              <a:rPr lang="en-US" dirty="0"/>
              <a:t>Applying excess pressure at the mating surfaces by hammering.</a:t>
            </a:r>
          </a:p>
          <a:p>
            <a:r>
              <a:rPr lang="en-US" dirty="0"/>
              <a:t>Carried-out for wrought iron and low carbon steel, thickness above  30 mm.</a:t>
            </a:r>
          </a:p>
          <a:p>
            <a:r>
              <a:rPr lang="en-US" dirty="0"/>
              <a:t>Fluxes used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9377"/>
            <a:ext cx="4038600" cy="16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Cutting operation is the removal of extra metal from the job.</a:t>
            </a:r>
          </a:p>
          <a:p>
            <a:r>
              <a:rPr lang="en-US" dirty="0"/>
              <a:t>Hot state cutting and cold state cutting.</a:t>
            </a:r>
          </a:p>
          <a:p>
            <a:r>
              <a:rPr lang="en-US" dirty="0"/>
              <a:t>In hot state cutting steel is heated between 900</a:t>
            </a:r>
            <a:r>
              <a:rPr lang="en-US" baseline="30000" dirty="0"/>
              <a:t>0</a:t>
            </a:r>
            <a:r>
              <a:rPr lang="en-US" dirty="0"/>
              <a:t> to </a:t>
            </a:r>
            <a:r>
              <a:rPr lang="en-US" i="1" dirty="0"/>
              <a:t>1000 </a:t>
            </a:r>
            <a:r>
              <a:rPr lang="en-US" i="1" baseline="30000" dirty="0"/>
              <a:t>0</a:t>
            </a:r>
            <a:r>
              <a:rPr lang="en-US" dirty="0"/>
              <a:t>c and hot chisel is used.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</a:t>
            </a:r>
          </a:p>
        </p:txBody>
      </p:sp>
      <p:pic>
        <p:nvPicPr>
          <p:cNvPr id="6146" name="Picture 2" descr="C:\Documents and Settings\Kailasam.KAILASAM-91FA30\My Documents\My Scans\2007-01 (Jan)\scan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17045"/>
            <a:ext cx="5214974" cy="482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SMITHING or HAND FORGING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en-US" dirty="0"/>
              <a:t>Work piece is heated to required temperature(in an open fire or hearth), placed in anvil and shaped with suitable hand hammer </a:t>
            </a:r>
          </a:p>
          <a:p>
            <a:pPr algn="just"/>
            <a:r>
              <a:rPr lang="en-US" dirty="0"/>
              <a:t>Work done is smithy shop</a:t>
            </a:r>
          </a:p>
          <a:p>
            <a:pPr algn="just"/>
            <a:r>
              <a:rPr lang="en-US" dirty="0"/>
              <a:t>The type of smithy operations are  fullering, flattening,  bending , upsetting and swaging.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FORGING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ANVIL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SWAGE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HAMMERS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CHISEL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SET-HAMMER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PUNCH AND DRIFT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7864" y="548680"/>
            <a:ext cx="2781945" cy="553740"/>
          </a:xfrm>
        </p:spPr>
        <p:txBody>
          <a:bodyPr>
            <a:noAutofit/>
          </a:bodyPr>
          <a:lstStyle/>
          <a:p>
            <a:r>
              <a:rPr lang="en-US" sz="3600" dirty="0"/>
              <a:t>ANVIL BLOCK</a:t>
            </a:r>
          </a:p>
        </p:txBody>
      </p:sp>
      <p:pic>
        <p:nvPicPr>
          <p:cNvPr id="5" name="Picture 3" descr="C:\Users\MECHANICAL\AppData\Desktop\shanas12\MP SHANAS\ANV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0871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92696"/>
            <a:ext cx="7848872" cy="542106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/>
              <a:t>ANVIL BLOCK</a:t>
            </a:r>
          </a:p>
          <a:p>
            <a:r>
              <a:rPr lang="en-US" dirty="0"/>
              <a:t>Support work while hammering.</a:t>
            </a:r>
          </a:p>
          <a:p>
            <a:r>
              <a:rPr lang="en-US" dirty="0"/>
              <a:t>Body made of wrought iron or cast steel with hardened top(face)</a:t>
            </a:r>
          </a:p>
          <a:p>
            <a:r>
              <a:rPr lang="en-US" dirty="0"/>
              <a:t>Beak or horn used for bending curved shapes</a:t>
            </a:r>
          </a:p>
          <a:p>
            <a:r>
              <a:rPr lang="en-US" dirty="0"/>
              <a:t>Hardy hole is used for inserting square shank tools such as swages and fullers for swaging and fullering operation</a:t>
            </a:r>
          </a:p>
          <a:p>
            <a:r>
              <a:rPr lang="en-US" dirty="0"/>
              <a:t>Pritchel hole is used for bending rod of small dia and die for punching</a:t>
            </a:r>
          </a:p>
          <a:p>
            <a:r>
              <a:rPr lang="en-US" dirty="0"/>
              <a:t>It weights from 80 to 300 Kgs</a:t>
            </a:r>
          </a:p>
          <a:p>
            <a:r>
              <a:rPr lang="en-US" dirty="0"/>
              <a:t>Resting over C.I base.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SWAGE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71612"/>
            <a:ext cx="5321182" cy="4554551"/>
          </a:xfrm>
        </p:spPr>
        <p:txBody>
          <a:bodyPr>
            <a:normAutofit/>
          </a:bodyPr>
          <a:lstStyle/>
          <a:p>
            <a:r>
              <a:rPr lang="en-US" dirty="0"/>
              <a:t>Made of cast steel or cast iron</a:t>
            </a:r>
          </a:p>
          <a:p>
            <a:r>
              <a:rPr lang="en-US" dirty="0"/>
              <a:t>It has round,square,rectangular and half round grooves for swaging, bending ,shaping and finishing work piece</a:t>
            </a:r>
          </a:p>
        </p:txBody>
      </p:sp>
      <p:pic>
        <p:nvPicPr>
          <p:cNvPr id="3074" name="Picture 2" descr="C:\Documents and Settings\Kailasam.KAILASAM-91FA30\My Documents\My Scans\2007-01 (Jan)\scan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371" y="1714488"/>
            <a:ext cx="3013001" cy="3255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HAMMERS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606232" cy="602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/>
              <a:t>HAND HAMMERS</a:t>
            </a:r>
          </a:p>
          <a:p>
            <a:r>
              <a:rPr lang="en-US" dirty="0"/>
              <a:t>Striking tools made of forged steels. Weight varies from 0.5 to 2 kg</a:t>
            </a:r>
          </a:p>
          <a:p>
            <a:r>
              <a:rPr lang="en-US" b="1" dirty="0"/>
              <a:t>Ball pein </a:t>
            </a:r>
            <a:r>
              <a:rPr lang="en-US" dirty="0"/>
              <a:t>–It has a flat striking face and ball shaped pein. Flat face for general work and ball end for riveting</a:t>
            </a:r>
          </a:p>
          <a:p>
            <a:r>
              <a:rPr lang="en-US" b="1" dirty="0"/>
              <a:t>Cross peen </a:t>
            </a:r>
          </a:p>
          <a:p>
            <a:r>
              <a:rPr lang="en-US" dirty="0"/>
              <a:t>It has a flat striking face and a wedge shaped pein across the eye. Used for  bending, stretching and hammering inside the curves and shoulders</a:t>
            </a:r>
          </a:p>
          <a:p>
            <a:r>
              <a:rPr lang="en-US" b="1" dirty="0"/>
              <a:t>Straight Pein</a:t>
            </a:r>
            <a:r>
              <a:rPr lang="en-US" dirty="0"/>
              <a:t>: Similar to cross pein except that pein is parallel to eye. Used for  stretching metals.</a:t>
            </a:r>
          </a:p>
          <a:p>
            <a:r>
              <a:rPr lang="en-US" b="1" dirty="0"/>
              <a:t>SLEDGE HAMMER </a:t>
            </a:r>
            <a:r>
              <a:rPr lang="en-US" dirty="0"/>
              <a:t>- used by the striker when heavy blows are needed</a:t>
            </a:r>
          </a:p>
          <a:p>
            <a:pPr>
              <a:buNone/>
            </a:pPr>
            <a:r>
              <a:rPr lang="en-US" dirty="0"/>
              <a:t>     Weight varies  3 to 8 kg. </a:t>
            </a:r>
          </a:p>
        </p:txBody>
      </p:sp>
      <p:pic>
        <p:nvPicPr>
          <p:cNvPr id="1031" name="Picture 7" descr="Image result for cross peen ham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4026024" cy="3024336"/>
          </a:xfrm>
          <a:prstGeom prst="rect">
            <a:avLst/>
          </a:prstGeom>
          <a:noFill/>
        </p:spPr>
      </p:pic>
      <p:pic>
        <p:nvPicPr>
          <p:cNvPr id="1033" name="Picture 9" descr="Image result for sledge hammer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3514725" cy="184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1323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FORGING(Module 3)</vt:lpstr>
      <vt:lpstr>Advantages of forging</vt:lpstr>
      <vt:lpstr>Limitations of forging</vt:lpstr>
      <vt:lpstr>SMITHING or HAND FORGING</vt:lpstr>
      <vt:lpstr>HAND FORGING TOOLS</vt:lpstr>
      <vt:lpstr>PowerPoint Presentation</vt:lpstr>
      <vt:lpstr>PowerPoint Presentation</vt:lpstr>
      <vt:lpstr>SWAGE BLOCK</vt:lpstr>
      <vt:lpstr>HAMMERS</vt:lpstr>
      <vt:lpstr>TONGS</vt:lpstr>
      <vt:lpstr>Tongs</vt:lpstr>
      <vt:lpstr>CHISEL</vt:lpstr>
      <vt:lpstr>SWAGES</vt:lpstr>
      <vt:lpstr>FULLERS</vt:lpstr>
      <vt:lpstr>FLATTERS AND SET HAMMER</vt:lpstr>
      <vt:lpstr>PUNCH AND DRIFT</vt:lpstr>
      <vt:lpstr>CLASSIFICATIONS OF FORGING PROCESS</vt:lpstr>
      <vt:lpstr>OPEN DIE FORGING</vt:lpstr>
      <vt:lpstr>PowerPoint Presentation</vt:lpstr>
      <vt:lpstr>PowerPoint Presentation</vt:lpstr>
      <vt:lpstr>CLOSED DIE FORGING</vt:lpstr>
      <vt:lpstr>Smith forging operations</vt:lpstr>
      <vt:lpstr>UPSETTING OR HEADING</vt:lpstr>
      <vt:lpstr> UPSETTING  </vt:lpstr>
      <vt:lpstr>DRAWING DOWN</vt:lpstr>
      <vt:lpstr>SETTING DOWN</vt:lpstr>
      <vt:lpstr>PUNCHING &amp; DRIFTING</vt:lpstr>
      <vt:lpstr>PUNCHING</vt:lpstr>
      <vt:lpstr>BENDING</vt:lpstr>
      <vt:lpstr>BENDING</vt:lpstr>
      <vt:lpstr>FORGE WELDING</vt:lpstr>
      <vt:lpstr>CUTTING</vt:lpstr>
      <vt:lpstr>CUTTING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FORGING</dc:title>
  <dc:creator>Kailasam</dc:creator>
  <cp:lastModifiedBy>Nivin T S</cp:lastModifiedBy>
  <cp:revision>111</cp:revision>
  <dcterms:created xsi:type="dcterms:W3CDTF">2007-01-01T08:05:48Z</dcterms:created>
  <dcterms:modified xsi:type="dcterms:W3CDTF">2021-06-21T06:22:53Z</dcterms:modified>
</cp:coreProperties>
</file>