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9" r:id="rId9"/>
    <p:sldId id="261" r:id="rId10"/>
    <p:sldId id="270" r:id="rId11"/>
    <p:sldId id="271" r:id="rId12"/>
    <p:sldId id="262" r:id="rId13"/>
    <p:sldId id="273" r:id="rId14"/>
    <p:sldId id="272" r:id="rId15"/>
    <p:sldId id="266" r:id="rId16"/>
    <p:sldId id="274" r:id="rId17"/>
    <p:sldId id="275" r:id="rId18"/>
    <p:sldId id="276" r:id="rId19"/>
    <p:sldId id="277" r:id="rId20"/>
    <p:sldId id="265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CB4B-71FB-46CC-955F-01DBFB0C4A9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F9FAF-1871-40D8-A03D-AE3C05A3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dn.yourarticlelibrary.com/wp-content/uploads/2015/01/clip_image0029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FOUNDATION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Combined footing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A common footing constructed for 2 or more columns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It is provided when</a:t>
            </a:r>
          </a:p>
          <a:p>
            <a:pPr lvl="2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800" dirty="0" smtClean="0">
                <a:latin typeface="Arial" charset="0"/>
              </a:rPr>
              <a:t>the space between two columns is so small that the foundation for individual columns will overlap.</a:t>
            </a:r>
          </a:p>
          <a:p>
            <a:pPr lvl="2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800" dirty="0" smtClean="0">
                <a:latin typeface="Arial" charset="0"/>
              </a:rPr>
              <a:t>External column situated near boundary</a:t>
            </a:r>
            <a:endParaRPr lang="en-US" sz="2800" dirty="0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800" dirty="0" smtClean="0">
              <a:latin typeface="Arial" charset="0"/>
            </a:endParaRP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Combined footing may be rectangular or trapezoidal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Combined footing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Rectangular – load acting on 2 columns are almost equal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Trapezoidal-</a:t>
            </a:r>
          </a:p>
          <a:p>
            <a:pPr lvl="2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800" dirty="0" smtClean="0">
                <a:latin typeface="Arial" charset="0"/>
              </a:rPr>
              <a:t>Load acting on one of the column is heavy</a:t>
            </a:r>
          </a:p>
          <a:p>
            <a:pPr lvl="2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800" dirty="0" smtClean="0">
                <a:latin typeface="Arial" charset="0"/>
              </a:rPr>
              <a:t>One of the column is very near to boundary</a:t>
            </a:r>
          </a:p>
          <a:p>
            <a:pPr lvl="2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endParaRPr lang="en-US" sz="2800" dirty="0" smtClean="0">
              <a:latin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Combined footings are proportioned in such a way that the centre of gravity of the loads coincides with the centre of gravity of the foundation. Hence these footings have either a trapezoidal or a rectangular shape.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solidFill>
                  <a:srgbClr val="0000FF"/>
                </a:solidFill>
                <a:latin typeface="Arial" charset="0"/>
              </a:rPr>
              <a:t>Raft footing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Documents and Settings\FACULTY\Desktop\PARTITION\raf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3524250" cy="2971800"/>
          </a:xfrm>
          <a:prstGeom prst="rect">
            <a:avLst/>
          </a:prstGeom>
          <a:noFill/>
        </p:spPr>
      </p:pic>
      <p:pic>
        <p:nvPicPr>
          <p:cNvPr id="4099" name="Picture 3" descr="C:\Documents and Settings\FACULTY\Desktop\PARTITION\m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0"/>
            <a:ext cx="420052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Raft footing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concrete slab which cover the entire area below the building and support all the walls n columns</a:t>
            </a:r>
          </a:p>
          <a:p>
            <a:r>
              <a:rPr lang="en-US" dirty="0" smtClean="0"/>
              <a:t>If column loads are heavy-RCC slabs are provided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Raft footing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 footing is used in the following situations</a:t>
            </a:r>
          </a:p>
          <a:p>
            <a:pPr lvl="1"/>
            <a:r>
              <a:rPr lang="en-US" sz="3200" dirty="0" smtClean="0"/>
              <a:t>When soil is soft clay or made up lands or marshy land with low bearing capacity</a:t>
            </a:r>
          </a:p>
          <a:p>
            <a:pPr lvl="1"/>
            <a:r>
              <a:rPr lang="en-US" sz="3200" dirty="0" smtClean="0"/>
              <a:t>Building loads are heavy so that individual column footing may overlaps</a:t>
            </a:r>
          </a:p>
          <a:p>
            <a:pPr lvl="1"/>
            <a:r>
              <a:rPr lang="en-US" sz="3200" dirty="0" smtClean="0"/>
              <a:t>Where there is a chance for differential settlement</a:t>
            </a:r>
          </a:p>
          <a:p>
            <a:pPr lvl="1"/>
            <a:r>
              <a:rPr lang="en-US" sz="3200" dirty="0" smtClean="0"/>
              <a:t>It is used in highly compressible soil to reduce settlement</a:t>
            </a:r>
          </a:p>
          <a:p>
            <a:pPr lvl="1"/>
            <a:r>
              <a:rPr lang="en-US" sz="3200" dirty="0" smtClean="0"/>
              <a:t>When columns are very close so that column footing cover more than half of the total area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PILE FOUNDATION</a:t>
            </a:r>
            <a:endParaRPr lang="en-US" sz="6000" dirty="0"/>
          </a:p>
        </p:txBody>
      </p:sp>
      <p:pic>
        <p:nvPicPr>
          <p:cNvPr id="6146" name="Picture 2" descr="C:\Documents and Settings\FACULTY\Desktop\PARTITION\pi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62484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PILE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Pile is a long vertical member used to transfer the load of structure to soil</a:t>
            </a:r>
          </a:p>
          <a:p>
            <a:r>
              <a:rPr lang="en-US" sz="3600" dirty="0" smtClean="0"/>
              <a:t>It is a deep foundation used to transfer the heavy loads of building to hard bearing strata of good bearing capacity</a:t>
            </a:r>
          </a:p>
          <a:p>
            <a:r>
              <a:rPr lang="en-US" sz="3600" dirty="0" smtClean="0"/>
              <a:t>Pile may be driven vertically or slightly inclined-battened pile</a:t>
            </a:r>
          </a:p>
          <a:p>
            <a:r>
              <a:rPr lang="en-US" sz="3600" dirty="0" smtClean="0"/>
              <a:t>Foundation consist of pile- pile foundation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BA0023"/>
                </a:solidFill>
                <a:latin typeface="Arial" charset="0"/>
              </a:rPr>
              <a:t>TYPES OF PILES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600" dirty="0" smtClean="0"/>
              <a:t>According to materials used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Concrete Piles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i) Cast-In-Situ Concrete Piles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ii) Precast Concrete Piles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Steel Piles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i) H-Piles ii) Cylindrical piles iii) Tapered piles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Timber Piles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RCC piles</a:t>
            </a:r>
            <a:endParaRPr lang="en-US" sz="2600" dirty="0">
              <a:solidFill>
                <a:srgbClr val="FF0000"/>
              </a:solidFill>
              <a:latin typeface="Arial" charset="0"/>
            </a:endParaRP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Composite Piles 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According to load carrying capacity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Load bearing piles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End bearing piles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Friction piles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Non load bearing piles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97205" y="320040"/>
            <a:ext cx="3120390" cy="1051560"/>
          </a:xfrm>
        </p:spPr>
        <p:txBody>
          <a:bodyPr lIns="0" tIns="0" rIns="0" bIns="0">
            <a:normAutofit fontScale="90000"/>
          </a:bodyPr>
          <a:lstStyle/>
          <a:p>
            <a:pPr eaLnBrk="1" hangingPunct="1">
              <a:lnSpc>
                <a:spcPct val="95000"/>
              </a:lnSpc>
            </a:pPr>
            <a:r>
              <a:rPr lang="en-US" b="1" dirty="0">
                <a:solidFill>
                  <a:srgbClr val="BA0023"/>
                </a:solidFill>
                <a:latin typeface="Arial" charset="0"/>
              </a:rPr>
              <a:t>Load Bearing Pile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1648"/>
            <a:ext cx="3914775" cy="343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9200"/>
            <a:ext cx="4030504" cy="41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840605" y="320040"/>
            <a:ext cx="3806190" cy="64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400" b="1" dirty="0">
                <a:solidFill>
                  <a:srgbClr val="BA0023"/>
                </a:solidFill>
                <a:latin typeface="Arial" charset="0"/>
              </a:rPr>
              <a:t>Friction Piles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load bearing pile rest on hard strata and transfer the load through the tips- </a:t>
            </a:r>
            <a:r>
              <a:rPr lang="en-US" sz="3600" dirty="0" smtClean="0">
                <a:solidFill>
                  <a:srgbClr val="FF0000"/>
                </a:solidFill>
              </a:rPr>
              <a:t>end bearing piles</a:t>
            </a:r>
          </a:p>
          <a:p>
            <a:r>
              <a:rPr lang="en-US" dirty="0" smtClean="0"/>
              <a:t>When loose soil is extended to greater depth piles are driven to such a depth that friction between pile surface and  surrounding soil will resist the load- </a:t>
            </a:r>
            <a:r>
              <a:rPr lang="en-US" dirty="0" smtClean="0">
                <a:solidFill>
                  <a:srgbClr val="FF0000"/>
                </a:solidFill>
              </a:rPr>
              <a:t>Friction piles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A0023"/>
                </a:solidFill>
                <a:latin typeface="Arial" charset="0"/>
              </a:rPr>
              <a:t>End Bearing Pile &amp; Friction </a:t>
            </a:r>
            <a:r>
              <a:rPr lang="en-US" sz="3600" b="1" dirty="0">
                <a:solidFill>
                  <a:srgbClr val="BA0023"/>
                </a:solidFill>
                <a:latin typeface="Arial" charset="0"/>
              </a:rPr>
              <a:t>Piles</a:t>
            </a:r>
            <a:r>
              <a:rPr lang="en-US" b="1" dirty="0">
                <a:solidFill>
                  <a:srgbClr val="BA0023"/>
                </a:solidFill>
                <a:latin typeface="Arial" charset="0"/>
              </a:rPr>
              <a:t/>
            </a:r>
            <a:br>
              <a:rPr lang="en-US" b="1" dirty="0">
                <a:solidFill>
                  <a:srgbClr val="BA0023"/>
                </a:solidFill>
                <a:latin typeface="Arial" charset="0"/>
              </a:rPr>
            </a:br>
            <a:endParaRPr lang="en-US" dirty="0"/>
          </a:p>
        </p:txBody>
      </p:sp>
      <p:pic>
        <p:nvPicPr>
          <p:cNvPr id="5122" name="Picture 2" descr="C:\Documents and Settings\FACULTY\Desktop\PARTITION\2349_pile founda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127" y="1752600"/>
            <a:ext cx="5515745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foundation</a:t>
            </a:r>
            <a:endParaRPr lang="en-US" dirty="0"/>
          </a:p>
        </p:txBody>
      </p:sp>
      <p:pic>
        <p:nvPicPr>
          <p:cNvPr id="4" name="Content Placeholder 3" descr="Image result for well foundati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4758367" cy="4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Well foundation</a:t>
            </a:r>
            <a:r>
              <a:rPr lang="en-US" dirty="0" smtClean="0"/>
              <a:t> is a type of deep </a:t>
            </a:r>
            <a:r>
              <a:rPr lang="en-US" b="1" dirty="0" smtClean="0"/>
              <a:t>foundation</a:t>
            </a:r>
            <a:r>
              <a:rPr lang="en-US" dirty="0" smtClean="0"/>
              <a:t> which is generally provided below the water level for bridges. </a:t>
            </a:r>
            <a:endParaRPr lang="en-US" dirty="0" smtClean="0"/>
          </a:p>
          <a:p>
            <a:pPr fontAlgn="base"/>
            <a:r>
              <a:rPr lang="en-US" b="1" dirty="0" smtClean="0"/>
              <a:t>Box </a:t>
            </a:r>
            <a:r>
              <a:rPr lang="en-US" b="1" dirty="0" err="1" smtClean="0"/>
              <a:t>cassion</a:t>
            </a:r>
            <a:r>
              <a:rPr lang="en-US" b="1" dirty="0" smtClean="0"/>
              <a:t>:</a:t>
            </a:r>
            <a:endParaRPr lang="en-US" dirty="0" smtClean="0"/>
          </a:p>
          <a:p>
            <a:pPr fontAlgn="base"/>
            <a:r>
              <a:rPr lang="en-US" dirty="0" smtClean="0"/>
              <a:t>It is open at the top and closed at the bottom and is made of timber, reinforced concrete or steel. This type of </a:t>
            </a:r>
            <a:r>
              <a:rPr lang="en-US" dirty="0" err="1" smtClean="0"/>
              <a:t>cassion</a:t>
            </a:r>
            <a:r>
              <a:rPr lang="en-US" dirty="0" smtClean="0"/>
              <a:t> is used where bearing stratum is available at shallow depth.</a:t>
            </a:r>
          </a:p>
          <a:p>
            <a:pPr fontAlgn="base"/>
            <a:r>
              <a:rPr lang="en-US" b="1" dirty="0" smtClean="0"/>
              <a:t>(ii) Open </a:t>
            </a:r>
            <a:r>
              <a:rPr lang="en-US" b="1" dirty="0" err="1" smtClean="0"/>
              <a:t>cassion</a:t>
            </a:r>
            <a:r>
              <a:rPr lang="en-US" b="1" dirty="0" smtClean="0"/>
              <a:t> (wells):</a:t>
            </a:r>
            <a:endParaRPr lang="en-US" dirty="0" smtClean="0"/>
          </a:p>
          <a:p>
            <a:pPr fontAlgn="base"/>
            <a:r>
              <a:rPr lang="en-US" dirty="0" smtClean="0"/>
              <a:t>Open </a:t>
            </a:r>
            <a:r>
              <a:rPr lang="en-US" dirty="0" err="1" smtClean="0"/>
              <a:t>cassion</a:t>
            </a:r>
            <a:r>
              <a:rPr lang="en-US" dirty="0" smtClean="0"/>
              <a:t> is a box opened both at top and bottom. It is made up to either timber, concrete or steel. The open </a:t>
            </a:r>
            <a:r>
              <a:rPr lang="en-US" dirty="0" err="1" smtClean="0"/>
              <a:t>cassion</a:t>
            </a:r>
            <a:r>
              <a:rPr lang="en-US" dirty="0" smtClean="0"/>
              <a:t> is called well. Well foundation is the most common type of deep foundation used for bridges in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(iii) Pneumatic </a:t>
            </a:r>
            <a:r>
              <a:rPr lang="en-US" dirty="0" err="1" smtClean="0"/>
              <a:t>cassions</a:t>
            </a:r>
            <a:r>
              <a:rPr lang="en-US" dirty="0" smtClean="0"/>
              <a:t> has its lower end designed as a working chamber in which compressed air is forced to prevent the entry of water and thus excavation can be done in dry conditions.</a:t>
            </a:r>
          </a:p>
          <a:p>
            <a:pPr fontAlgn="base"/>
            <a:r>
              <a:rPr lang="en-US" b="1" dirty="0" smtClean="0"/>
              <a:t>Shapes of Wells:</a:t>
            </a:r>
          </a:p>
          <a:p>
            <a:pPr fontAlgn="base"/>
            <a:r>
              <a:rPr lang="en-US" b="1" dirty="0" smtClean="0"/>
              <a:t>The common types of well shapes are:</a:t>
            </a:r>
            <a:endParaRPr lang="en-US" dirty="0" smtClean="0"/>
          </a:p>
          <a:p>
            <a:pPr fontAlgn="base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Single circular</a:t>
            </a:r>
          </a:p>
          <a:p>
            <a:pPr fontAlgn="base"/>
            <a:r>
              <a:rPr lang="en-US" dirty="0" smtClean="0"/>
              <a:t>(ii) Twin circular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(iii) Dumb well</a:t>
            </a:r>
          </a:p>
          <a:p>
            <a:pPr fontAlgn="base"/>
            <a:r>
              <a:rPr lang="en-US" dirty="0" smtClean="0"/>
              <a:t>(iv) Double-D</a:t>
            </a:r>
          </a:p>
          <a:p>
            <a:pPr fontAlgn="base"/>
            <a:r>
              <a:rPr lang="en-US" dirty="0" smtClean="0"/>
              <a:t>(v) Twin hexagonal</a:t>
            </a:r>
          </a:p>
          <a:p>
            <a:pPr fontAlgn="base"/>
            <a:r>
              <a:rPr lang="en-US" dirty="0" smtClean="0"/>
              <a:t>(vi) Twin octagonal</a:t>
            </a:r>
          </a:p>
          <a:p>
            <a:pPr fontAlgn="base"/>
            <a:r>
              <a:rPr lang="en-US" dirty="0" smtClean="0"/>
              <a:t>(vii) Rectangular.</a:t>
            </a:r>
          </a:p>
          <a:p>
            <a:r>
              <a:rPr lang="en-US" b="1" dirty="0" smtClean="0">
                <a:hlinkClick r:id="rId2"/>
              </a:rPr>
              <a:t/>
            </a:r>
            <a:br>
              <a:rPr lang="en-US" b="1" dirty="0" smtClean="0">
                <a:hlinkClick r:id="rId2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cdn.yourarticlelibrary.com/wp-content/uploads/2015/01/clip_image002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85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rgbClr val="BA0023"/>
                </a:solidFill>
                <a:latin typeface="Arial" charset="0"/>
              </a:rPr>
              <a:t>INTRODUCTION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305800" cy="424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structure essentially consists of two parts, namely the super structure which is above the plinth level and the substructure which is below the plinth level.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Substructure is otherwise known as the foundation and this forms the base for any structure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The soil on which the foundation rests is called the “foundation soil”.</a:t>
            </a:r>
            <a:endParaRPr lang="en-US" dirty="0"/>
          </a:p>
          <a:p>
            <a:pPr>
              <a:lnSpc>
                <a:spcPct val="95000"/>
              </a:lnSpc>
              <a:buClr>
                <a:srgbClr val="0000FF"/>
              </a:buClr>
              <a:buSzPct val="100000"/>
            </a:pPr>
            <a:endParaRPr lang="en-US" sz="22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rgbClr val="BA0023"/>
                </a:solidFill>
                <a:latin typeface="Arial" charset="0"/>
              </a:rPr>
              <a:t>OBJECTIVES OF A FOUNDATION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501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buNone/>
            </a:pPr>
            <a:endParaRPr lang="en-US" sz="2800" dirty="0"/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To distribute the total load coming on the structure on a larger area.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To support the structures.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To give enough stability to the structures against various disturbing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forces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, such as wind and rain.</a:t>
            </a:r>
            <a:endParaRPr lang="en-US" sz="2800" dirty="0"/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To prepare a level surface for concreting and masonry work. 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 lvl="1" indent="-342900">
              <a:lnSpc>
                <a:spcPct val="95000"/>
              </a:lnSpc>
              <a:buClr>
                <a:srgbClr val="0000FF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Provide stability against sliding</a:t>
            </a:r>
            <a:endParaRPr lang="en-US" dirty="0"/>
          </a:p>
          <a:p>
            <a:pPr>
              <a:lnSpc>
                <a:spcPct val="95000"/>
              </a:lnSpc>
              <a:buClr>
                <a:srgbClr val="0000FF"/>
              </a:buClr>
              <a:buSzPct val="100000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solidFill>
                  <a:srgbClr val="BA0023"/>
                </a:solidFill>
                <a:latin typeface="Arial" charset="0"/>
              </a:rPr>
              <a:t>TYPES OF FOUNDATION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lIns="0" tIns="0" rIns="0" bIns="0">
            <a:normAutofit lnSpcReduction="10000"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2200" dirty="0" smtClean="0">
              <a:solidFill>
                <a:srgbClr val="0000FF"/>
              </a:solidFill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The two main types of foundation are : </a:t>
            </a:r>
            <a:endParaRPr lang="en-US" sz="2800" dirty="0" smtClean="0"/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Shallow foundation D≤1m</a:t>
            </a:r>
            <a:endParaRPr lang="en-US" dirty="0" smtClean="0"/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Deep foundation D≥15m</a:t>
            </a:r>
            <a:endParaRPr lang="en-US" dirty="0" smtClean="0"/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2800" dirty="0" smtClean="0">
              <a:solidFill>
                <a:srgbClr val="0000FF"/>
              </a:solidFill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smtClean="0">
                <a:solidFill>
                  <a:srgbClr val="BA0023"/>
                </a:solidFill>
                <a:latin typeface="Arial" charset="0"/>
              </a:rPr>
              <a:t>Types of Shallow foundation :</a:t>
            </a:r>
            <a:endParaRPr lang="en-US" sz="2800" dirty="0" smtClean="0"/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Isolated footing /Column footing</a:t>
            </a:r>
            <a:endParaRPr lang="en-US" dirty="0" smtClean="0"/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Combined footing</a:t>
            </a: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Wall footing/spread footing</a:t>
            </a: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Raft footing/mat footing</a:t>
            </a:r>
            <a:endParaRPr lang="en-US" dirty="0" smtClean="0"/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smtClean="0">
                <a:solidFill>
                  <a:srgbClr val="BA0023"/>
                </a:solidFill>
                <a:latin typeface="Arial" charset="0"/>
              </a:rPr>
              <a:t>Types of Deep foundation :</a:t>
            </a:r>
            <a:endParaRPr lang="en-US" sz="2800" dirty="0" smtClean="0"/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Pile foundation</a:t>
            </a:r>
            <a:endParaRPr lang="en-US" dirty="0" smtClean="0"/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Pier foundation</a:t>
            </a:r>
            <a:endParaRPr lang="en-US" dirty="0" smtClean="0"/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</a:pPr>
            <a:endParaRPr lang="en-US" sz="2200" dirty="0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rgbClr val="0000FF"/>
                </a:solidFill>
                <a:latin typeface="Arial" charset="0"/>
              </a:rPr>
              <a:t>Wall footing</a:t>
            </a: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2200" dirty="0" smtClean="0">
                <a:solidFill>
                  <a:srgbClr val="0000FF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029200" cy="46910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Footing provide under wall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may be simple or stepped footing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 loads-simple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Heavy loads-stepped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simple footing width is 2or 3 times 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FACULTY\Desktop\PARTITION\wa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1000"/>
            <a:ext cx="3505199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Isolated footing</a:t>
            </a:r>
            <a:endParaRPr lang="en-US" dirty="0"/>
          </a:p>
        </p:txBody>
      </p:sp>
      <p:pic>
        <p:nvPicPr>
          <p:cNvPr id="2050" name="Picture 2" descr="C:\Documents and Settings\FACULTY\Desktop\PARTITION\isolat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108" y="1066800"/>
            <a:ext cx="4314092" cy="3505200"/>
          </a:xfrm>
          <a:prstGeom prst="rect">
            <a:avLst/>
          </a:prstGeom>
          <a:noFill/>
        </p:spPr>
      </p:pic>
      <p:pic>
        <p:nvPicPr>
          <p:cNvPr id="2051" name="Picture 3" descr="C:\Documents and Settings\FACULTY\Desktop\PARTITION\isolated 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1" y="2771774"/>
            <a:ext cx="41148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Isolated footing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Column footing is used to support isolated columns</a:t>
            </a:r>
          </a:p>
          <a:p>
            <a:r>
              <a:rPr lang="en-US" dirty="0" smtClean="0"/>
              <a:t>It may be stepped or sloped</a:t>
            </a:r>
          </a:p>
          <a:p>
            <a:r>
              <a:rPr lang="en-US" dirty="0" smtClean="0"/>
              <a:t>R C </a:t>
            </a:r>
            <a:r>
              <a:rPr lang="en-US" dirty="0" err="1"/>
              <a:t>C</a:t>
            </a:r>
            <a:r>
              <a:rPr lang="en-US" dirty="0" smtClean="0"/>
              <a:t> footing is provided- when column loads are heavy</a:t>
            </a:r>
          </a:p>
          <a:p>
            <a:r>
              <a:rPr lang="en-US" dirty="0" smtClean="0"/>
              <a:t>Thickness isolated footing depends-</a:t>
            </a:r>
          </a:p>
          <a:p>
            <a:pPr lvl="1"/>
            <a:r>
              <a:rPr lang="en-US" sz="3200" dirty="0" smtClean="0"/>
              <a:t>Load acting on column</a:t>
            </a:r>
          </a:p>
          <a:p>
            <a:pPr lvl="1"/>
            <a:r>
              <a:rPr lang="en-US" sz="3200" dirty="0" smtClean="0"/>
              <a:t>Width of footing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>
                <a:solidFill>
                  <a:srgbClr val="0000FF"/>
                </a:solidFill>
                <a:latin typeface="Arial" charset="0"/>
              </a:rPr>
              <a:t>Combined footing</a:t>
            </a: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2200" dirty="0" smtClean="0">
                <a:solidFill>
                  <a:srgbClr val="0000FF"/>
                </a:solidFill>
                <a:latin typeface="Arial" charset="0"/>
              </a:rPr>
            </a:br>
            <a:endParaRPr lang="en-US" dirty="0"/>
          </a:p>
        </p:txBody>
      </p:sp>
      <p:pic>
        <p:nvPicPr>
          <p:cNvPr id="1026" name="Picture 2" descr="C:\Documents and Settings\FACULTY\Desktop\PARTITION\combin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781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705</Words>
  <Application>Microsoft Office PowerPoint</Application>
  <PresentationFormat>On-screen Show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FOUNDATION</vt:lpstr>
      <vt:lpstr>FOUNDATION</vt:lpstr>
      <vt:lpstr>INTRODUCTION  </vt:lpstr>
      <vt:lpstr>OBJECTIVES OF A FOUNDATION  </vt:lpstr>
      <vt:lpstr>TYPES OF FOUNDATION  </vt:lpstr>
      <vt:lpstr>Wall footing </vt:lpstr>
      <vt:lpstr>Isolated footing</vt:lpstr>
      <vt:lpstr>Isolated footing</vt:lpstr>
      <vt:lpstr>Combined footing </vt:lpstr>
      <vt:lpstr>Combined footing</vt:lpstr>
      <vt:lpstr>Combined footing</vt:lpstr>
      <vt:lpstr>Raft footing </vt:lpstr>
      <vt:lpstr>Raft footing</vt:lpstr>
      <vt:lpstr>Raft footing</vt:lpstr>
      <vt:lpstr>PILE FOUNDATION</vt:lpstr>
      <vt:lpstr>PILE FOUNDATION</vt:lpstr>
      <vt:lpstr>TYPES OF PILES</vt:lpstr>
      <vt:lpstr>Load Bearing Pile</vt:lpstr>
      <vt:lpstr>Slide 19</vt:lpstr>
      <vt:lpstr>End Bearing Pile &amp; Friction Piles </vt:lpstr>
      <vt:lpstr>Well foundation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</dc:title>
  <dc:creator>FACULTY</dc:creator>
  <cp:lastModifiedBy>admin</cp:lastModifiedBy>
  <cp:revision>21</cp:revision>
  <dcterms:created xsi:type="dcterms:W3CDTF">2014-11-19T03:15:38Z</dcterms:created>
  <dcterms:modified xsi:type="dcterms:W3CDTF">2019-09-26T08:21:54Z</dcterms:modified>
</cp:coreProperties>
</file>