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56" r:id="rId2"/>
    <p:sldId id="257" r:id="rId3"/>
    <p:sldId id="267" r:id="rId4"/>
    <p:sldId id="259" r:id="rId5"/>
    <p:sldId id="299" r:id="rId6"/>
    <p:sldId id="300" r:id="rId7"/>
    <p:sldId id="260" r:id="rId8"/>
    <p:sldId id="261" r:id="rId9"/>
    <p:sldId id="268" r:id="rId10"/>
    <p:sldId id="269" r:id="rId11"/>
    <p:sldId id="270" r:id="rId12"/>
    <p:sldId id="271" r:id="rId13"/>
    <p:sldId id="272" r:id="rId14"/>
    <p:sldId id="273" r:id="rId15"/>
    <p:sldId id="262" r:id="rId16"/>
    <p:sldId id="275" r:id="rId17"/>
    <p:sldId id="276" r:id="rId18"/>
    <p:sldId id="274" r:id="rId19"/>
    <p:sldId id="263" r:id="rId20"/>
    <p:sldId id="264" r:id="rId21"/>
    <p:sldId id="279" r:id="rId22"/>
    <p:sldId id="280" r:id="rId23"/>
    <p:sldId id="278" r:id="rId24"/>
    <p:sldId id="277" r:id="rId25"/>
    <p:sldId id="265" r:id="rId26"/>
    <p:sldId id="266" r:id="rId27"/>
    <p:sldId id="293" r:id="rId28"/>
    <p:sldId id="294" r:id="rId29"/>
    <p:sldId id="295" r:id="rId30"/>
    <p:sldId id="296" r:id="rId31"/>
    <p:sldId id="281" r:id="rId32"/>
    <p:sldId id="290" r:id="rId33"/>
    <p:sldId id="291" r:id="rId34"/>
    <p:sldId id="292" r:id="rId35"/>
    <p:sldId id="282" r:id="rId36"/>
    <p:sldId id="283" r:id="rId37"/>
    <p:sldId id="284" r:id="rId38"/>
    <p:sldId id="285" r:id="rId39"/>
    <p:sldId id="297" r:id="rId40"/>
    <p:sldId id="287" r:id="rId41"/>
    <p:sldId id="288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98C4E-E9FD-452C-8265-29FBD865133A}" type="doc">
      <dgm:prSet loTypeId="urn:microsoft.com/office/officeart/2005/8/layout/vList5" loCatId="list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en-IN"/>
        </a:p>
      </dgm:t>
    </dgm:pt>
    <dgm:pt modelId="{8212552F-5131-4D8C-A0E1-37D79FC6854C}">
      <dgm:prSet phldrT="[Text]" custT="1"/>
      <dgm:spPr/>
      <dgm:t>
        <a:bodyPr/>
        <a:lstStyle/>
        <a:p>
          <a:r>
            <a:rPr lang="en-IN" sz="4400" b="1" smtClean="0"/>
            <a:t>Types of Distillation</a:t>
          </a:r>
          <a:endParaRPr lang="en-IN" sz="4400" b="1" dirty="0"/>
        </a:p>
      </dgm:t>
    </dgm:pt>
    <dgm:pt modelId="{CBC358D0-4EC5-4A45-9A75-8577A5FA04CF}" type="parTrans" cxnId="{94BF5780-C193-4609-8CC5-1999DCB9D9FE}">
      <dgm:prSet/>
      <dgm:spPr/>
      <dgm:t>
        <a:bodyPr/>
        <a:lstStyle/>
        <a:p>
          <a:endParaRPr lang="en-IN"/>
        </a:p>
      </dgm:t>
    </dgm:pt>
    <dgm:pt modelId="{77DC23B0-C011-4E7B-80BC-5FD15EFE0547}" type="sibTrans" cxnId="{94BF5780-C193-4609-8CC5-1999DCB9D9FE}">
      <dgm:prSet/>
      <dgm:spPr/>
      <dgm:t>
        <a:bodyPr/>
        <a:lstStyle/>
        <a:p>
          <a:endParaRPr lang="en-IN"/>
        </a:p>
      </dgm:t>
    </dgm:pt>
    <dgm:pt modelId="{0A8D29AE-BF21-406A-B9A9-7997AAA43159}">
      <dgm:prSet phldrT="[Text]"/>
      <dgm:spPr/>
      <dgm:t>
        <a:bodyPr/>
        <a:lstStyle/>
        <a:p>
          <a:r>
            <a:rPr lang="en-IN" dirty="0" smtClean="0"/>
            <a:t>Differential or simple distillation</a:t>
          </a:r>
          <a:endParaRPr lang="en-IN" dirty="0"/>
        </a:p>
      </dgm:t>
    </dgm:pt>
    <dgm:pt modelId="{6398D384-C6E7-4BF0-B1CC-76703B0695C0}" type="parTrans" cxnId="{876F49C4-05CA-46E7-B0A9-367D7D0C2C71}">
      <dgm:prSet/>
      <dgm:spPr/>
      <dgm:t>
        <a:bodyPr/>
        <a:lstStyle/>
        <a:p>
          <a:endParaRPr lang="en-IN"/>
        </a:p>
      </dgm:t>
    </dgm:pt>
    <dgm:pt modelId="{DA93B60E-851B-417C-901D-798220386F02}" type="sibTrans" cxnId="{876F49C4-05CA-46E7-B0A9-367D7D0C2C71}">
      <dgm:prSet/>
      <dgm:spPr/>
      <dgm:t>
        <a:bodyPr/>
        <a:lstStyle/>
        <a:p>
          <a:endParaRPr lang="en-IN"/>
        </a:p>
      </dgm:t>
    </dgm:pt>
    <dgm:pt modelId="{EA94C23E-7C53-4A8F-8196-D707FB8B67E8}">
      <dgm:prSet phldrT="[Text]"/>
      <dgm:spPr/>
      <dgm:t>
        <a:bodyPr/>
        <a:lstStyle/>
        <a:p>
          <a:r>
            <a:rPr lang="en-IN" dirty="0" smtClean="0"/>
            <a:t>Flash or equilibrium distillation</a:t>
          </a:r>
          <a:endParaRPr lang="en-IN" dirty="0"/>
        </a:p>
      </dgm:t>
    </dgm:pt>
    <dgm:pt modelId="{ED983BFE-9805-40B3-984B-59E2B18AA18C}" type="parTrans" cxnId="{848C8665-5CC9-4E2D-8E3E-639C8A054903}">
      <dgm:prSet/>
      <dgm:spPr/>
      <dgm:t>
        <a:bodyPr/>
        <a:lstStyle/>
        <a:p>
          <a:endParaRPr lang="en-IN"/>
        </a:p>
      </dgm:t>
    </dgm:pt>
    <dgm:pt modelId="{4B093356-D8C5-4477-B784-8FA54F5036C0}" type="sibTrans" cxnId="{848C8665-5CC9-4E2D-8E3E-639C8A054903}">
      <dgm:prSet/>
      <dgm:spPr/>
      <dgm:t>
        <a:bodyPr/>
        <a:lstStyle/>
        <a:p>
          <a:endParaRPr lang="en-IN"/>
        </a:p>
      </dgm:t>
    </dgm:pt>
    <dgm:pt modelId="{B537BF94-008C-44DF-90D3-FAA62F6C49A5}">
      <dgm:prSet phldrT="[Text]"/>
      <dgm:spPr/>
      <dgm:t>
        <a:bodyPr/>
        <a:lstStyle/>
        <a:p>
          <a:r>
            <a:rPr lang="en-IN" dirty="0" smtClean="0"/>
            <a:t>Rectification or fractionation</a:t>
          </a:r>
          <a:endParaRPr lang="en-IN" dirty="0"/>
        </a:p>
      </dgm:t>
    </dgm:pt>
    <dgm:pt modelId="{3125039F-AA9A-473F-98A0-4BA8F9BB5F7B}" type="parTrans" cxnId="{2D2EE879-1999-4BD1-BF70-604AA5D83AEF}">
      <dgm:prSet/>
      <dgm:spPr/>
      <dgm:t>
        <a:bodyPr/>
        <a:lstStyle/>
        <a:p>
          <a:endParaRPr lang="en-IN"/>
        </a:p>
      </dgm:t>
    </dgm:pt>
    <dgm:pt modelId="{89C0B878-7005-4D03-8A63-924BE4ECB3C2}" type="sibTrans" cxnId="{2D2EE879-1999-4BD1-BF70-604AA5D83AEF}">
      <dgm:prSet/>
      <dgm:spPr/>
      <dgm:t>
        <a:bodyPr/>
        <a:lstStyle/>
        <a:p>
          <a:endParaRPr lang="en-IN"/>
        </a:p>
      </dgm:t>
    </dgm:pt>
    <dgm:pt modelId="{0F46A41F-C76A-4313-81F5-79DE08D43A6A}">
      <dgm:prSet phldrT="[Text]"/>
      <dgm:spPr/>
      <dgm:t>
        <a:bodyPr/>
        <a:lstStyle/>
        <a:p>
          <a:r>
            <a:rPr lang="en-IN" dirty="0" smtClean="0"/>
            <a:t>Steam distillation</a:t>
          </a:r>
          <a:endParaRPr lang="en-IN" dirty="0"/>
        </a:p>
      </dgm:t>
    </dgm:pt>
    <dgm:pt modelId="{755CCCA0-00B8-4F96-8622-B1B52DD57B83}" type="parTrans" cxnId="{86D1C6DA-7907-4965-BE56-A94F913D6799}">
      <dgm:prSet/>
      <dgm:spPr/>
      <dgm:t>
        <a:bodyPr/>
        <a:lstStyle/>
        <a:p>
          <a:endParaRPr lang="en-IN"/>
        </a:p>
      </dgm:t>
    </dgm:pt>
    <dgm:pt modelId="{B59129D2-F2F9-4AD3-8DA2-CBF438D869B4}" type="sibTrans" cxnId="{86D1C6DA-7907-4965-BE56-A94F913D6799}">
      <dgm:prSet/>
      <dgm:spPr/>
      <dgm:t>
        <a:bodyPr/>
        <a:lstStyle/>
        <a:p>
          <a:endParaRPr lang="en-IN"/>
        </a:p>
      </dgm:t>
    </dgm:pt>
    <dgm:pt modelId="{1DCA2986-F64F-4F97-8E8E-5EF7607AED2D}" type="pres">
      <dgm:prSet presAssocID="{04498C4E-E9FD-452C-8265-29FBD865133A}" presName="Name0" presStyleCnt="0">
        <dgm:presLayoutVars>
          <dgm:dir/>
          <dgm:animLvl val="lvl"/>
          <dgm:resizeHandles val="exact"/>
        </dgm:presLayoutVars>
      </dgm:prSet>
      <dgm:spPr/>
    </dgm:pt>
    <dgm:pt modelId="{42AF2610-B282-45B9-BA18-0C1F57046CC1}" type="pres">
      <dgm:prSet presAssocID="{8212552F-5131-4D8C-A0E1-37D79FC6854C}" presName="linNode" presStyleCnt="0"/>
      <dgm:spPr/>
    </dgm:pt>
    <dgm:pt modelId="{87ADBE52-B791-42AB-A406-607E5F046812}" type="pres">
      <dgm:prSet presAssocID="{8212552F-5131-4D8C-A0E1-37D79FC6854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E9037F1F-5C68-4EC6-B65E-8E2CE96AAD4E}" type="pres">
      <dgm:prSet presAssocID="{8212552F-5131-4D8C-A0E1-37D79FC6854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D2EE879-1999-4BD1-BF70-604AA5D83AEF}" srcId="{8212552F-5131-4D8C-A0E1-37D79FC6854C}" destId="{B537BF94-008C-44DF-90D3-FAA62F6C49A5}" srcOrd="3" destOrd="0" parTransId="{3125039F-AA9A-473F-98A0-4BA8F9BB5F7B}" sibTransId="{89C0B878-7005-4D03-8A63-924BE4ECB3C2}"/>
    <dgm:cxn modelId="{876F49C4-05CA-46E7-B0A9-367D7D0C2C71}" srcId="{8212552F-5131-4D8C-A0E1-37D79FC6854C}" destId="{0A8D29AE-BF21-406A-B9A9-7997AAA43159}" srcOrd="0" destOrd="0" parTransId="{6398D384-C6E7-4BF0-B1CC-76703B0695C0}" sibTransId="{DA93B60E-851B-417C-901D-798220386F02}"/>
    <dgm:cxn modelId="{19405524-26A8-4920-BF2E-73638D1C346B}" type="presOf" srcId="{EA94C23E-7C53-4A8F-8196-D707FB8B67E8}" destId="{E9037F1F-5C68-4EC6-B65E-8E2CE96AAD4E}" srcOrd="0" destOrd="2" presId="urn:microsoft.com/office/officeart/2005/8/layout/vList5"/>
    <dgm:cxn modelId="{AB0BF846-2F76-49AC-A394-9426A2EFBCE3}" type="presOf" srcId="{B537BF94-008C-44DF-90D3-FAA62F6C49A5}" destId="{E9037F1F-5C68-4EC6-B65E-8E2CE96AAD4E}" srcOrd="0" destOrd="3" presId="urn:microsoft.com/office/officeart/2005/8/layout/vList5"/>
    <dgm:cxn modelId="{94BF5780-C193-4609-8CC5-1999DCB9D9FE}" srcId="{04498C4E-E9FD-452C-8265-29FBD865133A}" destId="{8212552F-5131-4D8C-A0E1-37D79FC6854C}" srcOrd="0" destOrd="0" parTransId="{CBC358D0-4EC5-4A45-9A75-8577A5FA04CF}" sibTransId="{77DC23B0-C011-4E7B-80BC-5FD15EFE0547}"/>
    <dgm:cxn modelId="{86D1C6DA-7907-4965-BE56-A94F913D6799}" srcId="{8212552F-5131-4D8C-A0E1-37D79FC6854C}" destId="{0F46A41F-C76A-4313-81F5-79DE08D43A6A}" srcOrd="1" destOrd="0" parTransId="{755CCCA0-00B8-4F96-8622-B1B52DD57B83}" sibTransId="{B59129D2-F2F9-4AD3-8DA2-CBF438D869B4}"/>
    <dgm:cxn modelId="{A75A2BAB-FB40-43DC-934F-89B1DF8385BA}" type="presOf" srcId="{0A8D29AE-BF21-406A-B9A9-7997AAA43159}" destId="{E9037F1F-5C68-4EC6-B65E-8E2CE96AAD4E}" srcOrd="0" destOrd="0" presId="urn:microsoft.com/office/officeart/2005/8/layout/vList5"/>
    <dgm:cxn modelId="{7C8E2DF5-B08F-474A-9E1B-304C488BC66C}" type="presOf" srcId="{04498C4E-E9FD-452C-8265-29FBD865133A}" destId="{1DCA2986-F64F-4F97-8E8E-5EF7607AED2D}" srcOrd="0" destOrd="0" presId="urn:microsoft.com/office/officeart/2005/8/layout/vList5"/>
    <dgm:cxn modelId="{848C8665-5CC9-4E2D-8E3E-639C8A054903}" srcId="{8212552F-5131-4D8C-A0E1-37D79FC6854C}" destId="{EA94C23E-7C53-4A8F-8196-D707FB8B67E8}" srcOrd="2" destOrd="0" parTransId="{ED983BFE-9805-40B3-984B-59E2B18AA18C}" sibTransId="{4B093356-D8C5-4477-B784-8FA54F5036C0}"/>
    <dgm:cxn modelId="{52CB602A-40F8-41E5-97D8-7B42E713B0D0}" type="presOf" srcId="{0F46A41F-C76A-4313-81F5-79DE08D43A6A}" destId="{E9037F1F-5C68-4EC6-B65E-8E2CE96AAD4E}" srcOrd="0" destOrd="1" presId="urn:microsoft.com/office/officeart/2005/8/layout/vList5"/>
    <dgm:cxn modelId="{BF4C3B40-E833-4647-8A19-AA13E5C56507}" type="presOf" srcId="{8212552F-5131-4D8C-A0E1-37D79FC6854C}" destId="{87ADBE52-B791-42AB-A406-607E5F046812}" srcOrd="0" destOrd="0" presId="urn:microsoft.com/office/officeart/2005/8/layout/vList5"/>
    <dgm:cxn modelId="{9899BDD2-BE38-464E-8B45-D8627A622AAB}" type="presParOf" srcId="{1DCA2986-F64F-4F97-8E8E-5EF7607AED2D}" destId="{42AF2610-B282-45B9-BA18-0C1F57046CC1}" srcOrd="0" destOrd="0" presId="urn:microsoft.com/office/officeart/2005/8/layout/vList5"/>
    <dgm:cxn modelId="{6AC5A259-CA10-447F-911D-C1BD0ABE151C}" type="presParOf" srcId="{42AF2610-B282-45B9-BA18-0C1F57046CC1}" destId="{87ADBE52-B791-42AB-A406-607E5F046812}" srcOrd="0" destOrd="0" presId="urn:microsoft.com/office/officeart/2005/8/layout/vList5"/>
    <dgm:cxn modelId="{869E86D1-5FE9-4117-A8BC-3B7CBA2B97A5}" type="presParOf" srcId="{42AF2610-B282-45B9-BA18-0C1F57046CC1}" destId="{E9037F1F-5C68-4EC6-B65E-8E2CE96AAD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E7A22-FE86-458F-BCC7-B387628F892F}" type="doc">
      <dgm:prSet loTypeId="urn:microsoft.com/office/officeart/2008/layout/VerticalCurvedList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IN"/>
        </a:p>
      </dgm:t>
    </dgm:pt>
    <dgm:pt modelId="{D612A5BD-90C4-4409-8337-3715A94E0585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IDEAL SOLUTION</a:t>
          </a:r>
          <a:endParaRPr lang="en-IN" dirty="0">
            <a:solidFill>
              <a:schemeClr val="tx1"/>
            </a:solidFill>
          </a:endParaRPr>
        </a:p>
      </dgm:t>
    </dgm:pt>
    <dgm:pt modelId="{654C57E6-88F5-431A-BFB9-AE7C5373615A}" type="parTrans" cxnId="{9B70D778-CBE7-42A3-9F78-F58919D857B2}">
      <dgm:prSet/>
      <dgm:spPr/>
      <dgm:t>
        <a:bodyPr/>
        <a:lstStyle/>
        <a:p>
          <a:endParaRPr lang="en-IN"/>
        </a:p>
      </dgm:t>
    </dgm:pt>
    <dgm:pt modelId="{8AB3593B-E98C-486C-B893-499E8A21EC57}" type="sibTrans" cxnId="{9B70D778-CBE7-42A3-9F78-F58919D857B2}">
      <dgm:prSet/>
      <dgm:spPr/>
      <dgm:t>
        <a:bodyPr/>
        <a:lstStyle/>
        <a:p>
          <a:endParaRPr lang="en-IN"/>
        </a:p>
      </dgm:t>
    </dgm:pt>
    <dgm:pt modelId="{055F415C-04B2-4820-9AD7-B6A80DBDC185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p</a:t>
          </a:r>
          <a:r>
            <a:rPr lang="en-IN" b="1" baseline="-25000" dirty="0" smtClean="0">
              <a:solidFill>
                <a:schemeClr val="tx1"/>
              </a:solidFill>
            </a:rPr>
            <a:t>A</a:t>
          </a:r>
          <a:r>
            <a:rPr lang="en-IN" b="1" dirty="0" smtClean="0">
              <a:solidFill>
                <a:schemeClr val="tx1"/>
              </a:solidFill>
            </a:rPr>
            <a:t> = p</a:t>
          </a:r>
          <a:r>
            <a:rPr lang="en-IN" b="1" baseline="-25000" dirty="0" smtClean="0">
              <a:solidFill>
                <a:schemeClr val="tx1"/>
              </a:solidFill>
            </a:rPr>
            <a:t>A</a:t>
          </a:r>
          <a:r>
            <a:rPr lang="en-IN" b="1" baseline="30000" dirty="0" smtClean="0">
              <a:solidFill>
                <a:schemeClr val="tx1"/>
              </a:solidFill>
            </a:rPr>
            <a:t>0</a:t>
          </a:r>
          <a:r>
            <a:rPr lang="en-IN" b="1" dirty="0" smtClean="0">
              <a:solidFill>
                <a:schemeClr val="tx1"/>
              </a:solidFill>
            </a:rPr>
            <a:t> . x</a:t>
          </a:r>
          <a:r>
            <a:rPr lang="en-IN" b="1" baseline="-25000" dirty="0" smtClean="0">
              <a:solidFill>
                <a:schemeClr val="tx1"/>
              </a:solidFill>
            </a:rPr>
            <a:t>A ; </a:t>
          </a:r>
          <a:r>
            <a:rPr lang="en-IN" b="1" dirty="0" smtClean="0">
              <a:solidFill>
                <a:schemeClr val="tx1"/>
              </a:solidFill>
            </a:rPr>
            <a:t>p</a:t>
          </a:r>
          <a:r>
            <a:rPr lang="en-IN" b="1" baseline="-25000" dirty="0" smtClean="0">
              <a:solidFill>
                <a:schemeClr val="tx1"/>
              </a:solidFill>
            </a:rPr>
            <a:t>B</a:t>
          </a:r>
          <a:r>
            <a:rPr lang="en-IN" b="1" dirty="0" smtClean="0">
              <a:solidFill>
                <a:schemeClr val="tx1"/>
              </a:solidFill>
            </a:rPr>
            <a:t> = p</a:t>
          </a:r>
          <a:r>
            <a:rPr lang="en-IN" b="1" baseline="-25000" dirty="0" smtClean="0">
              <a:solidFill>
                <a:schemeClr val="tx1"/>
              </a:solidFill>
            </a:rPr>
            <a:t>B</a:t>
          </a:r>
          <a:r>
            <a:rPr lang="en-IN" b="1" baseline="30000" dirty="0" smtClean="0">
              <a:solidFill>
                <a:schemeClr val="tx1"/>
              </a:solidFill>
            </a:rPr>
            <a:t>0</a:t>
          </a:r>
          <a:r>
            <a:rPr lang="en-IN" b="1" dirty="0" smtClean="0">
              <a:solidFill>
                <a:schemeClr val="tx1"/>
              </a:solidFill>
            </a:rPr>
            <a:t> . </a:t>
          </a:r>
          <a:r>
            <a:rPr lang="en-IN" b="1" dirty="0" err="1" smtClean="0">
              <a:solidFill>
                <a:schemeClr val="tx1"/>
              </a:solidFill>
            </a:rPr>
            <a:t>x</a:t>
          </a:r>
          <a:r>
            <a:rPr lang="en-IN" b="1" baseline="-25000" dirty="0" err="1" smtClean="0">
              <a:solidFill>
                <a:schemeClr val="tx1"/>
              </a:solidFill>
            </a:rPr>
            <a:t>B</a:t>
          </a:r>
          <a:endParaRPr lang="en-IN" dirty="0">
            <a:solidFill>
              <a:schemeClr val="tx1"/>
            </a:solidFill>
          </a:endParaRPr>
        </a:p>
      </dgm:t>
    </dgm:pt>
    <dgm:pt modelId="{65F1FC51-DE77-409D-9D47-CAB1120B8DD3}" type="parTrans" cxnId="{B8780CDF-3A09-41FD-A9CA-2A608E2816C8}">
      <dgm:prSet/>
      <dgm:spPr/>
      <dgm:t>
        <a:bodyPr/>
        <a:lstStyle/>
        <a:p>
          <a:endParaRPr lang="en-IN"/>
        </a:p>
      </dgm:t>
    </dgm:pt>
    <dgm:pt modelId="{6E841190-21CC-4F11-9979-E93192964D46}" type="sibTrans" cxnId="{B8780CDF-3A09-41FD-A9CA-2A608E2816C8}">
      <dgm:prSet/>
      <dgm:spPr/>
      <dgm:t>
        <a:bodyPr/>
        <a:lstStyle/>
        <a:p>
          <a:endParaRPr lang="en-IN"/>
        </a:p>
      </dgm:t>
    </dgm:pt>
    <dgm:pt modelId="{8A2B4375-5F52-4874-9D08-C3FCA700E090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Δ</a:t>
          </a:r>
          <a:r>
            <a:rPr lang="en-IN" dirty="0" err="1" smtClean="0">
              <a:solidFill>
                <a:schemeClr val="tx1"/>
              </a:solidFill>
            </a:rPr>
            <a:t>V</a:t>
          </a:r>
          <a:r>
            <a:rPr lang="en-IN" baseline="-25000" dirty="0" err="1" smtClean="0">
              <a:solidFill>
                <a:schemeClr val="tx1"/>
              </a:solidFill>
            </a:rPr>
            <a:t>mix</a:t>
          </a:r>
          <a:r>
            <a:rPr lang="en-IN" dirty="0" smtClean="0">
              <a:solidFill>
                <a:schemeClr val="tx1"/>
              </a:solidFill>
            </a:rPr>
            <a:t> =0</a:t>
          </a:r>
          <a:endParaRPr lang="en-IN" dirty="0">
            <a:solidFill>
              <a:schemeClr val="tx1"/>
            </a:solidFill>
          </a:endParaRPr>
        </a:p>
      </dgm:t>
    </dgm:pt>
    <dgm:pt modelId="{D8657603-D0CE-4C04-84DE-8C6C7A6DFF60}" type="parTrans" cxnId="{2378A657-D1FD-4C79-85AC-0F5D0D5D93FF}">
      <dgm:prSet/>
      <dgm:spPr/>
      <dgm:t>
        <a:bodyPr/>
        <a:lstStyle/>
        <a:p>
          <a:endParaRPr lang="en-IN"/>
        </a:p>
      </dgm:t>
    </dgm:pt>
    <dgm:pt modelId="{5745BBA0-5611-4A32-B96B-AD7D3A66AC72}" type="sibTrans" cxnId="{2378A657-D1FD-4C79-85AC-0F5D0D5D93FF}">
      <dgm:prSet/>
      <dgm:spPr/>
      <dgm:t>
        <a:bodyPr/>
        <a:lstStyle/>
        <a:p>
          <a:endParaRPr lang="en-IN"/>
        </a:p>
      </dgm:t>
    </dgm:pt>
    <dgm:pt modelId="{A1D5EB74-A6E1-4616-B8BC-EB81077FA08D}">
      <dgm:prSet phldrT="[Text]"/>
      <dgm:spPr/>
      <dgm:t>
        <a:bodyPr/>
        <a:lstStyle/>
        <a:p>
          <a:r>
            <a:rPr lang="en-IN" dirty="0" smtClean="0">
              <a:solidFill>
                <a:schemeClr val="tx1"/>
              </a:solidFill>
            </a:rPr>
            <a:t>NON IDEAL SOLUTION</a:t>
          </a:r>
          <a:endParaRPr lang="en-IN" dirty="0">
            <a:solidFill>
              <a:schemeClr val="tx1"/>
            </a:solidFill>
          </a:endParaRPr>
        </a:p>
      </dgm:t>
    </dgm:pt>
    <dgm:pt modelId="{24012A07-8619-4BB5-AB9C-DDA5DBC15BB9}" type="parTrans" cxnId="{1E94704B-A013-4B7A-93E1-814AD56CEC73}">
      <dgm:prSet/>
      <dgm:spPr/>
      <dgm:t>
        <a:bodyPr/>
        <a:lstStyle/>
        <a:p>
          <a:endParaRPr lang="en-IN"/>
        </a:p>
      </dgm:t>
    </dgm:pt>
    <dgm:pt modelId="{9EBD99C1-9037-4CBB-9DF5-016C9C06E8AD}" type="sibTrans" cxnId="{1E94704B-A013-4B7A-93E1-814AD56CEC73}">
      <dgm:prSet/>
      <dgm:spPr/>
      <dgm:t>
        <a:bodyPr/>
        <a:lstStyle/>
        <a:p>
          <a:endParaRPr lang="en-IN"/>
        </a:p>
      </dgm:t>
    </dgm:pt>
    <dgm:pt modelId="{4E06F6C0-5CCF-43C6-B4C3-CC257C1CF203}">
      <dgm:prSet phldrT="[Text]"/>
      <dgm:spPr/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p</a:t>
          </a:r>
          <a:r>
            <a:rPr lang="en-IN" b="1" baseline="-25000" dirty="0" smtClean="0">
              <a:solidFill>
                <a:schemeClr val="tx1"/>
              </a:solidFill>
            </a:rPr>
            <a:t>A</a:t>
          </a:r>
          <a:r>
            <a:rPr lang="en-IN" b="1" dirty="0" smtClean="0">
              <a:solidFill>
                <a:schemeClr val="tx1"/>
              </a:solidFill>
            </a:rPr>
            <a:t> = p</a:t>
          </a:r>
          <a:r>
            <a:rPr lang="en-IN" b="1" baseline="-25000" dirty="0" smtClean="0">
              <a:solidFill>
                <a:schemeClr val="tx1"/>
              </a:solidFill>
            </a:rPr>
            <a:t>A</a:t>
          </a:r>
          <a:r>
            <a:rPr lang="en-IN" b="1" baseline="30000" dirty="0" smtClean="0">
              <a:solidFill>
                <a:schemeClr val="tx1"/>
              </a:solidFill>
            </a:rPr>
            <a:t>0</a:t>
          </a:r>
          <a:r>
            <a:rPr lang="en-IN" b="1" dirty="0" smtClean="0">
              <a:solidFill>
                <a:schemeClr val="tx1"/>
              </a:solidFill>
            </a:rPr>
            <a:t> . x</a:t>
          </a:r>
          <a:r>
            <a:rPr lang="en-IN" b="1" baseline="-25000" dirty="0" smtClean="0">
              <a:solidFill>
                <a:schemeClr val="tx1"/>
              </a:solidFill>
            </a:rPr>
            <a:t>A ; </a:t>
          </a:r>
          <a:r>
            <a:rPr lang="en-IN" b="1" dirty="0" smtClean="0">
              <a:solidFill>
                <a:schemeClr val="tx1"/>
              </a:solidFill>
            </a:rPr>
            <a:t>p</a:t>
          </a:r>
          <a:r>
            <a:rPr lang="en-IN" b="1" baseline="-25000" dirty="0" smtClean="0">
              <a:solidFill>
                <a:schemeClr val="tx1"/>
              </a:solidFill>
            </a:rPr>
            <a:t>B</a:t>
          </a:r>
          <a:r>
            <a:rPr lang="en-IN" b="1" dirty="0" smtClean="0">
              <a:solidFill>
                <a:schemeClr val="tx1"/>
              </a:solidFill>
            </a:rPr>
            <a:t> = p</a:t>
          </a:r>
          <a:r>
            <a:rPr lang="en-IN" b="1" baseline="-25000" dirty="0" smtClean="0">
              <a:solidFill>
                <a:schemeClr val="tx1"/>
              </a:solidFill>
            </a:rPr>
            <a:t>B</a:t>
          </a:r>
          <a:r>
            <a:rPr lang="en-IN" b="1" baseline="30000" dirty="0" smtClean="0">
              <a:solidFill>
                <a:schemeClr val="tx1"/>
              </a:solidFill>
            </a:rPr>
            <a:t>0</a:t>
          </a:r>
          <a:r>
            <a:rPr lang="en-IN" b="1" dirty="0" smtClean="0">
              <a:solidFill>
                <a:schemeClr val="tx1"/>
              </a:solidFill>
            </a:rPr>
            <a:t> . </a:t>
          </a:r>
          <a:r>
            <a:rPr lang="en-IN" b="1" dirty="0" err="1" smtClean="0">
              <a:solidFill>
                <a:schemeClr val="tx1"/>
              </a:solidFill>
            </a:rPr>
            <a:t>x</a:t>
          </a:r>
          <a:r>
            <a:rPr lang="en-IN" b="1" baseline="-25000" dirty="0" err="1" smtClean="0">
              <a:solidFill>
                <a:schemeClr val="tx1"/>
              </a:solidFill>
            </a:rPr>
            <a:t>B</a:t>
          </a:r>
          <a:endParaRPr lang="en-IN" dirty="0">
            <a:solidFill>
              <a:schemeClr val="tx1"/>
            </a:solidFill>
          </a:endParaRPr>
        </a:p>
      </dgm:t>
    </dgm:pt>
    <dgm:pt modelId="{77747231-234A-4CBA-A313-E226E7646F90}" type="parTrans" cxnId="{CA629358-8E1B-42C3-B2D2-FE2E8FE9ACC9}">
      <dgm:prSet/>
      <dgm:spPr/>
      <dgm:t>
        <a:bodyPr/>
        <a:lstStyle/>
        <a:p>
          <a:endParaRPr lang="en-IN"/>
        </a:p>
      </dgm:t>
    </dgm:pt>
    <dgm:pt modelId="{003D3F11-E0AF-4737-A9A2-49649C271407}" type="sibTrans" cxnId="{CA629358-8E1B-42C3-B2D2-FE2E8FE9ACC9}">
      <dgm:prSet/>
      <dgm:spPr/>
      <dgm:t>
        <a:bodyPr/>
        <a:lstStyle/>
        <a:p>
          <a:endParaRPr lang="en-IN"/>
        </a:p>
      </dgm:t>
    </dgm:pt>
    <dgm:pt modelId="{AD0686D8-CD35-4187-B35C-A5C14BCDBE94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Δ</a:t>
          </a:r>
          <a:r>
            <a:rPr lang="en-IN" dirty="0" err="1" smtClean="0">
              <a:solidFill>
                <a:schemeClr val="tx1"/>
              </a:solidFill>
            </a:rPr>
            <a:t>H</a:t>
          </a:r>
          <a:r>
            <a:rPr lang="en-IN" baseline="-25000" dirty="0" err="1" smtClean="0">
              <a:solidFill>
                <a:schemeClr val="tx1"/>
              </a:solidFill>
            </a:rPr>
            <a:t>mix</a:t>
          </a:r>
          <a:r>
            <a:rPr lang="en-IN" dirty="0" smtClean="0">
              <a:solidFill>
                <a:schemeClr val="tx1"/>
              </a:solidFill>
            </a:rPr>
            <a:t> =0</a:t>
          </a:r>
          <a:endParaRPr lang="en-IN" dirty="0">
            <a:solidFill>
              <a:schemeClr val="tx1"/>
            </a:solidFill>
          </a:endParaRPr>
        </a:p>
      </dgm:t>
    </dgm:pt>
    <dgm:pt modelId="{D557805A-6527-4876-88F8-1412CE8F504E}" type="sibTrans" cxnId="{33100BC8-4D1D-40D0-BDDD-73C8F0054400}">
      <dgm:prSet/>
      <dgm:spPr/>
      <dgm:t>
        <a:bodyPr/>
        <a:lstStyle/>
        <a:p>
          <a:endParaRPr lang="en-IN"/>
        </a:p>
      </dgm:t>
    </dgm:pt>
    <dgm:pt modelId="{4EB438A4-54C4-4380-ACA5-B94A5E12AE31}" type="parTrans" cxnId="{33100BC8-4D1D-40D0-BDDD-73C8F0054400}">
      <dgm:prSet/>
      <dgm:spPr/>
      <dgm:t>
        <a:bodyPr/>
        <a:lstStyle/>
        <a:p>
          <a:endParaRPr lang="en-IN"/>
        </a:p>
      </dgm:t>
    </dgm:pt>
    <dgm:pt modelId="{27C3D280-30F4-4EF1-A2DA-2C5B1534A5F4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Δ</a:t>
          </a:r>
          <a:r>
            <a:rPr lang="en-IN" dirty="0" err="1" smtClean="0">
              <a:solidFill>
                <a:schemeClr val="tx1"/>
              </a:solidFill>
            </a:rPr>
            <a:t>H</a:t>
          </a:r>
          <a:r>
            <a:rPr lang="en-IN" baseline="-25000" dirty="0" err="1" smtClean="0">
              <a:solidFill>
                <a:schemeClr val="tx1"/>
              </a:solidFill>
            </a:rPr>
            <a:t>mix</a:t>
          </a:r>
          <a:r>
            <a:rPr lang="en-IN" dirty="0" smtClean="0">
              <a:solidFill>
                <a:schemeClr val="tx1"/>
              </a:solidFill>
            </a:rPr>
            <a:t> =0</a:t>
          </a:r>
          <a:endParaRPr lang="en-IN" dirty="0">
            <a:solidFill>
              <a:schemeClr val="tx1"/>
            </a:solidFill>
          </a:endParaRPr>
        </a:p>
      </dgm:t>
    </dgm:pt>
    <dgm:pt modelId="{84F7918E-2DA0-4EEE-982C-E5CEC12BF3A9}" type="parTrans" cxnId="{C4411403-66DF-4D41-87F3-320FB23EC509}">
      <dgm:prSet/>
      <dgm:spPr/>
      <dgm:t>
        <a:bodyPr/>
        <a:lstStyle/>
        <a:p>
          <a:endParaRPr lang="en-IN"/>
        </a:p>
      </dgm:t>
    </dgm:pt>
    <dgm:pt modelId="{592602F7-CFE0-478C-84FC-D865C29E4FB8}" type="sibTrans" cxnId="{C4411403-66DF-4D41-87F3-320FB23EC509}">
      <dgm:prSet/>
      <dgm:spPr/>
      <dgm:t>
        <a:bodyPr/>
        <a:lstStyle/>
        <a:p>
          <a:endParaRPr lang="en-IN"/>
        </a:p>
      </dgm:t>
    </dgm:pt>
    <dgm:pt modelId="{ACBA37D2-DD70-40C6-84B2-DBECC11AC423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Δ</a:t>
          </a:r>
          <a:r>
            <a:rPr lang="en-IN" dirty="0" err="1" smtClean="0">
              <a:solidFill>
                <a:schemeClr val="tx1"/>
              </a:solidFill>
            </a:rPr>
            <a:t>V</a:t>
          </a:r>
          <a:r>
            <a:rPr lang="en-IN" baseline="-25000" dirty="0" err="1" smtClean="0">
              <a:solidFill>
                <a:schemeClr val="tx1"/>
              </a:solidFill>
            </a:rPr>
            <a:t>mix</a:t>
          </a:r>
          <a:r>
            <a:rPr lang="en-IN" dirty="0" smtClean="0">
              <a:solidFill>
                <a:schemeClr val="tx1"/>
              </a:solidFill>
            </a:rPr>
            <a:t> =0</a:t>
          </a:r>
          <a:endParaRPr lang="en-IN" dirty="0">
            <a:solidFill>
              <a:schemeClr val="tx1"/>
            </a:solidFill>
          </a:endParaRPr>
        </a:p>
      </dgm:t>
    </dgm:pt>
    <dgm:pt modelId="{6A1C487A-2BD3-47CE-809D-A7731466A2EA}" type="parTrans" cxnId="{4EE407BB-166D-48CF-B512-71B041A23650}">
      <dgm:prSet/>
      <dgm:spPr/>
      <dgm:t>
        <a:bodyPr/>
        <a:lstStyle/>
        <a:p>
          <a:endParaRPr lang="en-IN"/>
        </a:p>
      </dgm:t>
    </dgm:pt>
    <dgm:pt modelId="{8B701FCB-9704-4F14-A36D-1D9D3E0DCED5}" type="sibTrans" cxnId="{4EE407BB-166D-48CF-B512-71B041A23650}">
      <dgm:prSet/>
      <dgm:spPr/>
      <dgm:t>
        <a:bodyPr/>
        <a:lstStyle/>
        <a:p>
          <a:endParaRPr lang="en-IN"/>
        </a:p>
      </dgm:t>
    </dgm:pt>
    <dgm:pt modelId="{E8F155B0-CA74-424C-A1EE-5031C23069F0}" type="pres">
      <dgm:prSet presAssocID="{27EE7A22-FE86-458F-BCC7-B387628F892F}" presName="Name0" presStyleCnt="0">
        <dgm:presLayoutVars>
          <dgm:chMax val="7"/>
          <dgm:chPref val="7"/>
          <dgm:dir/>
        </dgm:presLayoutVars>
      </dgm:prSet>
      <dgm:spPr/>
    </dgm:pt>
    <dgm:pt modelId="{D5FC9E73-5912-4281-92C5-2AD3B5FE6FD8}" type="pres">
      <dgm:prSet presAssocID="{27EE7A22-FE86-458F-BCC7-B387628F892F}" presName="Name1" presStyleCnt="0"/>
      <dgm:spPr/>
    </dgm:pt>
    <dgm:pt modelId="{990BD1FF-16CA-41F7-A33D-D3ECD466769A}" type="pres">
      <dgm:prSet presAssocID="{27EE7A22-FE86-458F-BCC7-B387628F892F}" presName="cycle" presStyleCnt="0"/>
      <dgm:spPr/>
    </dgm:pt>
    <dgm:pt modelId="{46B367FB-8604-4FDD-A1F0-365EC7221D65}" type="pres">
      <dgm:prSet presAssocID="{27EE7A22-FE86-458F-BCC7-B387628F892F}" presName="srcNode" presStyleLbl="node1" presStyleIdx="0" presStyleCnt="2"/>
      <dgm:spPr/>
    </dgm:pt>
    <dgm:pt modelId="{CDA8CFA6-9436-496E-9D71-6B0AC77C3042}" type="pres">
      <dgm:prSet presAssocID="{27EE7A22-FE86-458F-BCC7-B387628F892F}" presName="conn" presStyleLbl="parChTrans1D2" presStyleIdx="0" presStyleCnt="1"/>
      <dgm:spPr/>
    </dgm:pt>
    <dgm:pt modelId="{E72889FE-157E-4065-8D46-C26F8C304729}" type="pres">
      <dgm:prSet presAssocID="{27EE7A22-FE86-458F-BCC7-B387628F892F}" presName="extraNode" presStyleLbl="node1" presStyleIdx="0" presStyleCnt="2"/>
      <dgm:spPr/>
    </dgm:pt>
    <dgm:pt modelId="{DE13FD8C-1CE8-4FAE-BA58-773D59752FB3}" type="pres">
      <dgm:prSet presAssocID="{27EE7A22-FE86-458F-BCC7-B387628F892F}" presName="dstNode" presStyleLbl="node1" presStyleIdx="0" presStyleCnt="2"/>
      <dgm:spPr/>
    </dgm:pt>
    <dgm:pt modelId="{0C00AB55-5047-4F40-9E8E-E05ED6A93B1A}" type="pres">
      <dgm:prSet presAssocID="{D612A5BD-90C4-4409-8337-3715A94E058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17D590-423D-4E34-A6BB-B1F9D75C9A8E}" type="pres">
      <dgm:prSet presAssocID="{D612A5BD-90C4-4409-8337-3715A94E0585}" presName="accent_1" presStyleCnt="0"/>
      <dgm:spPr/>
    </dgm:pt>
    <dgm:pt modelId="{5BA6F08E-18E3-47FA-A903-1646CCD33677}" type="pres">
      <dgm:prSet presAssocID="{D612A5BD-90C4-4409-8337-3715A94E0585}" presName="accentRepeatNode" presStyleLbl="solidFgAcc1" presStyleIdx="0" presStyleCnt="2"/>
      <dgm:spPr/>
    </dgm:pt>
    <dgm:pt modelId="{18E29DB8-C53E-4A08-82EF-868663CA188E}" type="pres">
      <dgm:prSet presAssocID="{A1D5EB74-A6E1-4616-B8BC-EB81077FA08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DF7172-9D9D-4CF3-A6DF-7CBFBB3C867E}" type="pres">
      <dgm:prSet presAssocID="{A1D5EB74-A6E1-4616-B8BC-EB81077FA08D}" presName="accent_2" presStyleCnt="0"/>
      <dgm:spPr/>
    </dgm:pt>
    <dgm:pt modelId="{6ED4B13E-B68E-4452-8EE7-86860631EADA}" type="pres">
      <dgm:prSet presAssocID="{A1D5EB74-A6E1-4616-B8BC-EB81077FA08D}" presName="accentRepeatNode" presStyleLbl="solidFgAcc1" presStyleIdx="1" presStyleCnt="2"/>
      <dgm:spPr/>
    </dgm:pt>
  </dgm:ptLst>
  <dgm:cxnLst>
    <dgm:cxn modelId="{9B70D778-CBE7-42A3-9F78-F58919D857B2}" srcId="{27EE7A22-FE86-458F-BCC7-B387628F892F}" destId="{D612A5BD-90C4-4409-8337-3715A94E0585}" srcOrd="0" destOrd="0" parTransId="{654C57E6-88F5-431A-BFB9-AE7C5373615A}" sibTransId="{8AB3593B-E98C-486C-B893-499E8A21EC57}"/>
    <dgm:cxn modelId="{52E2FA9E-CD07-4943-BAB1-3192A484E0C5}" type="presOf" srcId="{4E06F6C0-5CCF-43C6-B4C3-CC257C1CF203}" destId="{18E29DB8-C53E-4A08-82EF-868663CA188E}" srcOrd="0" destOrd="1" presId="urn:microsoft.com/office/officeart/2008/layout/VerticalCurvedList"/>
    <dgm:cxn modelId="{9A24AF1F-47E9-4BD3-822F-D6CBA304EAD7}" type="presOf" srcId="{6E841190-21CC-4F11-9979-E93192964D46}" destId="{CDA8CFA6-9436-496E-9D71-6B0AC77C3042}" srcOrd="0" destOrd="0" presId="urn:microsoft.com/office/officeart/2008/layout/VerticalCurvedList"/>
    <dgm:cxn modelId="{C4411403-66DF-4D41-87F3-320FB23EC509}" srcId="{A1D5EB74-A6E1-4616-B8BC-EB81077FA08D}" destId="{27C3D280-30F4-4EF1-A2DA-2C5B1534A5F4}" srcOrd="1" destOrd="0" parTransId="{84F7918E-2DA0-4EEE-982C-E5CEC12BF3A9}" sibTransId="{592602F7-CFE0-478C-84FC-D865C29E4FB8}"/>
    <dgm:cxn modelId="{983CD2BB-3375-45D3-9D99-0E22E30369F5}" type="presOf" srcId="{AD0686D8-CD35-4187-B35C-A5C14BCDBE94}" destId="{0C00AB55-5047-4F40-9E8E-E05ED6A93B1A}" srcOrd="0" destOrd="2" presId="urn:microsoft.com/office/officeart/2008/layout/VerticalCurvedList"/>
    <dgm:cxn modelId="{2D02299F-4243-44AA-B525-1C02AACB6267}" type="presOf" srcId="{ACBA37D2-DD70-40C6-84B2-DBECC11AC423}" destId="{18E29DB8-C53E-4A08-82EF-868663CA188E}" srcOrd="0" destOrd="3" presId="urn:microsoft.com/office/officeart/2008/layout/VerticalCurvedList"/>
    <dgm:cxn modelId="{2378A657-D1FD-4C79-85AC-0F5D0D5D93FF}" srcId="{D612A5BD-90C4-4409-8337-3715A94E0585}" destId="{8A2B4375-5F52-4874-9D08-C3FCA700E090}" srcOrd="2" destOrd="0" parTransId="{D8657603-D0CE-4C04-84DE-8C6C7A6DFF60}" sibTransId="{5745BBA0-5611-4A32-B96B-AD7D3A66AC72}"/>
    <dgm:cxn modelId="{33100BC8-4D1D-40D0-BDDD-73C8F0054400}" srcId="{D612A5BD-90C4-4409-8337-3715A94E0585}" destId="{AD0686D8-CD35-4187-B35C-A5C14BCDBE94}" srcOrd="1" destOrd="0" parTransId="{4EB438A4-54C4-4380-ACA5-B94A5E12AE31}" sibTransId="{D557805A-6527-4876-88F8-1412CE8F504E}"/>
    <dgm:cxn modelId="{1410CF2F-08DC-4C4B-85E0-B3E35151DEA5}" type="presOf" srcId="{A1D5EB74-A6E1-4616-B8BC-EB81077FA08D}" destId="{18E29DB8-C53E-4A08-82EF-868663CA188E}" srcOrd="0" destOrd="0" presId="urn:microsoft.com/office/officeart/2008/layout/VerticalCurvedList"/>
    <dgm:cxn modelId="{4FD2921A-D0AB-43D7-AD62-908EB3F778BA}" type="presOf" srcId="{27EE7A22-FE86-458F-BCC7-B387628F892F}" destId="{E8F155B0-CA74-424C-A1EE-5031C23069F0}" srcOrd="0" destOrd="0" presId="urn:microsoft.com/office/officeart/2008/layout/VerticalCurvedList"/>
    <dgm:cxn modelId="{1E94704B-A013-4B7A-93E1-814AD56CEC73}" srcId="{27EE7A22-FE86-458F-BCC7-B387628F892F}" destId="{A1D5EB74-A6E1-4616-B8BC-EB81077FA08D}" srcOrd="1" destOrd="0" parTransId="{24012A07-8619-4BB5-AB9C-DDA5DBC15BB9}" sibTransId="{9EBD99C1-9037-4CBB-9DF5-016C9C06E8AD}"/>
    <dgm:cxn modelId="{CA629358-8E1B-42C3-B2D2-FE2E8FE9ACC9}" srcId="{A1D5EB74-A6E1-4616-B8BC-EB81077FA08D}" destId="{4E06F6C0-5CCF-43C6-B4C3-CC257C1CF203}" srcOrd="0" destOrd="0" parTransId="{77747231-234A-4CBA-A313-E226E7646F90}" sibTransId="{003D3F11-E0AF-4737-A9A2-49649C271407}"/>
    <dgm:cxn modelId="{4EE407BB-166D-48CF-B512-71B041A23650}" srcId="{A1D5EB74-A6E1-4616-B8BC-EB81077FA08D}" destId="{ACBA37D2-DD70-40C6-84B2-DBECC11AC423}" srcOrd="2" destOrd="0" parTransId="{6A1C487A-2BD3-47CE-809D-A7731466A2EA}" sibTransId="{8B701FCB-9704-4F14-A36D-1D9D3E0DCED5}"/>
    <dgm:cxn modelId="{1A7EAB5E-2FC9-48E3-9F67-FE1A8F4AE173}" type="presOf" srcId="{27C3D280-30F4-4EF1-A2DA-2C5B1534A5F4}" destId="{18E29DB8-C53E-4A08-82EF-868663CA188E}" srcOrd="0" destOrd="2" presId="urn:microsoft.com/office/officeart/2008/layout/VerticalCurvedList"/>
    <dgm:cxn modelId="{3D48293F-6B70-44CA-8F49-D524C520F860}" type="presOf" srcId="{055F415C-04B2-4820-9AD7-B6A80DBDC185}" destId="{0C00AB55-5047-4F40-9E8E-E05ED6A93B1A}" srcOrd="0" destOrd="1" presId="urn:microsoft.com/office/officeart/2008/layout/VerticalCurvedList"/>
    <dgm:cxn modelId="{A942C30B-5574-40F0-961F-A875CE66F280}" type="presOf" srcId="{8A2B4375-5F52-4874-9D08-C3FCA700E090}" destId="{0C00AB55-5047-4F40-9E8E-E05ED6A93B1A}" srcOrd="0" destOrd="3" presId="urn:microsoft.com/office/officeart/2008/layout/VerticalCurvedList"/>
    <dgm:cxn modelId="{814393BD-BB00-4C7B-BE5D-0A767D28C8E4}" type="presOf" srcId="{D612A5BD-90C4-4409-8337-3715A94E0585}" destId="{0C00AB55-5047-4F40-9E8E-E05ED6A93B1A}" srcOrd="0" destOrd="0" presId="urn:microsoft.com/office/officeart/2008/layout/VerticalCurvedList"/>
    <dgm:cxn modelId="{B8780CDF-3A09-41FD-A9CA-2A608E2816C8}" srcId="{D612A5BD-90C4-4409-8337-3715A94E0585}" destId="{055F415C-04B2-4820-9AD7-B6A80DBDC185}" srcOrd="0" destOrd="0" parTransId="{65F1FC51-DE77-409D-9D47-CAB1120B8DD3}" sibTransId="{6E841190-21CC-4F11-9979-E93192964D46}"/>
    <dgm:cxn modelId="{E889CD9D-5657-4583-9291-15C3557CA1BE}" type="presParOf" srcId="{E8F155B0-CA74-424C-A1EE-5031C23069F0}" destId="{D5FC9E73-5912-4281-92C5-2AD3B5FE6FD8}" srcOrd="0" destOrd="0" presId="urn:microsoft.com/office/officeart/2008/layout/VerticalCurvedList"/>
    <dgm:cxn modelId="{EA4F5E0E-4716-4FEA-A370-FB99447C12EF}" type="presParOf" srcId="{D5FC9E73-5912-4281-92C5-2AD3B5FE6FD8}" destId="{990BD1FF-16CA-41F7-A33D-D3ECD466769A}" srcOrd="0" destOrd="0" presId="urn:microsoft.com/office/officeart/2008/layout/VerticalCurvedList"/>
    <dgm:cxn modelId="{E0560D89-3883-475F-8982-1B7A12E3CA27}" type="presParOf" srcId="{990BD1FF-16CA-41F7-A33D-D3ECD466769A}" destId="{46B367FB-8604-4FDD-A1F0-365EC7221D65}" srcOrd="0" destOrd="0" presId="urn:microsoft.com/office/officeart/2008/layout/VerticalCurvedList"/>
    <dgm:cxn modelId="{1F8B2E1D-A001-4532-A247-E75ADB7D3E43}" type="presParOf" srcId="{990BD1FF-16CA-41F7-A33D-D3ECD466769A}" destId="{CDA8CFA6-9436-496E-9D71-6B0AC77C3042}" srcOrd="1" destOrd="0" presId="urn:microsoft.com/office/officeart/2008/layout/VerticalCurvedList"/>
    <dgm:cxn modelId="{9BC03C47-0748-4E28-8C0A-5B64B8A15188}" type="presParOf" srcId="{990BD1FF-16CA-41F7-A33D-D3ECD466769A}" destId="{E72889FE-157E-4065-8D46-C26F8C304729}" srcOrd="2" destOrd="0" presId="urn:microsoft.com/office/officeart/2008/layout/VerticalCurvedList"/>
    <dgm:cxn modelId="{C50A85C8-4F2E-42E8-85D8-6325ADE28C7B}" type="presParOf" srcId="{990BD1FF-16CA-41F7-A33D-D3ECD466769A}" destId="{DE13FD8C-1CE8-4FAE-BA58-773D59752FB3}" srcOrd="3" destOrd="0" presId="urn:microsoft.com/office/officeart/2008/layout/VerticalCurvedList"/>
    <dgm:cxn modelId="{7F3B973D-BA56-490D-92A2-18575131699B}" type="presParOf" srcId="{D5FC9E73-5912-4281-92C5-2AD3B5FE6FD8}" destId="{0C00AB55-5047-4F40-9E8E-E05ED6A93B1A}" srcOrd="1" destOrd="0" presId="urn:microsoft.com/office/officeart/2008/layout/VerticalCurvedList"/>
    <dgm:cxn modelId="{3A9108B1-4C9E-4F33-93AB-FAAE370A52A5}" type="presParOf" srcId="{D5FC9E73-5912-4281-92C5-2AD3B5FE6FD8}" destId="{9417D590-423D-4E34-A6BB-B1F9D75C9A8E}" srcOrd="2" destOrd="0" presId="urn:microsoft.com/office/officeart/2008/layout/VerticalCurvedList"/>
    <dgm:cxn modelId="{88480CBA-A6B0-4034-8368-9E74B65B22EC}" type="presParOf" srcId="{9417D590-423D-4E34-A6BB-B1F9D75C9A8E}" destId="{5BA6F08E-18E3-47FA-A903-1646CCD33677}" srcOrd="0" destOrd="0" presId="urn:microsoft.com/office/officeart/2008/layout/VerticalCurvedList"/>
    <dgm:cxn modelId="{813DF2F9-0413-4836-921A-D0026E8A01B3}" type="presParOf" srcId="{D5FC9E73-5912-4281-92C5-2AD3B5FE6FD8}" destId="{18E29DB8-C53E-4A08-82EF-868663CA188E}" srcOrd="3" destOrd="0" presId="urn:microsoft.com/office/officeart/2008/layout/VerticalCurvedList"/>
    <dgm:cxn modelId="{AA909EED-76CE-47CA-9346-32B3A7297190}" type="presParOf" srcId="{D5FC9E73-5912-4281-92C5-2AD3B5FE6FD8}" destId="{56DF7172-9D9D-4CF3-A6DF-7CBFBB3C867E}" srcOrd="4" destOrd="0" presId="urn:microsoft.com/office/officeart/2008/layout/VerticalCurvedList"/>
    <dgm:cxn modelId="{3BB63AB9-29C1-4EB2-993F-5CD9B1954DFC}" type="presParOf" srcId="{56DF7172-9D9D-4CF3-A6DF-7CBFBB3C867E}" destId="{6ED4B13E-B68E-4452-8EE7-86860631EA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363B80-E9AE-4D9E-A8D7-EB3EA25BA061}" type="doc">
      <dgm:prSet loTypeId="urn:microsoft.com/office/officeart/2005/8/layout/hierarchy3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643BD30A-9D11-458D-829A-45CA17387DCB}">
      <dgm:prSet phldrT="[Text]"/>
      <dgm:spPr/>
      <dgm:t>
        <a:bodyPr/>
        <a:lstStyle/>
        <a:p>
          <a:r>
            <a:rPr lang="en-IN" dirty="0" smtClean="0"/>
            <a:t>+ve deviation</a:t>
          </a:r>
          <a:endParaRPr lang="en-IN" dirty="0"/>
        </a:p>
      </dgm:t>
    </dgm:pt>
    <dgm:pt modelId="{BAD6208F-48AE-4A3F-A6D8-65B64BA5FAD9}" type="parTrans" cxnId="{504E106F-A643-4DD8-93AB-17EE4B40440B}">
      <dgm:prSet/>
      <dgm:spPr/>
      <dgm:t>
        <a:bodyPr/>
        <a:lstStyle/>
        <a:p>
          <a:endParaRPr lang="en-IN"/>
        </a:p>
      </dgm:t>
    </dgm:pt>
    <dgm:pt modelId="{8632BC8F-D0CB-4A36-A328-29A21F4B29C8}" type="sibTrans" cxnId="{504E106F-A643-4DD8-93AB-17EE4B40440B}">
      <dgm:prSet/>
      <dgm:spPr/>
      <dgm:t>
        <a:bodyPr/>
        <a:lstStyle/>
        <a:p>
          <a:endParaRPr lang="en-IN"/>
        </a:p>
      </dgm:t>
    </dgm:pt>
    <dgm:pt modelId="{76E4C14E-0662-4845-8B79-200A56D40F17}">
      <dgm:prSet phldrT="[Text]"/>
      <dgm:spPr/>
      <dgm:t>
        <a:bodyPr/>
        <a:lstStyle/>
        <a:p>
          <a:r>
            <a:rPr lang="en-IN" b="0" smtClean="0"/>
            <a:t>p</a:t>
          </a:r>
          <a:r>
            <a:rPr lang="en-IN" b="0" baseline="-25000" smtClean="0"/>
            <a:t>A</a:t>
          </a:r>
          <a:r>
            <a:rPr lang="en-IN" b="0" smtClean="0"/>
            <a:t> &gt;p</a:t>
          </a:r>
          <a:r>
            <a:rPr lang="en-IN" b="0" baseline="-25000" smtClean="0"/>
            <a:t>A</a:t>
          </a:r>
          <a:r>
            <a:rPr lang="en-IN" b="0" baseline="30000" smtClean="0"/>
            <a:t>0</a:t>
          </a:r>
          <a:r>
            <a:rPr lang="en-IN" b="0" smtClean="0"/>
            <a:t> . x</a:t>
          </a:r>
          <a:r>
            <a:rPr lang="en-IN" b="0" baseline="-25000" smtClean="0"/>
            <a:t>A ;</a:t>
          </a:r>
          <a:r>
            <a:rPr lang="en-IN" b="0" smtClean="0"/>
            <a:t>p</a:t>
          </a:r>
          <a:r>
            <a:rPr lang="en-IN" b="0" baseline="-25000" smtClean="0"/>
            <a:t>B</a:t>
          </a:r>
          <a:r>
            <a:rPr lang="en-IN" b="0" smtClean="0"/>
            <a:t> &gt;p</a:t>
          </a:r>
          <a:r>
            <a:rPr lang="en-IN" b="0" baseline="-25000" smtClean="0"/>
            <a:t>B</a:t>
          </a:r>
          <a:r>
            <a:rPr lang="en-IN" b="0" baseline="30000" smtClean="0"/>
            <a:t>0</a:t>
          </a:r>
          <a:r>
            <a:rPr lang="en-IN" b="0" smtClean="0"/>
            <a:t> . x</a:t>
          </a:r>
          <a:r>
            <a:rPr lang="en-IN" b="0" baseline="-25000" smtClean="0"/>
            <a:t>B</a:t>
          </a:r>
          <a:endParaRPr lang="en-IN" b="0" dirty="0"/>
        </a:p>
      </dgm:t>
    </dgm:pt>
    <dgm:pt modelId="{1BFF8FFB-E252-4AA0-A063-6C9532D2B4C4}" type="parTrans" cxnId="{D8B39EAE-A55A-4FF3-8C62-43346D2AB0AE}">
      <dgm:prSet/>
      <dgm:spPr/>
      <dgm:t>
        <a:bodyPr/>
        <a:lstStyle/>
        <a:p>
          <a:endParaRPr lang="en-IN"/>
        </a:p>
      </dgm:t>
    </dgm:pt>
    <dgm:pt modelId="{1CA1573A-65B7-4FD6-84DB-CEE759235313}" type="sibTrans" cxnId="{D8B39EAE-A55A-4FF3-8C62-43346D2AB0AE}">
      <dgm:prSet/>
      <dgm:spPr/>
      <dgm:t>
        <a:bodyPr/>
        <a:lstStyle/>
        <a:p>
          <a:endParaRPr lang="en-IN"/>
        </a:p>
      </dgm:t>
    </dgm:pt>
    <dgm:pt modelId="{0958AFEE-2A66-4690-BCC7-ED02DE9CEAE0}">
      <dgm:prSet phldrT="[Text]"/>
      <dgm:spPr/>
      <dgm:t>
        <a:bodyPr/>
        <a:lstStyle/>
        <a:p>
          <a:r>
            <a:rPr lang="en-IN" dirty="0" smtClean="0"/>
            <a:t>-ve deviati0n</a:t>
          </a:r>
          <a:endParaRPr lang="en-IN" dirty="0"/>
        </a:p>
      </dgm:t>
    </dgm:pt>
    <dgm:pt modelId="{C53BF195-57A9-4647-8BFE-6203C95BC4A9}" type="parTrans" cxnId="{34917422-B61B-4873-8645-B4D861565305}">
      <dgm:prSet/>
      <dgm:spPr/>
      <dgm:t>
        <a:bodyPr/>
        <a:lstStyle/>
        <a:p>
          <a:endParaRPr lang="en-IN"/>
        </a:p>
      </dgm:t>
    </dgm:pt>
    <dgm:pt modelId="{2A445D55-9230-40B0-B6C1-0F72BCD0F97E}" type="sibTrans" cxnId="{34917422-B61B-4873-8645-B4D861565305}">
      <dgm:prSet/>
      <dgm:spPr/>
      <dgm:t>
        <a:bodyPr/>
        <a:lstStyle/>
        <a:p>
          <a:endParaRPr lang="en-IN"/>
        </a:p>
      </dgm:t>
    </dgm:pt>
    <dgm:pt modelId="{E556BC2C-411C-4273-A288-15A1CB73EF95}">
      <dgm:prSet phldrT="[Text]"/>
      <dgm:spPr/>
      <dgm:t>
        <a:bodyPr/>
        <a:lstStyle/>
        <a:p>
          <a:r>
            <a:rPr lang="en-IN" b="0" smtClean="0"/>
            <a:t>p</a:t>
          </a:r>
          <a:r>
            <a:rPr lang="en-IN" b="0" baseline="-25000" smtClean="0"/>
            <a:t>A</a:t>
          </a:r>
          <a:r>
            <a:rPr lang="en-IN" b="0" smtClean="0"/>
            <a:t> &lt;p</a:t>
          </a:r>
          <a:r>
            <a:rPr lang="en-IN" b="0" baseline="-25000" smtClean="0"/>
            <a:t>A</a:t>
          </a:r>
          <a:r>
            <a:rPr lang="en-IN" b="0" baseline="30000" smtClean="0"/>
            <a:t>0</a:t>
          </a:r>
          <a:r>
            <a:rPr lang="en-IN" b="0" smtClean="0"/>
            <a:t> . x</a:t>
          </a:r>
          <a:r>
            <a:rPr lang="en-IN" b="0" baseline="-25000" smtClean="0"/>
            <a:t>A ;</a:t>
          </a:r>
          <a:r>
            <a:rPr lang="en-IN" b="0" smtClean="0"/>
            <a:t>p</a:t>
          </a:r>
          <a:r>
            <a:rPr lang="en-IN" b="0" baseline="-25000" smtClean="0"/>
            <a:t>B</a:t>
          </a:r>
          <a:r>
            <a:rPr lang="en-IN" b="0" smtClean="0"/>
            <a:t> &lt;p</a:t>
          </a:r>
          <a:r>
            <a:rPr lang="en-IN" b="0" baseline="-25000" smtClean="0"/>
            <a:t>B</a:t>
          </a:r>
          <a:r>
            <a:rPr lang="en-IN" b="0" baseline="30000" smtClean="0"/>
            <a:t>0</a:t>
          </a:r>
          <a:r>
            <a:rPr lang="en-IN" b="0" smtClean="0"/>
            <a:t> . x</a:t>
          </a:r>
          <a:r>
            <a:rPr lang="en-IN" b="0" baseline="-25000" smtClean="0"/>
            <a:t>B</a:t>
          </a:r>
          <a:endParaRPr lang="en-IN" dirty="0"/>
        </a:p>
      </dgm:t>
    </dgm:pt>
    <dgm:pt modelId="{2C4C42F3-73C5-49FB-917D-E9D7DF7203C5}" type="parTrans" cxnId="{31CA5632-A56D-49AD-8B13-88BDC3B4338C}">
      <dgm:prSet/>
      <dgm:spPr/>
      <dgm:t>
        <a:bodyPr/>
        <a:lstStyle/>
        <a:p>
          <a:endParaRPr lang="en-IN"/>
        </a:p>
      </dgm:t>
    </dgm:pt>
    <dgm:pt modelId="{59B1B31B-1372-406D-905A-9E60F3AC1E94}" type="sibTrans" cxnId="{31CA5632-A56D-49AD-8B13-88BDC3B4338C}">
      <dgm:prSet/>
      <dgm:spPr/>
      <dgm:t>
        <a:bodyPr/>
        <a:lstStyle/>
        <a:p>
          <a:endParaRPr lang="en-IN"/>
        </a:p>
      </dgm:t>
    </dgm:pt>
    <dgm:pt modelId="{A1D8F129-C298-4F20-A02A-2461EC05B486}">
      <dgm:prSet phldrT="[Text]"/>
      <dgm:spPr/>
      <dgm:t>
        <a:bodyPr/>
        <a:lstStyle/>
        <a:p>
          <a:r>
            <a:rPr lang="el-GR" smtClean="0"/>
            <a:t>Δ</a:t>
          </a:r>
          <a:r>
            <a:rPr lang="en-IN" smtClean="0"/>
            <a:t>H</a:t>
          </a:r>
          <a:r>
            <a:rPr lang="en-IN" baseline="-25000" smtClean="0"/>
            <a:t>mix</a:t>
          </a:r>
          <a:r>
            <a:rPr lang="en-IN" smtClean="0"/>
            <a:t> &lt;0</a:t>
          </a:r>
        </a:p>
        <a:p>
          <a:r>
            <a:rPr lang="el-GR" smtClean="0"/>
            <a:t>Δ</a:t>
          </a:r>
          <a:r>
            <a:rPr lang="en-IN" smtClean="0"/>
            <a:t>V</a:t>
          </a:r>
          <a:r>
            <a:rPr lang="en-IN" baseline="-25000" smtClean="0"/>
            <a:t>mix</a:t>
          </a:r>
          <a:r>
            <a:rPr lang="en-IN" smtClean="0"/>
            <a:t> &lt;0</a:t>
          </a:r>
          <a:endParaRPr lang="en-IN" dirty="0"/>
        </a:p>
      </dgm:t>
    </dgm:pt>
    <dgm:pt modelId="{FF572909-6A5D-46F7-A3DC-1563F8CB60EC}" type="parTrans" cxnId="{A8303BC9-F1A4-4E3C-8927-63C66C94A4D3}">
      <dgm:prSet/>
      <dgm:spPr/>
      <dgm:t>
        <a:bodyPr/>
        <a:lstStyle/>
        <a:p>
          <a:endParaRPr lang="en-IN"/>
        </a:p>
      </dgm:t>
    </dgm:pt>
    <dgm:pt modelId="{E47AF7A4-9BF5-4E76-82F2-CFCE351083F0}" type="sibTrans" cxnId="{A8303BC9-F1A4-4E3C-8927-63C66C94A4D3}">
      <dgm:prSet/>
      <dgm:spPr/>
      <dgm:t>
        <a:bodyPr/>
        <a:lstStyle/>
        <a:p>
          <a:endParaRPr lang="en-IN"/>
        </a:p>
      </dgm:t>
    </dgm:pt>
    <dgm:pt modelId="{2DC45540-D71F-4F80-A6CB-3047F716C48B}">
      <dgm:prSet phldrT="[Text]"/>
      <dgm:spPr/>
      <dgm:t>
        <a:bodyPr/>
        <a:lstStyle/>
        <a:p>
          <a:r>
            <a:rPr lang="en-IN" dirty="0" smtClean="0"/>
            <a:t>P</a:t>
          </a:r>
          <a:r>
            <a:rPr lang="en-IN" baseline="-25000" dirty="0" smtClean="0"/>
            <a:t>TOTAL</a:t>
          </a:r>
          <a:r>
            <a:rPr lang="en-IN" dirty="0" smtClean="0"/>
            <a:t> &gt; P</a:t>
          </a:r>
          <a:r>
            <a:rPr lang="en-IN" baseline="-25000" dirty="0" smtClean="0"/>
            <a:t>A</a:t>
          </a:r>
          <a:r>
            <a:rPr lang="en-IN" dirty="0" smtClean="0"/>
            <a:t> + P</a:t>
          </a:r>
          <a:r>
            <a:rPr lang="en-IN" baseline="-25000" dirty="0" smtClean="0"/>
            <a:t>B</a:t>
          </a:r>
          <a:endParaRPr lang="en-IN" baseline="-25000" dirty="0"/>
        </a:p>
      </dgm:t>
    </dgm:pt>
    <dgm:pt modelId="{33BACDD1-A8AB-44A8-A4B1-93AFF61AB0C2}" type="parTrans" cxnId="{17238F80-8E17-4A95-8FB5-F100EA048A30}">
      <dgm:prSet/>
      <dgm:spPr/>
      <dgm:t>
        <a:bodyPr/>
        <a:lstStyle/>
        <a:p>
          <a:endParaRPr lang="en-IN"/>
        </a:p>
      </dgm:t>
    </dgm:pt>
    <dgm:pt modelId="{57DBA293-9E11-4E94-902F-3F5CE43015EE}" type="sibTrans" cxnId="{17238F80-8E17-4A95-8FB5-F100EA048A30}">
      <dgm:prSet/>
      <dgm:spPr/>
      <dgm:t>
        <a:bodyPr/>
        <a:lstStyle/>
        <a:p>
          <a:endParaRPr lang="en-IN"/>
        </a:p>
      </dgm:t>
    </dgm:pt>
    <dgm:pt modelId="{E791D397-784C-4589-A78E-6877AF6EF102}">
      <dgm:prSet phldrT="[Text]"/>
      <dgm:spPr/>
      <dgm:t>
        <a:bodyPr/>
        <a:lstStyle/>
        <a:p>
          <a:r>
            <a:rPr lang="en-IN" dirty="0" smtClean="0"/>
            <a:t>P</a:t>
          </a:r>
          <a:r>
            <a:rPr lang="en-IN" baseline="-25000" dirty="0" smtClean="0"/>
            <a:t>TOTAL</a:t>
          </a:r>
          <a:r>
            <a:rPr lang="en-IN" dirty="0" smtClean="0"/>
            <a:t> &lt; P</a:t>
          </a:r>
          <a:r>
            <a:rPr lang="en-IN" baseline="-25000" dirty="0" smtClean="0"/>
            <a:t>A</a:t>
          </a:r>
          <a:r>
            <a:rPr lang="en-IN" dirty="0" smtClean="0"/>
            <a:t> + P</a:t>
          </a:r>
          <a:r>
            <a:rPr lang="en-IN" baseline="-25000" dirty="0" smtClean="0"/>
            <a:t>B</a:t>
          </a:r>
          <a:endParaRPr lang="en-IN" dirty="0"/>
        </a:p>
      </dgm:t>
    </dgm:pt>
    <dgm:pt modelId="{C9BBD2BD-238B-4DB5-AAB7-1E541B795372}" type="parTrans" cxnId="{67987A73-5086-437A-B4B8-E1A6BEFBD5DD}">
      <dgm:prSet/>
      <dgm:spPr/>
      <dgm:t>
        <a:bodyPr/>
        <a:lstStyle/>
        <a:p>
          <a:endParaRPr lang="en-IN"/>
        </a:p>
      </dgm:t>
    </dgm:pt>
    <dgm:pt modelId="{C72BCB9E-46CA-4C90-9002-23DF96D5D74C}" type="sibTrans" cxnId="{67987A73-5086-437A-B4B8-E1A6BEFBD5DD}">
      <dgm:prSet/>
      <dgm:spPr/>
      <dgm:t>
        <a:bodyPr/>
        <a:lstStyle/>
        <a:p>
          <a:endParaRPr lang="en-IN"/>
        </a:p>
      </dgm:t>
    </dgm:pt>
    <dgm:pt modelId="{52ED01F7-6E9F-4F66-BA21-1A4D175D1A8F}">
      <dgm:prSet phldrT="[Text]"/>
      <dgm:spPr/>
      <dgm:t>
        <a:bodyPr/>
        <a:lstStyle/>
        <a:p>
          <a:r>
            <a:rPr lang="el-GR" smtClean="0"/>
            <a:t>Δ</a:t>
          </a:r>
          <a:r>
            <a:rPr lang="en-IN" smtClean="0"/>
            <a:t>H</a:t>
          </a:r>
          <a:r>
            <a:rPr lang="en-IN" baseline="-25000" smtClean="0"/>
            <a:t>mix</a:t>
          </a:r>
          <a:r>
            <a:rPr lang="en-IN" smtClean="0"/>
            <a:t> &gt; 0</a:t>
          </a:r>
        </a:p>
        <a:p>
          <a:r>
            <a:rPr lang="el-GR" smtClean="0"/>
            <a:t>Δ</a:t>
          </a:r>
          <a:r>
            <a:rPr lang="en-IN" smtClean="0"/>
            <a:t>V</a:t>
          </a:r>
          <a:r>
            <a:rPr lang="en-IN" baseline="-25000" smtClean="0"/>
            <a:t>mix</a:t>
          </a:r>
          <a:r>
            <a:rPr lang="en-IN" smtClean="0"/>
            <a:t> &gt; 0</a:t>
          </a:r>
          <a:endParaRPr lang="en-IN" dirty="0"/>
        </a:p>
      </dgm:t>
    </dgm:pt>
    <dgm:pt modelId="{D173AA45-F04C-4448-B781-67F21BF2D6E3}" type="parTrans" cxnId="{BF16EB05-1832-4D72-8341-88E8FB6713B5}">
      <dgm:prSet/>
      <dgm:spPr/>
      <dgm:t>
        <a:bodyPr/>
        <a:lstStyle/>
        <a:p>
          <a:endParaRPr lang="en-IN"/>
        </a:p>
      </dgm:t>
    </dgm:pt>
    <dgm:pt modelId="{DB9AC135-063E-4A5C-BB92-1E88592D9A25}" type="sibTrans" cxnId="{BF16EB05-1832-4D72-8341-88E8FB6713B5}">
      <dgm:prSet/>
      <dgm:spPr/>
      <dgm:t>
        <a:bodyPr/>
        <a:lstStyle/>
        <a:p>
          <a:endParaRPr lang="en-IN"/>
        </a:p>
      </dgm:t>
    </dgm:pt>
    <dgm:pt modelId="{ED496254-D690-41D2-9DD4-50B75897AA63}" type="pres">
      <dgm:prSet presAssocID="{4D363B80-E9AE-4D9E-A8D7-EB3EA25BA0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EAEA30-CF92-4B0D-AE97-6E1A68C52C09}" type="pres">
      <dgm:prSet presAssocID="{643BD30A-9D11-458D-829A-45CA17387DCB}" presName="root" presStyleCnt="0"/>
      <dgm:spPr/>
    </dgm:pt>
    <dgm:pt modelId="{40A533CF-F8BF-4782-837E-26AAE23C9082}" type="pres">
      <dgm:prSet presAssocID="{643BD30A-9D11-458D-829A-45CA17387DCB}" presName="rootComposite" presStyleCnt="0"/>
      <dgm:spPr/>
    </dgm:pt>
    <dgm:pt modelId="{B3E7E7CB-994D-4215-96BC-65CFD2E62E62}" type="pres">
      <dgm:prSet presAssocID="{643BD30A-9D11-458D-829A-45CA17387DCB}" presName="rootText" presStyleLbl="node1" presStyleIdx="0" presStyleCnt="2"/>
      <dgm:spPr/>
    </dgm:pt>
    <dgm:pt modelId="{7C007041-FCF9-4333-9645-A6B033874522}" type="pres">
      <dgm:prSet presAssocID="{643BD30A-9D11-458D-829A-45CA17387DCB}" presName="rootConnector" presStyleLbl="node1" presStyleIdx="0" presStyleCnt="2"/>
      <dgm:spPr/>
    </dgm:pt>
    <dgm:pt modelId="{A8C08106-EAF6-4EDD-9261-C77BECD29166}" type="pres">
      <dgm:prSet presAssocID="{643BD30A-9D11-458D-829A-45CA17387DCB}" presName="childShape" presStyleCnt="0"/>
      <dgm:spPr/>
    </dgm:pt>
    <dgm:pt modelId="{D408C729-D4D8-42E2-BB54-410309B6DBD9}" type="pres">
      <dgm:prSet presAssocID="{1BFF8FFB-E252-4AA0-A063-6C9532D2B4C4}" presName="Name13" presStyleLbl="parChTrans1D2" presStyleIdx="0" presStyleCnt="6"/>
      <dgm:spPr/>
    </dgm:pt>
    <dgm:pt modelId="{84819790-4849-45F4-B500-1D569D021E09}" type="pres">
      <dgm:prSet presAssocID="{76E4C14E-0662-4845-8B79-200A56D40F17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4FF312-0E36-44E0-A651-3F24E6D7143A}" type="pres">
      <dgm:prSet presAssocID="{33BACDD1-A8AB-44A8-A4B1-93AFF61AB0C2}" presName="Name13" presStyleLbl="parChTrans1D2" presStyleIdx="1" presStyleCnt="6"/>
      <dgm:spPr/>
    </dgm:pt>
    <dgm:pt modelId="{D2D79C41-A5FF-4D0B-BFE6-C61FFA6B0271}" type="pres">
      <dgm:prSet presAssocID="{2DC45540-D71F-4F80-A6CB-3047F716C48B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90A69A-A47F-42D6-A4FF-CFA03983685D}" type="pres">
      <dgm:prSet presAssocID="{D173AA45-F04C-4448-B781-67F21BF2D6E3}" presName="Name13" presStyleLbl="parChTrans1D2" presStyleIdx="2" presStyleCnt="6"/>
      <dgm:spPr/>
    </dgm:pt>
    <dgm:pt modelId="{B9C9299E-8476-4EAB-8412-ECD8655AC040}" type="pres">
      <dgm:prSet presAssocID="{52ED01F7-6E9F-4F66-BA21-1A4D175D1A8F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8A4A7C-FBD4-4E74-A4B4-F84019FD4CF4}" type="pres">
      <dgm:prSet presAssocID="{0958AFEE-2A66-4690-BCC7-ED02DE9CEAE0}" presName="root" presStyleCnt="0"/>
      <dgm:spPr/>
    </dgm:pt>
    <dgm:pt modelId="{75351A83-A915-4285-A529-DB9677FC1940}" type="pres">
      <dgm:prSet presAssocID="{0958AFEE-2A66-4690-BCC7-ED02DE9CEAE0}" presName="rootComposite" presStyleCnt="0"/>
      <dgm:spPr/>
    </dgm:pt>
    <dgm:pt modelId="{749A84B7-B289-46B9-8778-5370B97B604B}" type="pres">
      <dgm:prSet presAssocID="{0958AFEE-2A66-4690-BCC7-ED02DE9CEAE0}" presName="rootText" presStyleLbl="node1" presStyleIdx="1" presStyleCnt="2"/>
      <dgm:spPr/>
      <dgm:t>
        <a:bodyPr/>
        <a:lstStyle/>
        <a:p>
          <a:endParaRPr lang="en-IN"/>
        </a:p>
      </dgm:t>
    </dgm:pt>
    <dgm:pt modelId="{2A44D625-F4DE-442C-B243-D6E4870D93E0}" type="pres">
      <dgm:prSet presAssocID="{0958AFEE-2A66-4690-BCC7-ED02DE9CEAE0}" presName="rootConnector" presStyleLbl="node1" presStyleIdx="1" presStyleCnt="2"/>
      <dgm:spPr/>
    </dgm:pt>
    <dgm:pt modelId="{2854540E-199F-4300-99AB-34D532A982D6}" type="pres">
      <dgm:prSet presAssocID="{0958AFEE-2A66-4690-BCC7-ED02DE9CEAE0}" presName="childShape" presStyleCnt="0"/>
      <dgm:spPr/>
    </dgm:pt>
    <dgm:pt modelId="{432C817C-E9DE-4C9E-BCA3-4B37390BABDC}" type="pres">
      <dgm:prSet presAssocID="{2C4C42F3-73C5-49FB-917D-E9D7DF7203C5}" presName="Name13" presStyleLbl="parChTrans1D2" presStyleIdx="3" presStyleCnt="6"/>
      <dgm:spPr/>
    </dgm:pt>
    <dgm:pt modelId="{8F9C2256-4A3D-47F7-9F4C-C06FAAFDC450}" type="pres">
      <dgm:prSet presAssocID="{E556BC2C-411C-4273-A288-15A1CB73EF95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CF0F54-385C-46B7-AF95-5166662BE011}" type="pres">
      <dgm:prSet presAssocID="{C9BBD2BD-238B-4DB5-AAB7-1E541B795372}" presName="Name13" presStyleLbl="parChTrans1D2" presStyleIdx="4" presStyleCnt="6"/>
      <dgm:spPr/>
    </dgm:pt>
    <dgm:pt modelId="{2E0019FC-5A42-4014-BC7D-A109F6A9EDEA}" type="pres">
      <dgm:prSet presAssocID="{E791D397-784C-4589-A78E-6877AF6EF10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B25167-1AC7-43D5-8BE0-307FD5ECFA5C}" type="pres">
      <dgm:prSet presAssocID="{FF572909-6A5D-46F7-A3DC-1563F8CB60EC}" presName="Name13" presStyleLbl="parChTrans1D2" presStyleIdx="5" presStyleCnt="6"/>
      <dgm:spPr/>
    </dgm:pt>
    <dgm:pt modelId="{40933B1D-81D9-46BF-8F66-E281D51416BE}" type="pres">
      <dgm:prSet presAssocID="{A1D8F129-C298-4F20-A02A-2461EC05B48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AC5ECA8-9FD3-4D09-BAD9-52DB8E087F14}" type="presOf" srcId="{2C4C42F3-73C5-49FB-917D-E9D7DF7203C5}" destId="{432C817C-E9DE-4C9E-BCA3-4B37390BABDC}" srcOrd="0" destOrd="0" presId="urn:microsoft.com/office/officeart/2005/8/layout/hierarchy3"/>
    <dgm:cxn modelId="{FE86AE6A-E415-4190-B37B-CA4DA468C3F2}" type="presOf" srcId="{4D363B80-E9AE-4D9E-A8D7-EB3EA25BA061}" destId="{ED496254-D690-41D2-9DD4-50B75897AA63}" srcOrd="0" destOrd="0" presId="urn:microsoft.com/office/officeart/2005/8/layout/hierarchy3"/>
    <dgm:cxn modelId="{67987A73-5086-437A-B4B8-E1A6BEFBD5DD}" srcId="{0958AFEE-2A66-4690-BCC7-ED02DE9CEAE0}" destId="{E791D397-784C-4589-A78E-6877AF6EF102}" srcOrd="1" destOrd="0" parTransId="{C9BBD2BD-238B-4DB5-AAB7-1E541B795372}" sibTransId="{C72BCB9E-46CA-4C90-9002-23DF96D5D74C}"/>
    <dgm:cxn modelId="{30B9A056-BF66-4086-A5BE-3B6DF28BB081}" type="presOf" srcId="{0958AFEE-2A66-4690-BCC7-ED02DE9CEAE0}" destId="{2A44D625-F4DE-442C-B243-D6E4870D93E0}" srcOrd="1" destOrd="0" presId="urn:microsoft.com/office/officeart/2005/8/layout/hierarchy3"/>
    <dgm:cxn modelId="{D8B39EAE-A55A-4FF3-8C62-43346D2AB0AE}" srcId="{643BD30A-9D11-458D-829A-45CA17387DCB}" destId="{76E4C14E-0662-4845-8B79-200A56D40F17}" srcOrd="0" destOrd="0" parTransId="{1BFF8FFB-E252-4AA0-A063-6C9532D2B4C4}" sibTransId="{1CA1573A-65B7-4FD6-84DB-CEE759235313}"/>
    <dgm:cxn modelId="{187A5429-AE0C-4D48-8E8C-6F5B0E968529}" type="presOf" srcId="{0958AFEE-2A66-4690-BCC7-ED02DE9CEAE0}" destId="{749A84B7-B289-46B9-8778-5370B97B604B}" srcOrd="0" destOrd="0" presId="urn:microsoft.com/office/officeart/2005/8/layout/hierarchy3"/>
    <dgm:cxn modelId="{34917422-B61B-4873-8645-B4D861565305}" srcId="{4D363B80-E9AE-4D9E-A8D7-EB3EA25BA061}" destId="{0958AFEE-2A66-4690-BCC7-ED02DE9CEAE0}" srcOrd="1" destOrd="0" parTransId="{C53BF195-57A9-4647-8BFE-6203C95BC4A9}" sibTransId="{2A445D55-9230-40B0-B6C1-0F72BCD0F97E}"/>
    <dgm:cxn modelId="{73B134AC-7F59-4DE6-B441-BB0B6EAEDA49}" type="presOf" srcId="{52ED01F7-6E9F-4F66-BA21-1A4D175D1A8F}" destId="{B9C9299E-8476-4EAB-8412-ECD8655AC040}" srcOrd="0" destOrd="0" presId="urn:microsoft.com/office/officeart/2005/8/layout/hierarchy3"/>
    <dgm:cxn modelId="{445B9C22-BF01-43A3-B948-3E6DD3A6883D}" type="presOf" srcId="{643BD30A-9D11-458D-829A-45CA17387DCB}" destId="{7C007041-FCF9-4333-9645-A6B033874522}" srcOrd="1" destOrd="0" presId="urn:microsoft.com/office/officeart/2005/8/layout/hierarchy3"/>
    <dgm:cxn modelId="{BF16EB05-1832-4D72-8341-88E8FB6713B5}" srcId="{643BD30A-9D11-458D-829A-45CA17387DCB}" destId="{52ED01F7-6E9F-4F66-BA21-1A4D175D1A8F}" srcOrd="2" destOrd="0" parTransId="{D173AA45-F04C-4448-B781-67F21BF2D6E3}" sibTransId="{DB9AC135-063E-4A5C-BB92-1E88592D9A25}"/>
    <dgm:cxn modelId="{3D36ED79-580B-4E87-8C21-875211C76503}" type="presOf" srcId="{A1D8F129-C298-4F20-A02A-2461EC05B486}" destId="{40933B1D-81D9-46BF-8F66-E281D51416BE}" srcOrd="0" destOrd="0" presId="urn:microsoft.com/office/officeart/2005/8/layout/hierarchy3"/>
    <dgm:cxn modelId="{31CA5632-A56D-49AD-8B13-88BDC3B4338C}" srcId="{0958AFEE-2A66-4690-BCC7-ED02DE9CEAE0}" destId="{E556BC2C-411C-4273-A288-15A1CB73EF95}" srcOrd="0" destOrd="0" parTransId="{2C4C42F3-73C5-49FB-917D-E9D7DF7203C5}" sibTransId="{59B1B31B-1372-406D-905A-9E60F3AC1E94}"/>
    <dgm:cxn modelId="{F9F7E0D3-4F5A-407C-9828-897B83921514}" type="presOf" srcId="{FF572909-6A5D-46F7-A3DC-1563F8CB60EC}" destId="{4FB25167-1AC7-43D5-8BE0-307FD5ECFA5C}" srcOrd="0" destOrd="0" presId="urn:microsoft.com/office/officeart/2005/8/layout/hierarchy3"/>
    <dgm:cxn modelId="{D4AD3049-E587-411A-940B-6CFF7672B8E0}" type="presOf" srcId="{E556BC2C-411C-4273-A288-15A1CB73EF95}" destId="{8F9C2256-4A3D-47F7-9F4C-C06FAAFDC450}" srcOrd="0" destOrd="0" presId="urn:microsoft.com/office/officeart/2005/8/layout/hierarchy3"/>
    <dgm:cxn modelId="{5229D1EC-CA9C-4057-A00D-D9EF613BCD62}" type="presOf" srcId="{E791D397-784C-4589-A78E-6877AF6EF102}" destId="{2E0019FC-5A42-4014-BC7D-A109F6A9EDEA}" srcOrd="0" destOrd="0" presId="urn:microsoft.com/office/officeart/2005/8/layout/hierarchy3"/>
    <dgm:cxn modelId="{17238F80-8E17-4A95-8FB5-F100EA048A30}" srcId="{643BD30A-9D11-458D-829A-45CA17387DCB}" destId="{2DC45540-D71F-4F80-A6CB-3047F716C48B}" srcOrd="1" destOrd="0" parTransId="{33BACDD1-A8AB-44A8-A4B1-93AFF61AB0C2}" sibTransId="{57DBA293-9E11-4E94-902F-3F5CE43015EE}"/>
    <dgm:cxn modelId="{623BE997-5AE5-4DBA-9A29-CA18405A1424}" type="presOf" srcId="{C9BBD2BD-238B-4DB5-AAB7-1E541B795372}" destId="{EDCF0F54-385C-46B7-AF95-5166662BE011}" srcOrd="0" destOrd="0" presId="urn:microsoft.com/office/officeart/2005/8/layout/hierarchy3"/>
    <dgm:cxn modelId="{A8303BC9-F1A4-4E3C-8927-63C66C94A4D3}" srcId="{0958AFEE-2A66-4690-BCC7-ED02DE9CEAE0}" destId="{A1D8F129-C298-4F20-A02A-2461EC05B486}" srcOrd="2" destOrd="0" parTransId="{FF572909-6A5D-46F7-A3DC-1563F8CB60EC}" sibTransId="{E47AF7A4-9BF5-4E76-82F2-CFCE351083F0}"/>
    <dgm:cxn modelId="{56FD6CB1-B53F-44A5-8A39-20F90057AB71}" type="presOf" srcId="{33BACDD1-A8AB-44A8-A4B1-93AFF61AB0C2}" destId="{CA4FF312-0E36-44E0-A651-3F24E6D7143A}" srcOrd="0" destOrd="0" presId="urn:microsoft.com/office/officeart/2005/8/layout/hierarchy3"/>
    <dgm:cxn modelId="{3B61056D-B388-496A-9EC9-FECD5CED31EB}" type="presOf" srcId="{1BFF8FFB-E252-4AA0-A063-6C9532D2B4C4}" destId="{D408C729-D4D8-42E2-BB54-410309B6DBD9}" srcOrd="0" destOrd="0" presId="urn:microsoft.com/office/officeart/2005/8/layout/hierarchy3"/>
    <dgm:cxn modelId="{3312A832-0C9D-4EA7-96D1-6B4CDA1F38EE}" type="presOf" srcId="{76E4C14E-0662-4845-8B79-200A56D40F17}" destId="{84819790-4849-45F4-B500-1D569D021E09}" srcOrd="0" destOrd="0" presId="urn:microsoft.com/office/officeart/2005/8/layout/hierarchy3"/>
    <dgm:cxn modelId="{504E106F-A643-4DD8-93AB-17EE4B40440B}" srcId="{4D363B80-E9AE-4D9E-A8D7-EB3EA25BA061}" destId="{643BD30A-9D11-458D-829A-45CA17387DCB}" srcOrd="0" destOrd="0" parTransId="{BAD6208F-48AE-4A3F-A6D8-65B64BA5FAD9}" sibTransId="{8632BC8F-D0CB-4A36-A328-29A21F4B29C8}"/>
    <dgm:cxn modelId="{A7E56EE4-EAA0-4905-B110-2AA5E4AF6A45}" type="presOf" srcId="{D173AA45-F04C-4448-B781-67F21BF2D6E3}" destId="{2290A69A-A47F-42D6-A4FF-CFA03983685D}" srcOrd="0" destOrd="0" presId="urn:microsoft.com/office/officeart/2005/8/layout/hierarchy3"/>
    <dgm:cxn modelId="{A685D1E0-1E16-4661-BA19-7EBBCB337C3D}" type="presOf" srcId="{643BD30A-9D11-458D-829A-45CA17387DCB}" destId="{B3E7E7CB-994D-4215-96BC-65CFD2E62E62}" srcOrd="0" destOrd="0" presId="urn:microsoft.com/office/officeart/2005/8/layout/hierarchy3"/>
    <dgm:cxn modelId="{DE33997F-C256-4480-B703-A798D511F798}" type="presOf" srcId="{2DC45540-D71F-4F80-A6CB-3047F716C48B}" destId="{D2D79C41-A5FF-4D0B-BFE6-C61FFA6B0271}" srcOrd="0" destOrd="0" presId="urn:microsoft.com/office/officeart/2005/8/layout/hierarchy3"/>
    <dgm:cxn modelId="{D29AD99A-5B61-4326-BBD3-BE6D9A09BCAF}" type="presParOf" srcId="{ED496254-D690-41D2-9DD4-50B75897AA63}" destId="{13EAEA30-CF92-4B0D-AE97-6E1A68C52C09}" srcOrd="0" destOrd="0" presId="urn:microsoft.com/office/officeart/2005/8/layout/hierarchy3"/>
    <dgm:cxn modelId="{FF21D4BD-89E3-45F7-BA43-80633BC54A12}" type="presParOf" srcId="{13EAEA30-CF92-4B0D-AE97-6E1A68C52C09}" destId="{40A533CF-F8BF-4782-837E-26AAE23C9082}" srcOrd="0" destOrd="0" presId="urn:microsoft.com/office/officeart/2005/8/layout/hierarchy3"/>
    <dgm:cxn modelId="{99F20A3A-321E-4715-BD5B-5B79FB530E9B}" type="presParOf" srcId="{40A533CF-F8BF-4782-837E-26AAE23C9082}" destId="{B3E7E7CB-994D-4215-96BC-65CFD2E62E62}" srcOrd="0" destOrd="0" presId="urn:microsoft.com/office/officeart/2005/8/layout/hierarchy3"/>
    <dgm:cxn modelId="{C19B7B77-71BB-4CC2-8607-341C07B9FB3B}" type="presParOf" srcId="{40A533CF-F8BF-4782-837E-26AAE23C9082}" destId="{7C007041-FCF9-4333-9645-A6B033874522}" srcOrd="1" destOrd="0" presId="urn:microsoft.com/office/officeart/2005/8/layout/hierarchy3"/>
    <dgm:cxn modelId="{954EA039-7BCF-4389-B7C2-67CF3F75256E}" type="presParOf" srcId="{13EAEA30-CF92-4B0D-AE97-6E1A68C52C09}" destId="{A8C08106-EAF6-4EDD-9261-C77BECD29166}" srcOrd="1" destOrd="0" presId="urn:microsoft.com/office/officeart/2005/8/layout/hierarchy3"/>
    <dgm:cxn modelId="{33376A0A-50E8-4C4C-BCDF-B05936D79E8C}" type="presParOf" srcId="{A8C08106-EAF6-4EDD-9261-C77BECD29166}" destId="{D408C729-D4D8-42E2-BB54-410309B6DBD9}" srcOrd="0" destOrd="0" presId="urn:microsoft.com/office/officeart/2005/8/layout/hierarchy3"/>
    <dgm:cxn modelId="{F982502E-6A9B-4196-A4B7-3729F3A3AB65}" type="presParOf" srcId="{A8C08106-EAF6-4EDD-9261-C77BECD29166}" destId="{84819790-4849-45F4-B500-1D569D021E09}" srcOrd="1" destOrd="0" presId="urn:microsoft.com/office/officeart/2005/8/layout/hierarchy3"/>
    <dgm:cxn modelId="{95473EA1-FF43-4446-8504-432AE2017FB8}" type="presParOf" srcId="{A8C08106-EAF6-4EDD-9261-C77BECD29166}" destId="{CA4FF312-0E36-44E0-A651-3F24E6D7143A}" srcOrd="2" destOrd="0" presId="urn:microsoft.com/office/officeart/2005/8/layout/hierarchy3"/>
    <dgm:cxn modelId="{9EC4B6A1-A8E6-495F-B821-11316E6E0594}" type="presParOf" srcId="{A8C08106-EAF6-4EDD-9261-C77BECD29166}" destId="{D2D79C41-A5FF-4D0B-BFE6-C61FFA6B0271}" srcOrd="3" destOrd="0" presId="urn:microsoft.com/office/officeart/2005/8/layout/hierarchy3"/>
    <dgm:cxn modelId="{BA787B9A-D4BA-490C-B5AB-404BDA3A7A73}" type="presParOf" srcId="{A8C08106-EAF6-4EDD-9261-C77BECD29166}" destId="{2290A69A-A47F-42D6-A4FF-CFA03983685D}" srcOrd="4" destOrd="0" presId="urn:microsoft.com/office/officeart/2005/8/layout/hierarchy3"/>
    <dgm:cxn modelId="{1357A0E8-4A98-4605-9F28-9BC88A20810E}" type="presParOf" srcId="{A8C08106-EAF6-4EDD-9261-C77BECD29166}" destId="{B9C9299E-8476-4EAB-8412-ECD8655AC040}" srcOrd="5" destOrd="0" presId="urn:microsoft.com/office/officeart/2005/8/layout/hierarchy3"/>
    <dgm:cxn modelId="{E5754CDF-BE0E-4D5C-AF8C-66FCF1EBCD3A}" type="presParOf" srcId="{ED496254-D690-41D2-9DD4-50B75897AA63}" destId="{BC8A4A7C-FBD4-4E74-A4B4-F84019FD4CF4}" srcOrd="1" destOrd="0" presId="urn:microsoft.com/office/officeart/2005/8/layout/hierarchy3"/>
    <dgm:cxn modelId="{157215BE-2DC4-4AE2-AE59-7608DE9C753F}" type="presParOf" srcId="{BC8A4A7C-FBD4-4E74-A4B4-F84019FD4CF4}" destId="{75351A83-A915-4285-A529-DB9677FC1940}" srcOrd="0" destOrd="0" presId="urn:microsoft.com/office/officeart/2005/8/layout/hierarchy3"/>
    <dgm:cxn modelId="{F03307BB-248B-4925-8351-08FF5CC62E26}" type="presParOf" srcId="{75351A83-A915-4285-A529-DB9677FC1940}" destId="{749A84B7-B289-46B9-8778-5370B97B604B}" srcOrd="0" destOrd="0" presId="urn:microsoft.com/office/officeart/2005/8/layout/hierarchy3"/>
    <dgm:cxn modelId="{FC38727B-AE30-4E00-AD8B-29D8B027BC50}" type="presParOf" srcId="{75351A83-A915-4285-A529-DB9677FC1940}" destId="{2A44D625-F4DE-442C-B243-D6E4870D93E0}" srcOrd="1" destOrd="0" presId="urn:microsoft.com/office/officeart/2005/8/layout/hierarchy3"/>
    <dgm:cxn modelId="{FEC92425-F5C0-4404-B717-44BDD8432D11}" type="presParOf" srcId="{BC8A4A7C-FBD4-4E74-A4B4-F84019FD4CF4}" destId="{2854540E-199F-4300-99AB-34D532A982D6}" srcOrd="1" destOrd="0" presId="urn:microsoft.com/office/officeart/2005/8/layout/hierarchy3"/>
    <dgm:cxn modelId="{CF3A0213-83C5-46FF-AA35-7C5A9798321D}" type="presParOf" srcId="{2854540E-199F-4300-99AB-34D532A982D6}" destId="{432C817C-E9DE-4C9E-BCA3-4B37390BABDC}" srcOrd="0" destOrd="0" presId="urn:microsoft.com/office/officeart/2005/8/layout/hierarchy3"/>
    <dgm:cxn modelId="{4FE5447D-1E5C-41B8-B74F-67DE02F90AC2}" type="presParOf" srcId="{2854540E-199F-4300-99AB-34D532A982D6}" destId="{8F9C2256-4A3D-47F7-9F4C-C06FAAFDC450}" srcOrd="1" destOrd="0" presId="urn:microsoft.com/office/officeart/2005/8/layout/hierarchy3"/>
    <dgm:cxn modelId="{FDF9CCA3-D529-4B80-9C2B-BBC4A0CD1D77}" type="presParOf" srcId="{2854540E-199F-4300-99AB-34D532A982D6}" destId="{EDCF0F54-385C-46B7-AF95-5166662BE011}" srcOrd="2" destOrd="0" presId="urn:microsoft.com/office/officeart/2005/8/layout/hierarchy3"/>
    <dgm:cxn modelId="{6D02E7CB-04C3-4741-98A1-1B669F3B22D1}" type="presParOf" srcId="{2854540E-199F-4300-99AB-34D532A982D6}" destId="{2E0019FC-5A42-4014-BC7D-A109F6A9EDEA}" srcOrd="3" destOrd="0" presId="urn:microsoft.com/office/officeart/2005/8/layout/hierarchy3"/>
    <dgm:cxn modelId="{A2C9BD87-C864-4CC1-BA7C-A7B00D6BAB58}" type="presParOf" srcId="{2854540E-199F-4300-99AB-34D532A982D6}" destId="{4FB25167-1AC7-43D5-8BE0-307FD5ECFA5C}" srcOrd="4" destOrd="0" presId="urn:microsoft.com/office/officeart/2005/8/layout/hierarchy3"/>
    <dgm:cxn modelId="{96650821-EBE3-4536-B649-29F6575F0731}" type="presParOf" srcId="{2854540E-199F-4300-99AB-34D532A982D6}" destId="{40933B1D-81D9-46BF-8F66-E281D51416B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37F1F-5C68-4EC6-B65E-8E2CE96AAD4E}">
      <dsp:nvSpPr>
        <dsp:cNvPr id="0" name=""/>
        <dsp:cNvSpPr/>
      </dsp:nvSpPr>
      <dsp:spPr>
        <a:xfrm rot="5400000">
          <a:off x="3361689" y="108373"/>
          <a:ext cx="4330700" cy="520192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500" kern="1200" dirty="0" smtClean="0"/>
            <a:t>Differential or simple distillation</a:t>
          </a:r>
          <a:endParaRPr lang="en-IN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500" kern="1200" dirty="0" smtClean="0"/>
            <a:t>Steam distillation</a:t>
          </a:r>
          <a:endParaRPr lang="en-IN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500" kern="1200" dirty="0" smtClean="0"/>
            <a:t>Flash or equilibrium distillation</a:t>
          </a:r>
          <a:endParaRPr lang="en-IN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500" kern="1200" dirty="0" smtClean="0"/>
            <a:t>Rectification or fractionation</a:t>
          </a:r>
          <a:endParaRPr lang="en-IN" sz="3500" kern="1200" dirty="0"/>
        </a:p>
      </dsp:txBody>
      <dsp:txXfrm rot="-5400000">
        <a:off x="2926080" y="755390"/>
        <a:ext cx="4990513" cy="3907886"/>
      </dsp:txXfrm>
    </dsp:sp>
    <dsp:sp modelId="{87ADBE52-B791-42AB-A406-607E5F046812}">
      <dsp:nvSpPr>
        <dsp:cNvPr id="0" name=""/>
        <dsp:cNvSpPr/>
      </dsp:nvSpPr>
      <dsp:spPr>
        <a:xfrm>
          <a:off x="0" y="2645"/>
          <a:ext cx="2926080" cy="541337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b="1" kern="1200" smtClean="0"/>
            <a:t>Types of Distillation</a:t>
          </a:r>
          <a:endParaRPr lang="en-IN" sz="4400" b="1" kern="1200" dirty="0"/>
        </a:p>
      </dsp:txBody>
      <dsp:txXfrm>
        <a:off x="142839" y="145484"/>
        <a:ext cx="2640402" cy="5127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8CFA6-9436-496E-9D71-6B0AC77C3042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0AB55-5047-4F40-9E8E-E05ED6A93B1A}">
      <dsp:nvSpPr>
        <dsp:cNvPr id="0" name=""/>
        <dsp:cNvSpPr/>
      </dsp:nvSpPr>
      <dsp:spPr>
        <a:xfrm>
          <a:off x="996086" y="774110"/>
          <a:ext cx="7103330" cy="154800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</a:rPr>
            <a:t>IDEAL SOLUTION</a:t>
          </a:r>
          <a:endParaRPr lang="en-IN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b="1" kern="1200" dirty="0" smtClean="0">
              <a:solidFill>
                <a:schemeClr val="tx1"/>
              </a:solidFill>
            </a:rPr>
            <a:t>p</a:t>
          </a:r>
          <a:r>
            <a:rPr lang="en-IN" sz="1900" b="1" kern="1200" baseline="-25000" dirty="0" smtClean="0">
              <a:solidFill>
                <a:schemeClr val="tx1"/>
              </a:solidFill>
            </a:rPr>
            <a:t>A</a:t>
          </a:r>
          <a:r>
            <a:rPr lang="en-IN" sz="1900" b="1" kern="1200" dirty="0" smtClean="0">
              <a:solidFill>
                <a:schemeClr val="tx1"/>
              </a:solidFill>
            </a:rPr>
            <a:t> = p</a:t>
          </a:r>
          <a:r>
            <a:rPr lang="en-IN" sz="1900" b="1" kern="1200" baseline="-25000" dirty="0" smtClean="0">
              <a:solidFill>
                <a:schemeClr val="tx1"/>
              </a:solidFill>
            </a:rPr>
            <a:t>A</a:t>
          </a:r>
          <a:r>
            <a:rPr lang="en-IN" sz="1900" b="1" kern="1200" baseline="30000" dirty="0" smtClean="0">
              <a:solidFill>
                <a:schemeClr val="tx1"/>
              </a:solidFill>
            </a:rPr>
            <a:t>0</a:t>
          </a:r>
          <a:r>
            <a:rPr lang="en-IN" sz="1900" b="1" kern="1200" dirty="0" smtClean="0">
              <a:solidFill>
                <a:schemeClr val="tx1"/>
              </a:solidFill>
            </a:rPr>
            <a:t> . x</a:t>
          </a:r>
          <a:r>
            <a:rPr lang="en-IN" sz="1900" b="1" kern="1200" baseline="-25000" dirty="0" smtClean="0">
              <a:solidFill>
                <a:schemeClr val="tx1"/>
              </a:solidFill>
            </a:rPr>
            <a:t>A ; </a:t>
          </a:r>
          <a:r>
            <a:rPr lang="en-IN" sz="1900" b="1" kern="1200" dirty="0" smtClean="0">
              <a:solidFill>
                <a:schemeClr val="tx1"/>
              </a:solidFill>
            </a:rPr>
            <a:t>p</a:t>
          </a:r>
          <a:r>
            <a:rPr lang="en-IN" sz="1900" b="1" kern="1200" baseline="-25000" dirty="0" smtClean="0">
              <a:solidFill>
                <a:schemeClr val="tx1"/>
              </a:solidFill>
            </a:rPr>
            <a:t>B</a:t>
          </a:r>
          <a:r>
            <a:rPr lang="en-IN" sz="1900" b="1" kern="1200" dirty="0" smtClean="0">
              <a:solidFill>
                <a:schemeClr val="tx1"/>
              </a:solidFill>
            </a:rPr>
            <a:t> = p</a:t>
          </a:r>
          <a:r>
            <a:rPr lang="en-IN" sz="1900" b="1" kern="1200" baseline="-25000" dirty="0" smtClean="0">
              <a:solidFill>
                <a:schemeClr val="tx1"/>
              </a:solidFill>
            </a:rPr>
            <a:t>B</a:t>
          </a:r>
          <a:r>
            <a:rPr lang="en-IN" sz="1900" b="1" kern="1200" baseline="30000" dirty="0" smtClean="0">
              <a:solidFill>
                <a:schemeClr val="tx1"/>
              </a:solidFill>
            </a:rPr>
            <a:t>0</a:t>
          </a:r>
          <a:r>
            <a:rPr lang="en-IN" sz="1900" b="1" kern="1200" dirty="0" smtClean="0">
              <a:solidFill>
                <a:schemeClr val="tx1"/>
              </a:solidFill>
            </a:rPr>
            <a:t> . </a:t>
          </a:r>
          <a:r>
            <a:rPr lang="en-IN" sz="1900" b="1" kern="1200" dirty="0" err="1" smtClean="0">
              <a:solidFill>
                <a:schemeClr val="tx1"/>
              </a:solidFill>
            </a:rPr>
            <a:t>x</a:t>
          </a:r>
          <a:r>
            <a:rPr lang="en-IN" sz="1900" b="1" kern="1200" baseline="-25000" dirty="0" err="1" smtClean="0">
              <a:solidFill>
                <a:schemeClr val="tx1"/>
              </a:solidFill>
            </a:rPr>
            <a:t>B</a:t>
          </a:r>
          <a:endParaRPr lang="en-IN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chemeClr val="tx1"/>
              </a:solidFill>
            </a:rPr>
            <a:t>Δ</a:t>
          </a:r>
          <a:r>
            <a:rPr lang="en-IN" sz="1900" kern="1200" dirty="0" err="1" smtClean="0">
              <a:solidFill>
                <a:schemeClr val="tx1"/>
              </a:solidFill>
            </a:rPr>
            <a:t>H</a:t>
          </a:r>
          <a:r>
            <a:rPr lang="en-IN" sz="1900" kern="1200" baseline="-25000" dirty="0" err="1" smtClean="0">
              <a:solidFill>
                <a:schemeClr val="tx1"/>
              </a:solidFill>
            </a:rPr>
            <a:t>mix</a:t>
          </a:r>
          <a:r>
            <a:rPr lang="en-IN" sz="1900" kern="1200" dirty="0" smtClean="0">
              <a:solidFill>
                <a:schemeClr val="tx1"/>
              </a:solidFill>
            </a:rPr>
            <a:t> =0</a:t>
          </a:r>
          <a:endParaRPr lang="en-IN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chemeClr val="tx1"/>
              </a:solidFill>
            </a:rPr>
            <a:t>Δ</a:t>
          </a:r>
          <a:r>
            <a:rPr lang="en-IN" sz="1900" kern="1200" dirty="0" err="1" smtClean="0">
              <a:solidFill>
                <a:schemeClr val="tx1"/>
              </a:solidFill>
            </a:rPr>
            <a:t>V</a:t>
          </a:r>
          <a:r>
            <a:rPr lang="en-IN" sz="1900" kern="1200" baseline="-25000" dirty="0" err="1" smtClean="0">
              <a:solidFill>
                <a:schemeClr val="tx1"/>
              </a:solidFill>
            </a:rPr>
            <a:t>mix</a:t>
          </a:r>
          <a:r>
            <a:rPr lang="en-IN" sz="1900" kern="1200" dirty="0" smtClean="0">
              <a:solidFill>
                <a:schemeClr val="tx1"/>
              </a:solidFill>
            </a:rPr>
            <a:t> =0</a:t>
          </a:r>
          <a:endParaRPr lang="en-IN" sz="1900" kern="1200" dirty="0">
            <a:solidFill>
              <a:schemeClr val="tx1"/>
            </a:solidFill>
          </a:endParaRPr>
        </a:p>
      </dsp:txBody>
      <dsp:txXfrm>
        <a:off x="996086" y="774110"/>
        <a:ext cx="7103330" cy="1548004"/>
      </dsp:txXfrm>
    </dsp:sp>
    <dsp:sp modelId="{5BA6F08E-18E3-47FA-A903-1646CCD33677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E29DB8-C53E-4A08-82EF-868663CA188E}">
      <dsp:nvSpPr>
        <dsp:cNvPr id="0" name=""/>
        <dsp:cNvSpPr/>
      </dsp:nvSpPr>
      <dsp:spPr>
        <a:xfrm>
          <a:off x="996086" y="3096551"/>
          <a:ext cx="7103330" cy="154800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</a:rPr>
            <a:t>NON IDEAL SOLUTION</a:t>
          </a:r>
          <a:endParaRPr lang="en-IN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900" b="1" kern="1200" dirty="0" smtClean="0">
              <a:solidFill>
                <a:schemeClr val="tx1"/>
              </a:solidFill>
            </a:rPr>
            <a:t>p</a:t>
          </a:r>
          <a:r>
            <a:rPr lang="en-IN" sz="1900" b="1" kern="1200" baseline="-25000" dirty="0" smtClean="0">
              <a:solidFill>
                <a:schemeClr val="tx1"/>
              </a:solidFill>
            </a:rPr>
            <a:t>A</a:t>
          </a:r>
          <a:r>
            <a:rPr lang="en-IN" sz="1900" b="1" kern="1200" dirty="0" smtClean="0">
              <a:solidFill>
                <a:schemeClr val="tx1"/>
              </a:solidFill>
            </a:rPr>
            <a:t> = p</a:t>
          </a:r>
          <a:r>
            <a:rPr lang="en-IN" sz="1900" b="1" kern="1200" baseline="-25000" dirty="0" smtClean="0">
              <a:solidFill>
                <a:schemeClr val="tx1"/>
              </a:solidFill>
            </a:rPr>
            <a:t>A</a:t>
          </a:r>
          <a:r>
            <a:rPr lang="en-IN" sz="1900" b="1" kern="1200" baseline="30000" dirty="0" smtClean="0">
              <a:solidFill>
                <a:schemeClr val="tx1"/>
              </a:solidFill>
            </a:rPr>
            <a:t>0</a:t>
          </a:r>
          <a:r>
            <a:rPr lang="en-IN" sz="1900" b="1" kern="1200" dirty="0" smtClean="0">
              <a:solidFill>
                <a:schemeClr val="tx1"/>
              </a:solidFill>
            </a:rPr>
            <a:t> . x</a:t>
          </a:r>
          <a:r>
            <a:rPr lang="en-IN" sz="1900" b="1" kern="1200" baseline="-25000" dirty="0" smtClean="0">
              <a:solidFill>
                <a:schemeClr val="tx1"/>
              </a:solidFill>
            </a:rPr>
            <a:t>A ; </a:t>
          </a:r>
          <a:r>
            <a:rPr lang="en-IN" sz="1900" b="1" kern="1200" dirty="0" smtClean="0">
              <a:solidFill>
                <a:schemeClr val="tx1"/>
              </a:solidFill>
            </a:rPr>
            <a:t>p</a:t>
          </a:r>
          <a:r>
            <a:rPr lang="en-IN" sz="1900" b="1" kern="1200" baseline="-25000" dirty="0" smtClean="0">
              <a:solidFill>
                <a:schemeClr val="tx1"/>
              </a:solidFill>
            </a:rPr>
            <a:t>B</a:t>
          </a:r>
          <a:r>
            <a:rPr lang="en-IN" sz="1900" b="1" kern="1200" dirty="0" smtClean="0">
              <a:solidFill>
                <a:schemeClr val="tx1"/>
              </a:solidFill>
            </a:rPr>
            <a:t> = p</a:t>
          </a:r>
          <a:r>
            <a:rPr lang="en-IN" sz="1900" b="1" kern="1200" baseline="-25000" dirty="0" smtClean="0">
              <a:solidFill>
                <a:schemeClr val="tx1"/>
              </a:solidFill>
            </a:rPr>
            <a:t>B</a:t>
          </a:r>
          <a:r>
            <a:rPr lang="en-IN" sz="1900" b="1" kern="1200" baseline="30000" dirty="0" smtClean="0">
              <a:solidFill>
                <a:schemeClr val="tx1"/>
              </a:solidFill>
            </a:rPr>
            <a:t>0</a:t>
          </a:r>
          <a:r>
            <a:rPr lang="en-IN" sz="1900" b="1" kern="1200" dirty="0" smtClean="0">
              <a:solidFill>
                <a:schemeClr val="tx1"/>
              </a:solidFill>
            </a:rPr>
            <a:t> . </a:t>
          </a:r>
          <a:r>
            <a:rPr lang="en-IN" sz="1900" b="1" kern="1200" dirty="0" err="1" smtClean="0">
              <a:solidFill>
                <a:schemeClr val="tx1"/>
              </a:solidFill>
            </a:rPr>
            <a:t>x</a:t>
          </a:r>
          <a:r>
            <a:rPr lang="en-IN" sz="1900" b="1" kern="1200" baseline="-25000" dirty="0" err="1" smtClean="0">
              <a:solidFill>
                <a:schemeClr val="tx1"/>
              </a:solidFill>
            </a:rPr>
            <a:t>B</a:t>
          </a:r>
          <a:endParaRPr lang="en-IN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chemeClr val="tx1"/>
              </a:solidFill>
            </a:rPr>
            <a:t>Δ</a:t>
          </a:r>
          <a:r>
            <a:rPr lang="en-IN" sz="1900" kern="1200" dirty="0" err="1" smtClean="0">
              <a:solidFill>
                <a:schemeClr val="tx1"/>
              </a:solidFill>
            </a:rPr>
            <a:t>H</a:t>
          </a:r>
          <a:r>
            <a:rPr lang="en-IN" sz="1900" kern="1200" baseline="-25000" dirty="0" err="1" smtClean="0">
              <a:solidFill>
                <a:schemeClr val="tx1"/>
              </a:solidFill>
            </a:rPr>
            <a:t>mix</a:t>
          </a:r>
          <a:r>
            <a:rPr lang="en-IN" sz="1900" kern="1200" dirty="0" smtClean="0">
              <a:solidFill>
                <a:schemeClr val="tx1"/>
              </a:solidFill>
            </a:rPr>
            <a:t> =0</a:t>
          </a:r>
          <a:endParaRPr lang="en-IN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>
              <a:solidFill>
                <a:schemeClr val="tx1"/>
              </a:solidFill>
            </a:rPr>
            <a:t>Δ</a:t>
          </a:r>
          <a:r>
            <a:rPr lang="en-IN" sz="1900" kern="1200" dirty="0" err="1" smtClean="0">
              <a:solidFill>
                <a:schemeClr val="tx1"/>
              </a:solidFill>
            </a:rPr>
            <a:t>V</a:t>
          </a:r>
          <a:r>
            <a:rPr lang="en-IN" sz="1900" kern="1200" baseline="-25000" dirty="0" err="1" smtClean="0">
              <a:solidFill>
                <a:schemeClr val="tx1"/>
              </a:solidFill>
            </a:rPr>
            <a:t>mix</a:t>
          </a:r>
          <a:r>
            <a:rPr lang="en-IN" sz="1900" kern="1200" dirty="0" smtClean="0">
              <a:solidFill>
                <a:schemeClr val="tx1"/>
              </a:solidFill>
            </a:rPr>
            <a:t> =0</a:t>
          </a:r>
          <a:endParaRPr lang="en-IN" sz="1900" kern="1200" dirty="0">
            <a:solidFill>
              <a:schemeClr val="tx1"/>
            </a:solidFill>
          </a:endParaRPr>
        </a:p>
      </dsp:txBody>
      <dsp:txXfrm>
        <a:off x="996086" y="3096551"/>
        <a:ext cx="7103330" cy="1548004"/>
      </dsp:txXfrm>
    </dsp:sp>
    <dsp:sp modelId="{6ED4B13E-B68E-4452-8EE7-86860631EADA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E7CB-994D-4215-96BC-65CFD2E62E62}">
      <dsp:nvSpPr>
        <dsp:cNvPr id="0" name=""/>
        <dsp:cNvSpPr/>
      </dsp:nvSpPr>
      <dsp:spPr>
        <a:xfrm>
          <a:off x="1501179" y="4134"/>
          <a:ext cx="2278062" cy="1139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+ve deviation</a:t>
          </a:r>
          <a:endParaRPr lang="en-IN" sz="3500" kern="1200" dirty="0"/>
        </a:p>
      </dsp:txBody>
      <dsp:txXfrm>
        <a:off x="1534540" y="37495"/>
        <a:ext cx="2211340" cy="1072309"/>
      </dsp:txXfrm>
    </dsp:sp>
    <dsp:sp modelId="{D408C729-D4D8-42E2-BB54-410309B6DBD9}">
      <dsp:nvSpPr>
        <dsp:cNvPr id="0" name=""/>
        <dsp:cNvSpPr/>
      </dsp:nvSpPr>
      <dsp:spPr>
        <a:xfrm>
          <a:off x="1728985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19790-4849-45F4-B500-1D569D021E09}">
      <dsp:nvSpPr>
        <dsp:cNvPr id="0" name=""/>
        <dsp:cNvSpPr/>
      </dsp:nvSpPr>
      <dsp:spPr>
        <a:xfrm>
          <a:off x="1956792" y="1427923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kern="1200" smtClean="0"/>
            <a:t>p</a:t>
          </a:r>
          <a:r>
            <a:rPr lang="en-IN" sz="2400" b="0" kern="1200" baseline="-25000" smtClean="0"/>
            <a:t>A</a:t>
          </a:r>
          <a:r>
            <a:rPr lang="en-IN" sz="2400" b="0" kern="1200" smtClean="0"/>
            <a:t> &gt;p</a:t>
          </a:r>
          <a:r>
            <a:rPr lang="en-IN" sz="2400" b="0" kern="1200" baseline="-25000" smtClean="0"/>
            <a:t>A</a:t>
          </a:r>
          <a:r>
            <a:rPr lang="en-IN" sz="2400" b="0" kern="1200" baseline="30000" smtClean="0"/>
            <a:t>0</a:t>
          </a:r>
          <a:r>
            <a:rPr lang="en-IN" sz="2400" b="0" kern="1200" smtClean="0"/>
            <a:t> . x</a:t>
          </a:r>
          <a:r>
            <a:rPr lang="en-IN" sz="2400" b="0" kern="1200" baseline="-25000" smtClean="0"/>
            <a:t>A ;</a:t>
          </a:r>
          <a:r>
            <a:rPr lang="en-IN" sz="2400" b="0" kern="1200" smtClean="0"/>
            <a:t>p</a:t>
          </a:r>
          <a:r>
            <a:rPr lang="en-IN" sz="2400" b="0" kern="1200" baseline="-25000" smtClean="0"/>
            <a:t>B</a:t>
          </a:r>
          <a:r>
            <a:rPr lang="en-IN" sz="2400" b="0" kern="1200" smtClean="0"/>
            <a:t> &gt;p</a:t>
          </a:r>
          <a:r>
            <a:rPr lang="en-IN" sz="2400" b="0" kern="1200" baseline="-25000" smtClean="0"/>
            <a:t>B</a:t>
          </a:r>
          <a:r>
            <a:rPr lang="en-IN" sz="2400" b="0" kern="1200" baseline="30000" smtClean="0"/>
            <a:t>0</a:t>
          </a:r>
          <a:r>
            <a:rPr lang="en-IN" sz="2400" b="0" kern="1200" smtClean="0"/>
            <a:t> . x</a:t>
          </a:r>
          <a:r>
            <a:rPr lang="en-IN" sz="2400" b="0" kern="1200" baseline="-25000" smtClean="0"/>
            <a:t>B</a:t>
          </a:r>
          <a:endParaRPr lang="en-IN" sz="2400" b="0" kern="1200" dirty="0"/>
        </a:p>
      </dsp:txBody>
      <dsp:txXfrm>
        <a:off x="1990153" y="1461284"/>
        <a:ext cx="1755728" cy="1072309"/>
      </dsp:txXfrm>
    </dsp:sp>
    <dsp:sp modelId="{CA4FF312-0E36-44E0-A651-3F24E6D7143A}">
      <dsp:nvSpPr>
        <dsp:cNvPr id="0" name=""/>
        <dsp:cNvSpPr/>
      </dsp:nvSpPr>
      <dsp:spPr>
        <a:xfrm>
          <a:off x="1728985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79C41-A5FF-4D0B-BFE6-C61FFA6B0271}">
      <dsp:nvSpPr>
        <dsp:cNvPr id="0" name=""/>
        <dsp:cNvSpPr/>
      </dsp:nvSpPr>
      <dsp:spPr>
        <a:xfrm>
          <a:off x="1956792" y="2851712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P</a:t>
          </a:r>
          <a:r>
            <a:rPr lang="en-IN" sz="2400" kern="1200" baseline="-25000" dirty="0" smtClean="0"/>
            <a:t>TOTAL</a:t>
          </a:r>
          <a:r>
            <a:rPr lang="en-IN" sz="2400" kern="1200" dirty="0" smtClean="0"/>
            <a:t> &gt; P</a:t>
          </a:r>
          <a:r>
            <a:rPr lang="en-IN" sz="2400" kern="1200" baseline="-25000" dirty="0" smtClean="0"/>
            <a:t>A</a:t>
          </a:r>
          <a:r>
            <a:rPr lang="en-IN" sz="2400" kern="1200" dirty="0" smtClean="0"/>
            <a:t> + P</a:t>
          </a:r>
          <a:r>
            <a:rPr lang="en-IN" sz="2400" kern="1200" baseline="-25000" dirty="0" smtClean="0"/>
            <a:t>B</a:t>
          </a:r>
          <a:endParaRPr lang="en-IN" sz="2400" kern="1200" baseline="-25000" dirty="0"/>
        </a:p>
      </dsp:txBody>
      <dsp:txXfrm>
        <a:off x="1990153" y="2885073"/>
        <a:ext cx="1755728" cy="1072309"/>
      </dsp:txXfrm>
    </dsp:sp>
    <dsp:sp modelId="{2290A69A-A47F-42D6-A4FF-CFA03983685D}">
      <dsp:nvSpPr>
        <dsp:cNvPr id="0" name=""/>
        <dsp:cNvSpPr/>
      </dsp:nvSpPr>
      <dsp:spPr>
        <a:xfrm>
          <a:off x="1728985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9299E-8476-4EAB-8412-ECD8655AC040}">
      <dsp:nvSpPr>
        <dsp:cNvPr id="0" name=""/>
        <dsp:cNvSpPr/>
      </dsp:nvSpPr>
      <dsp:spPr>
        <a:xfrm>
          <a:off x="1956792" y="4275501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Δ</a:t>
          </a:r>
          <a:r>
            <a:rPr lang="en-IN" sz="2400" kern="1200" smtClean="0"/>
            <a:t>H</a:t>
          </a:r>
          <a:r>
            <a:rPr lang="en-IN" sz="2400" kern="1200" baseline="-25000" smtClean="0"/>
            <a:t>mix</a:t>
          </a:r>
          <a:r>
            <a:rPr lang="en-IN" sz="2400" kern="1200" smtClean="0"/>
            <a:t> &gt; 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Δ</a:t>
          </a:r>
          <a:r>
            <a:rPr lang="en-IN" sz="2400" kern="1200" smtClean="0"/>
            <a:t>V</a:t>
          </a:r>
          <a:r>
            <a:rPr lang="en-IN" sz="2400" kern="1200" baseline="-25000" smtClean="0"/>
            <a:t>mix</a:t>
          </a:r>
          <a:r>
            <a:rPr lang="en-IN" sz="2400" kern="1200" smtClean="0"/>
            <a:t> &gt; 0</a:t>
          </a:r>
          <a:endParaRPr lang="en-IN" sz="2400" kern="1200" dirty="0"/>
        </a:p>
      </dsp:txBody>
      <dsp:txXfrm>
        <a:off x="1990153" y="4308862"/>
        <a:ext cx="1755728" cy="1072309"/>
      </dsp:txXfrm>
    </dsp:sp>
    <dsp:sp modelId="{749A84B7-B289-46B9-8778-5370B97B604B}">
      <dsp:nvSpPr>
        <dsp:cNvPr id="0" name=""/>
        <dsp:cNvSpPr/>
      </dsp:nvSpPr>
      <dsp:spPr>
        <a:xfrm>
          <a:off x="4348757" y="4134"/>
          <a:ext cx="2278062" cy="1139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-ve deviati0n</a:t>
          </a:r>
          <a:endParaRPr lang="en-IN" sz="3500" kern="1200" dirty="0"/>
        </a:p>
      </dsp:txBody>
      <dsp:txXfrm>
        <a:off x="4382118" y="37495"/>
        <a:ext cx="2211340" cy="1072309"/>
      </dsp:txXfrm>
    </dsp:sp>
    <dsp:sp modelId="{432C817C-E9DE-4C9E-BCA3-4B37390BABDC}">
      <dsp:nvSpPr>
        <dsp:cNvPr id="0" name=""/>
        <dsp:cNvSpPr/>
      </dsp:nvSpPr>
      <dsp:spPr>
        <a:xfrm>
          <a:off x="4576564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C2256-4A3D-47F7-9F4C-C06FAAFDC450}">
      <dsp:nvSpPr>
        <dsp:cNvPr id="0" name=""/>
        <dsp:cNvSpPr/>
      </dsp:nvSpPr>
      <dsp:spPr>
        <a:xfrm>
          <a:off x="4804370" y="1427923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kern="1200" smtClean="0"/>
            <a:t>p</a:t>
          </a:r>
          <a:r>
            <a:rPr lang="en-IN" sz="2400" b="0" kern="1200" baseline="-25000" smtClean="0"/>
            <a:t>A</a:t>
          </a:r>
          <a:r>
            <a:rPr lang="en-IN" sz="2400" b="0" kern="1200" smtClean="0"/>
            <a:t> &lt;p</a:t>
          </a:r>
          <a:r>
            <a:rPr lang="en-IN" sz="2400" b="0" kern="1200" baseline="-25000" smtClean="0"/>
            <a:t>A</a:t>
          </a:r>
          <a:r>
            <a:rPr lang="en-IN" sz="2400" b="0" kern="1200" baseline="30000" smtClean="0"/>
            <a:t>0</a:t>
          </a:r>
          <a:r>
            <a:rPr lang="en-IN" sz="2400" b="0" kern="1200" smtClean="0"/>
            <a:t> . x</a:t>
          </a:r>
          <a:r>
            <a:rPr lang="en-IN" sz="2400" b="0" kern="1200" baseline="-25000" smtClean="0"/>
            <a:t>A ;</a:t>
          </a:r>
          <a:r>
            <a:rPr lang="en-IN" sz="2400" b="0" kern="1200" smtClean="0"/>
            <a:t>p</a:t>
          </a:r>
          <a:r>
            <a:rPr lang="en-IN" sz="2400" b="0" kern="1200" baseline="-25000" smtClean="0"/>
            <a:t>B</a:t>
          </a:r>
          <a:r>
            <a:rPr lang="en-IN" sz="2400" b="0" kern="1200" smtClean="0"/>
            <a:t> &lt;p</a:t>
          </a:r>
          <a:r>
            <a:rPr lang="en-IN" sz="2400" b="0" kern="1200" baseline="-25000" smtClean="0"/>
            <a:t>B</a:t>
          </a:r>
          <a:r>
            <a:rPr lang="en-IN" sz="2400" b="0" kern="1200" baseline="30000" smtClean="0"/>
            <a:t>0</a:t>
          </a:r>
          <a:r>
            <a:rPr lang="en-IN" sz="2400" b="0" kern="1200" smtClean="0"/>
            <a:t> . x</a:t>
          </a:r>
          <a:r>
            <a:rPr lang="en-IN" sz="2400" b="0" kern="1200" baseline="-25000" smtClean="0"/>
            <a:t>B</a:t>
          </a:r>
          <a:endParaRPr lang="en-IN" sz="2400" kern="1200" dirty="0"/>
        </a:p>
      </dsp:txBody>
      <dsp:txXfrm>
        <a:off x="4837731" y="1461284"/>
        <a:ext cx="1755728" cy="1072309"/>
      </dsp:txXfrm>
    </dsp:sp>
    <dsp:sp modelId="{EDCF0F54-385C-46B7-AF95-5166662BE011}">
      <dsp:nvSpPr>
        <dsp:cNvPr id="0" name=""/>
        <dsp:cNvSpPr/>
      </dsp:nvSpPr>
      <dsp:spPr>
        <a:xfrm>
          <a:off x="4576564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019FC-5A42-4014-BC7D-A109F6A9EDEA}">
      <dsp:nvSpPr>
        <dsp:cNvPr id="0" name=""/>
        <dsp:cNvSpPr/>
      </dsp:nvSpPr>
      <dsp:spPr>
        <a:xfrm>
          <a:off x="4804370" y="2851712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P</a:t>
          </a:r>
          <a:r>
            <a:rPr lang="en-IN" sz="2400" kern="1200" baseline="-25000" dirty="0" smtClean="0"/>
            <a:t>TOTAL</a:t>
          </a:r>
          <a:r>
            <a:rPr lang="en-IN" sz="2400" kern="1200" dirty="0" smtClean="0"/>
            <a:t> &lt; P</a:t>
          </a:r>
          <a:r>
            <a:rPr lang="en-IN" sz="2400" kern="1200" baseline="-25000" dirty="0" smtClean="0"/>
            <a:t>A</a:t>
          </a:r>
          <a:r>
            <a:rPr lang="en-IN" sz="2400" kern="1200" dirty="0" smtClean="0"/>
            <a:t> + P</a:t>
          </a:r>
          <a:r>
            <a:rPr lang="en-IN" sz="2400" kern="1200" baseline="-25000" dirty="0" smtClean="0"/>
            <a:t>B</a:t>
          </a:r>
          <a:endParaRPr lang="en-IN" sz="2400" kern="1200" dirty="0"/>
        </a:p>
      </dsp:txBody>
      <dsp:txXfrm>
        <a:off x="4837731" y="2885073"/>
        <a:ext cx="1755728" cy="1072309"/>
      </dsp:txXfrm>
    </dsp:sp>
    <dsp:sp modelId="{4FB25167-1AC7-43D5-8BE0-307FD5ECFA5C}">
      <dsp:nvSpPr>
        <dsp:cNvPr id="0" name=""/>
        <dsp:cNvSpPr/>
      </dsp:nvSpPr>
      <dsp:spPr>
        <a:xfrm>
          <a:off x="4576564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33B1D-81D9-46BF-8F66-E281D51416BE}">
      <dsp:nvSpPr>
        <dsp:cNvPr id="0" name=""/>
        <dsp:cNvSpPr/>
      </dsp:nvSpPr>
      <dsp:spPr>
        <a:xfrm>
          <a:off x="4804370" y="4275501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Δ</a:t>
          </a:r>
          <a:r>
            <a:rPr lang="en-IN" sz="2400" kern="1200" smtClean="0"/>
            <a:t>H</a:t>
          </a:r>
          <a:r>
            <a:rPr lang="en-IN" sz="2400" kern="1200" baseline="-25000" smtClean="0"/>
            <a:t>mix</a:t>
          </a:r>
          <a:r>
            <a:rPr lang="en-IN" sz="2400" kern="1200" smtClean="0"/>
            <a:t> &lt;0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/>
            <a:t>Δ</a:t>
          </a:r>
          <a:r>
            <a:rPr lang="en-IN" sz="2400" kern="1200" smtClean="0"/>
            <a:t>V</a:t>
          </a:r>
          <a:r>
            <a:rPr lang="en-IN" sz="2400" kern="1200" baseline="-25000" smtClean="0"/>
            <a:t>mix</a:t>
          </a:r>
          <a:r>
            <a:rPr lang="en-IN" sz="2400" kern="1200" smtClean="0"/>
            <a:t> &lt;0</a:t>
          </a:r>
          <a:endParaRPr lang="en-IN" sz="2400" kern="1200" dirty="0"/>
        </a:p>
      </dsp:txBody>
      <dsp:txXfrm>
        <a:off x="4837731" y="4308862"/>
        <a:ext cx="1755728" cy="107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9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52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36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463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91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88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008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288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3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30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98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43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07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43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645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99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213A-BCCC-4B8B-9259-0C8812873767}" type="datetimeFigureOut">
              <a:rPr lang="en-IN" smtClean="0"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6A7B54-0C4E-461A-B1E6-559E90713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33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30" y="426328"/>
            <a:ext cx="9144000" cy="2387600"/>
          </a:xfrm>
        </p:spPr>
        <p:txBody>
          <a:bodyPr/>
          <a:lstStyle/>
          <a:p>
            <a:pPr algn="ctr"/>
            <a:r>
              <a:rPr lang="en-IN" dirty="0" smtClean="0"/>
              <a:t>MODULE IV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296" y="3465561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/>
              <a:t>UNDERSTAND THE BASIC PRINCIPLES OF DISTILLATION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807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844" y="791570"/>
            <a:ext cx="615514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WORKING</a:t>
            </a:r>
            <a:r>
              <a:rPr lang="en-IN" b="1" dirty="0" smtClean="0"/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400" dirty="0" smtClean="0"/>
              <a:t>The </a:t>
            </a:r>
            <a:r>
              <a:rPr lang="en-IN" sz="1400" dirty="0"/>
              <a:t>liquid to be distilled is filled into the flask to one-half to two-third of its volume. Bumping is avoided by adding small pieces of porcelain before distillation.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400" dirty="0" smtClean="0"/>
              <a:t>A </a:t>
            </a:r>
            <a:r>
              <a:rPr lang="en-IN" sz="1400" dirty="0"/>
              <a:t>thermometer is inserted into the cork and fixed to the flask. The thermometer bulb must be just below the level of the side arm.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400" dirty="0" smtClean="0"/>
              <a:t>Water </a:t>
            </a:r>
            <a:r>
              <a:rPr lang="en-IN" sz="1400" dirty="0"/>
              <a:t>is circulated through the jacket of the condenser. The contents are heated gradually. </a:t>
            </a:r>
            <a:endParaRPr lang="en-IN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400" dirty="0" smtClean="0"/>
              <a:t>The </a:t>
            </a:r>
            <a:r>
              <a:rPr lang="en-IN" sz="1400" dirty="0"/>
              <a:t>liquid begins to boil after some time. </a:t>
            </a:r>
            <a:endParaRPr lang="en-IN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400" dirty="0" smtClean="0"/>
              <a:t>The </a:t>
            </a:r>
            <a:r>
              <a:rPr lang="en-IN" sz="1400" dirty="0"/>
              <a:t>vapour begins to rise up and passes down the side arm into the condenser.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400" dirty="0" smtClean="0"/>
              <a:t>The </a:t>
            </a:r>
            <a:r>
              <a:rPr lang="en-IN" sz="1400" dirty="0"/>
              <a:t>temperature rises rapidly and reaches a constant </a:t>
            </a:r>
            <a:r>
              <a:rPr lang="en-IN" sz="1400" dirty="0" smtClean="0"/>
              <a:t>value, which </a:t>
            </a:r>
            <a:r>
              <a:rPr lang="en-IN" sz="1400" dirty="0"/>
              <a:t>is equal to the boiling point of the liquid. The vapour is condensed and collected into the receiver.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400" dirty="0" smtClean="0"/>
              <a:t> </a:t>
            </a:r>
            <a:r>
              <a:rPr lang="en-IN" sz="1400" dirty="0"/>
              <a:t>The flame is adjusted so that the distillate is collected at the rate of one to two drops per second. </a:t>
            </a:r>
            <a:endParaRPr lang="en-IN" sz="1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400" dirty="0" smtClean="0"/>
              <a:t>Distillation </a:t>
            </a:r>
            <a:r>
              <a:rPr lang="en-IN" sz="1400" dirty="0"/>
              <a:t>should be continued until a small volume of liquid remains in the flask. </a:t>
            </a:r>
            <a:endParaRPr lang="en-IN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120" y="2008478"/>
            <a:ext cx="4126024" cy="24406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SIMPLE/DIFFERENTIAL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2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7606" y="670974"/>
            <a:ext cx="8734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sz="2000" dirty="0" smtClean="0">
                <a:solidFill>
                  <a:srgbClr val="C00000"/>
                </a:solidFill>
              </a:rPr>
              <a:t>APPLICATIONS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For </a:t>
            </a:r>
            <a:r>
              <a:rPr lang="en-IN" dirty="0"/>
              <a:t>the preparation of distilled water and water for injection. 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Volatile </a:t>
            </a:r>
            <a:r>
              <a:rPr lang="en-IN" dirty="0"/>
              <a:t>and aromatic waters are prepared. 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Organic </a:t>
            </a:r>
            <a:r>
              <a:rPr lang="en-IN" dirty="0"/>
              <a:t>solvents are purified. 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 </a:t>
            </a:r>
            <a:r>
              <a:rPr lang="en-IN" dirty="0"/>
              <a:t>Non-volatile solids are separated from volatile liquids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SIMPLE/DIFFERENTIAL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3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FLASH/EQUILIBRIUM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717" y="996288"/>
            <a:ext cx="1014199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/>
              <a:t>Process </a:t>
            </a:r>
            <a:r>
              <a:rPr lang="en-IN" dirty="0"/>
              <a:t>in which the entire liquid mixture is suddenly vaporized (flash) by passing the feed from a high pressure zone to a low pressure zone.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/>
              <a:t>A</a:t>
            </a:r>
            <a:r>
              <a:rPr lang="en-IN" dirty="0" smtClean="0"/>
              <a:t>lso </a:t>
            </a:r>
            <a:r>
              <a:rPr lang="en-IN" dirty="0"/>
              <a:t>known as equilibrium distillation, i.e., separation is attempted when the liquid and vapour phases are in equilibrium</a:t>
            </a:r>
            <a:r>
              <a:rPr lang="en-IN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 smtClean="0"/>
              <a:t>Continuous process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PRINCIPLE</a:t>
            </a:r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When </a:t>
            </a:r>
            <a:r>
              <a:rPr lang="en-IN" dirty="0"/>
              <a:t>a hot liquid mixture is allowed to enter from a </a:t>
            </a:r>
            <a:r>
              <a:rPr lang="en-IN" dirty="0" smtClean="0"/>
              <a:t>high pressure </a:t>
            </a:r>
            <a:r>
              <a:rPr lang="en-IN" dirty="0"/>
              <a:t>zone into a low-pressure zone, the entire liquid mixture is suddenly </a:t>
            </a:r>
            <a:r>
              <a:rPr lang="en-IN" dirty="0" smtClean="0"/>
              <a:t>vaporised.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This </a:t>
            </a:r>
            <a:r>
              <a:rPr lang="en-IN" dirty="0"/>
              <a:t>process is known as flash vaporisation. 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During </a:t>
            </a:r>
            <a:r>
              <a:rPr lang="en-IN" dirty="0"/>
              <a:t>this process the chamber gets cooled. 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individual vapour phase molecules of high boiling fraction get condensed, while low boiling fraction remains as vapour. </a:t>
            </a:r>
          </a:p>
        </p:txBody>
      </p:sp>
    </p:spTree>
    <p:extLst>
      <p:ext uri="{BB962C8B-B14F-4D97-AF65-F5344CB8AC3E}">
        <p14:creationId xmlns:p14="http://schemas.microsoft.com/office/powerpoint/2010/main" val="46819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93" y="1151683"/>
            <a:ext cx="4654757" cy="3010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879" y="1342748"/>
            <a:ext cx="67101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solidFill>
                  <a:srgbClr val="C00000"/>
                </a:solidFill>
              </a:rPr>
              <a:t>WORKING</a:t>
            </a:r>
            <a:endParaRPr lang="en-I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 </a:t>
            </a:r>
            <a:r>
              <a:rPr lang="en-IN" dirty="0"/>
              <a:t>The feed is pumped through a heater at a certain pressure.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liquid gets heated, which enters the vapour-liquid separator through a pressure-reducing valve.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Due </a:t>
            </a:r>
            <a:r>
              <a:rPr lang="en-IN" dirty="0"/>
              <a:t>to the drop in pressure, the hot liquid flashes, which further enhances the vaporisation process. 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sudden vaporisation induces cooling. 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individual vapour phase molecules of high boiling fraction get condensed, while low boiling fraction remains as vapour</a:t>
            </a:r>
            <a:r>
              <a:rPr lang="en-IN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FLASH/EQUILIBRIUM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9891" y="523880"/>
            <a:ext cx="98081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IN" sz="20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000" dirty="0" smtClean="0">
                <a:solidFill>
                  <a:srgbClr val="C00000"/>
                </a:solidFill>
              </a:rPr>
              <a:t>WORKING</a:t>
            </a:r>
            <a:endParaRPr lang="en-I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mixture is allowed for a sufficient time, so that vapour and liquid portions separate and achieve equilibrium.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vapour is separated through a pipe from above and liquid is collected from the bottom of the separator.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By </a:t>
            </a:r>
            <a:r>
              <a:rPr lang="en-IN" dirty="0"/>
              <a:t>continuously feeding into the still, it is possible to obtain continuous flash distillation.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operating conditions can be adjusted in such a way that the amount of feed exactly equals the amount of material removed.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 smtClean="0"/>
              <a:t>Therefore</a:t>
            </a:r>
            <a:r>
              <a:rPr lang="en-IN" dirty="0"/>
              <a:t>, vapour and liquid concentrations at any point remain constant in the unit.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0959" y="5743894"/>
            <a:ext cx="10299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 smtClean="0"/>
              <a:t>Uses :  </a:t>
            </a:r>
          </a:p>
          <a:p>
            <a:pPr algn="just"/>
            <a:r>
              <a:rPr lang="en-IN" sz="2000" b="1" dirty="0" smtClean="0"/>
              <a:t>Flash </a:t>
            </a:r>
            <a:r>
              <a:rPr lang="en-IN" sz="2000" b="1" dirty="0"/>
              <a:t>distillation is used for separating components, which boil at widely different temperatures. It is widely used in petroleum industry for refining crude oil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FLASH/EQUILIBRIUM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7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6286" y="1506519"/>
            <a:ext cx="96863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Steam distillation </a:t>
            </a:r>
            <a:r>
              <a:rPr lang="en-IN" dirty="0" smtClean="0"/>
              <a:t>for </a:t>
            </a:r>
            <a:r>
              <a:rPr lang="en-IN" dirty="0"/>
              <a:t>temperature sensitive materials like natural aromatic </a:t>
            </a:r>
            <a:r>
              <a:rPr lang="en-IN" dirty="0" smtClean="0"/>
              <a:t>compounds.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Utilizes distillation </a:t>
            </a:r>
            <a:r>
              <a:rPr lang="en-IN" dirty="0"/>
              <a:t>at lower temperatures, reducing the deterioration of the desired products. </a:t>
            </a:r>
            <a:endParaRPr lang="en-IN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If </a:t>
            </a:r>
            <a:r>
              <a:rPr lang="en-IN" dirty="0"/>
              <a:t>the substances to be distilled are very sensitive to heat, steam distillation may be applied under reduced pressure, thereby reducing the operating temperature further. 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3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639" y="1061043"/>
            <a:ext cx="6684213" cy="585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Metallic </a:t>
            </a:r>
            <a:r>
              <a:rPr lang="en-IN" dirty="0"/>
              <a:t>steam can fitted with cork having two </a:t>
            </a:r>
            <a:r>
              <a:rPr lang="en-IN" dirty="0" smtClean="0"/>
              <a:t>holes.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Safety </a:t>
            </a:r>
            <a:r>
              <a:rPr lang="en-IN" dirty="0"/>
              <a:t>tube inserted up to bottom through one hole to maintain pressure in side </a:t>
            </a:r>
            <a:r>
              <a:rPr lang="en-IN" dirty="0" smtClean="0"/>
              <a:t>steam generator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Through </a:t>
            </a:r>
            <a:r>
              <a:rPr lang="en-IN" dirty="0"/>
              <a:t>other </a:t>
            </a:r>
            <a:r>
              <a:rPr lang="en-IN" dirty="0" smtClean="0"/>
              <a:t>hole, </a:t>
            </a:r>
            <a:r>
              <a:rPr lang="en-IN" dirty="0"/>
              <a:t>band tube is passed </a:t>
            </a:r>
            <a:r>
              <a:rPr lang="en-IN" dirty="0" smtClean="0"/>
              <a:t>and </a:t>
            </a:r>
            <a:r>
              <a:rPr lang="en-IN" dirty="0"/>
              <a:t>is connected to flask containing non-aqueous liquid in which tube is dipped.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Flask </a:t>
            </a:r>
            <a:r>
              <a:rPr lang="en-IN" dirty="0"/>
              <a:t>and condenser is connected with delivery tube.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Condenser </a:t>
            </a:r>
            <a:r>
              <a:rPr lang="en-IN" dirty="0"/>
              <a:t>is connected to receiver with help of adopter.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Provision </a:t>
            </a:r>
            <a:r>
              <a:rPr lang="en-IN" dirty="0"/>
              <a:t>are made to heat both steam can and flask </a:t>
            </a:r>
            <a:r>
              <a:rPr lang="en-IN" dirty="0" smtClean="0"/>
              <a:t>separately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852" y="2098273"/>
            <a:ext cx="4434403" cy="26784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00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639" y="1061043"/>
            <a:ext cx="66842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WORKING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Steam used to reduce the boiling point of a liquid to be distilled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Adding water or steam, the boiling points of the compounds are depressed, allowing them to evaporate at lower temperatures , preferably below the temperatures , preferably below the temperatures at which deterioration of the material becomes appreciable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After distillation, vapours condensed, yielding a two phase system of water and organic compounds which can be separated because they are </a:t>
            </a:r>
            <a:r>
              <a:rPr lang="en-IN" dirty="0" err="1" smtClean="0"/>
              <a:t>immsicible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852" y="2221105"/>
            <a:ext cx="4434403" cy="267844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55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689" y="1062209"/>
            <a:ext cx="963077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C00000"/>
                </a:solidFill>
              </a:rPr>
              <a:t>APPLICATIONS</a:t>
            </a:r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Used </a:t>
            </a:r>
            <a:r>
              <a:rPr lang="en-IN" dirty="0"/>
              <a:t>to separate immiscible liquids. Ex- Water + Toluene 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/>
              <a:t> </a:t>
            </a:r>
            <a:r>
              <a:rPr lang="en-IN" dirty="0" smtClean="0"/>
              <a:t>           Extraction </a:t>
            </a:r>
            <a:r>
              <a:rPr lang="en-IN" dirty="0"/>
              <a:t>at much lower temperature to protect from decomposition without </a:t>
            </a:r>
            <a:r>
              <a:rPr lang="en-IN" dirty="0" smtClean="0"/>
              <a:t>	loss </a:t>
            </a:r>
            <a:r>
              <a:rPr lang="en-IN" dirty="0"/>
              <a:t>of aroma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To </a:t>
            </a:r>
            <a:r>
              <a:rPr lang="en-IN" dirty="0"/>
              <a:t>extract volatile oils like clove, anise and eucalyptus </a:t>
            </a:r>
            <a:r>
              <a:rPr lang="en-IN" dirty="0" smtClean="0"/>
              <a:t>oils.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Purification </a:t>
            </a:r>
            <a:r>
              <a:rPr lang="en-IN" dirty="0"/>
              <a:t>of essential oils like almond oil.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Camphor </a:t>
            </a:r>
            <a:r>
              <a:rPr lang="en-IN" dirty="0"/>
              <a:t>is distilled by this method.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Aromatic </a:t>
            </a:r>
            <a:r>
              <a:rPr lang="en-IN" dirty="0"/>
              <a:t>water are prepared.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2973" y="5224979"/>
            <a:ext cx="10299511" cy="12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Example : Boiling </a:t>
            </a:r>
            <a:r>
              <a:rPr lang="en-IN" dirty="0"/>
              <a:t>point of </a:t>
            </a:r>
            <a:r>
              <a:rPr lang="en-IN" dirty="0" err="1"/>
              <a:t>bromobenzene</a:t>
            </a:r>
            <a:r>
              <a:rPr lang="en-IN" dirty="0"/>
              <a:t> is 156 °C and </a:t>
            </a:r>
            <a:r>
              <a:rPr lang="en-IN" dirty="0" smtClean="0"/>
              <a:t>boiling </a:t>
            </a:r>
            <a:r>
              <a:rPr lang="en-IN" dirty="0"/>
              <a:t>point of water is 100 °C, but a mixture of the two boils at 95 °C. Thus, </a:t>
            </a:r>
            <a:r>
              <a:rPr lang="en-IN" dirty="0" err="1"/>
              <a:t>bromobenzene</a:t>
            </a:r>
            <a:r>
              <a:rPr lang="en-IN" dirty="0"/>
              <a:t> can be easily distilled at a temperature 61 °C below its normal boiling point.</a:t>
            </a:r>
          </a:p>
        </p:txBody>
      </p:sp>
    </p:spTree>
    <p:extLst>
      <p:ext uri="{BB962C8B-B14F-4D97-AF65-F5344CB8AC3E}">
        <p14:creationId xmlns:p14="http://schemas.microsoft.com/office/powerpoint/2010/main" val="2360360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RECTIFICATION OR FRACTIONATION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393" y="1401381"/>
            <a:ext cx="945335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Used commonly in industries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Also </a:t>
            </a:r>
            <a:r>
              <a:rPr lang="en-IN" dirty="0"/>
              <a:t>known as rectification, because a part of the vapour is condensed and returned as a </a:t>
            </a:r>
            <a:r>
              <a:rPr lang="en-IN" dirty="0" smtClean="0"/>
              <a:t>liquid (reflux) , pure product can be obtained by this method</a:t>
            </a:r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U</a:t>
            </a:r>
            <a:r>
              <a:rPr lang="en-IN" dirty="0" smtClean="0"/>
              <a:t>sed </a:t>
            </a:r>
            <a:r>
              <a:rPr lang="en-IN" dirty="0"/>
              <a:t>to separate miscible volatile liquids, whose boiling points are close, by means of a fractionating column.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Fractional </a:t>
            </a:r>
            <a:r>
              <a:rPr lang="en-IN" dirty="0"/>
              <a:t>distillation is a process in which vaporisation of liquid mixture gives rise to a mixture of constituents from which the desired one is separated in pure form.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6914" y="5090615"/>
            <a:ext cx="937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Rectification – enrichment of vapour stream as it passes through a column in contact with reflux</a:t>
            </a: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154" y="838731"/>
            <a:ext cx="95352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4.1.1 Define Distillation and types of Distillation –Equilibrium, simple, steam and fractional distillation.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4.1.2 Vapour liquid </a:t>
            </a:r>
            <a:r>
              <a:rPr lang="en-IN" sz="2000" dirty="0" err="1" smtClean="0"/>
              <a:t>equilibria</a:t>
            </a:r>
            <a:r>
              <a:rPr lang="en-IN" sz="2000" dirty="0" smtClean="0"/>
              <a:t> and phase diagram for a binary mixture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4.1.3 Explain Simple Distillation and Steam Distillation with diagram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4.1.4 Define Raoult’s law and derive equation – ideal and non ideal solutions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4.1.5 Define relative volatility and derive the equation for relative volatility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 4.1.6 Solve simple problems related to Raoult’s law and relative volatility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 4.1.7 Describe maximum and minimum boiling Azeotropes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 4.1.8 Compare </a:t>
            </a:r>
            <a:r>
              <a:rPr lang="en-IN" sz="2000" dirty="0" err="1" smtClean="0"/>
              <a:t>Azeotropic</a:t>
            </a:r>
            <a:r>
              <a:rPr lang="en-IN" sz="2000" dirty="0" smtClean="0"/>
              <a:t> and Extractive Distillation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6966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154" y="1001332"/>
            <a:ext cx="8186288" cy="585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Fractionating column or fractionator consist of 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 </a:t>
            </a:r>
            <a:r>
              <a:rPr lang="en-IN" dirty="0" smtClean="0"/>
              <a:t>              (</a:t>
            </a:r>
            <a:r>
              <a:rPr lang="en-IN" dirty="0" err="1" smtClean="0"/>
              <a:t>i</a:t>
            </a:r>
            <a:r>
              <a:rPr lang="en-IN" dirty="0" smtClean="0"/>
              <a:t>) cylindrical shell divided into sections by a series of perforated trays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 </a:t>
            </a:r>
            <a:r>
              <a:rPr lang="en-IN" dirty="0" smtClean="0"/>
              <a:t>              (ii) reboiler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 </a:t>
            </a:r>
            <a:r>
              <a:rPr lang="en-IN" dirty="0" smtClean="0"/>
              <a:t>               (iii) condenser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Liquid mixture to be separated is introduced in the cylindrical column more or less centrally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Column divide into </a:t>
            </a:r>
            <a:r>
              <a:rPr lang="en-IN" b="1" dirty="0" smtClean="0"/>
              <a:t>rectifying and stripping sections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Section above the feed plate or tray is called rectifying section, where </a:t>
            </a:r>
            <a:r>
              <a:rPr lang="en-IN" dirty="0"/>
              <a:t>in vapour is washed to remove the less volatile component with the liquid returned to the column from top (known as reflux). </a:t>
            </a:r>
            <a:endParaRPr lang="en-I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Portion </a:t>
            </a:r>
            <a:r>
              <a:rPr lang="en-IN" dirty="0"/>
              <a:t>below the feed plate including the feed plate is called stripping section wherein the liquid is stripped off more volatile component by rising vapour.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539785" y="2906973"/>
            <a:ext cx="900752" cy="12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40537" y="2961564"/>
            <a:ext cx="79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Tray</a:t>
            </a:r>
            <a:endParaRPr lang="en-IN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84442" y="1370886"/>
            <a:ext cx="3504329" cy="4238341"/>
            <a:chOff x="8297839" y="279068"/>
            <a:chExt cx="3504329" cy="4238341"/>
          </a:xfrm>
        </p:grpSpPr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97839" y="279068"/>
              <a:ext cx="3504329" cy="4238341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9539785" y="2893325"/>
              <a:ext cx="900752" cy="122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440537" y="2947916"/>
              <a:ext cx="79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 smtClean="0"/>
                <a:t>Tray</a:t>
              </a:r>
              <a:endParaRPr lang="en-IN" sz="12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RECTIFICATION OR FRACTIONATION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03" y="1551507"/>
            <a:ext cx="786653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Perforated trays are liquid –gas contacting devices on which gas/vapour and liquid are brought into intimate contact for mass transfer to occur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Vapours </a:t>
            </a:r>
            <a:r>
              <a:rPr lang="en-IN" dirty="0" smtClean="0"/>
              <a:t>generated reboiler are </a:t>
            </a:r>
            <a:r>
              <a:rPr lang="en-IN" dirty="0"/>
              <a:t>fed to the bottom of the column. </a:t>
            </a: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Bottom product - liquid  </a:t>
            </a:r>
            <a:r>
              <a:rPr lang="en-IN" dirty="0"/>
              <a:t>rich in the less volatile </a:t>
            </a:r>
            <a:r>
              <a:rPr lang="en-IN" dirty="0" smtClean="0"/>
              <a:t>component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Vapour rising from top of the column is fed to a condenser where the latent heat is removed with the help of a circulated coolant through the condenser.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 part of the condensed liquid is returned to the column (reflux)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539785" y="2906973"/>
            <a:ext cx="900752" cy="12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40537" y="2961564"/>
            <a:ext cx="79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Tray</a:t>
            </a:r>
            <a:endParaRPr lang="en-IN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97839" y="1411830"/>
            <a:ext cx="3504329" cy="4238341"/>
            <a:chOff x="8297839" y="279068"/>
            <a:chExt cx="3504329" cy="4238341"/>
          </a:xfrm>
        </p:grpSpPr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97839" y="279068"/>
              <a:ext cx="3504329" cy="4238341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9539785" y="2893325"/>
              <a:ext cx="900752" cy="122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440537" y="2947916"/>
              <a:ext cx="79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 smtClean="0"/>
                <a:t>Tray</a:t>
              </a:r>
              <a:endParaRPr lang="en-IN" sz="12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RECTIFICATION OR FRACTIONATION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2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99" y="1411830"/>
            <a:ext cx="7866533" cy="456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Remaining part withdrawn as the top product or distillate which is rich in more volatile component. </a:t>
            </a:r>
            <a:endParaRPr lang="en-IN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As we move up, the vapour becomes richer and richer in the more volatile component and as we move down the column, the liquid becomes richer and richer in less volatile component.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As the liquid is at its bubble point and the vapour is at its dew point, temperature is maximum at the bottom and minimum at the top.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The part of the condensed liquid returning to the top of the column is called reflux.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539785" y="2906973"/>
            <a:ext cx="900752" cy="12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40537" y="2961564"/>
            <a:ext cx="79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Tray</a:t>
            </a:r>
            <a:endParaRPr lang="en-IN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97839" y="1411830"/>
            <a:ext cx="3504329" cy="4238341"/>
            <a:chOff x="8297839" y="279068"/>
            <a:chExt cx="3504329" cy="4238341"/>
          </a:xfrm>
        </p:grpSpPr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97839" y="279068"/>
              <a:ext cx="3504329" cy="4238341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9539785" y="2893325"/>
              <a:ext cx="900752" cy="122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440537" y="2947916"/>
              <a:ext cx="79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 smtClean="0"/>
                <a:t>Tray</a:t>
              </a:r>
              <a:endParaRPr lang="en-IN" sz="12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RECTIFICATION OR FRACTIONATION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9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1461" y="1229520"/>
            <a:ext cx="8811905" cy="29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C00000"/>
                </a:solidFill>
              </a:rPr>
              <a:t>APPLICATIONS</a:t>
            </a:r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P</a:t>
            </a:r>
            <a:r>
              <a:rPr lang="en-IN" dirty="0" smtClean="0"/>
              <a:t>urification </a:t>
            </a:r>
            <a:r>
              <a:rPr lang="en-IN" dirty="0"/>
              <a:t>of water as well as separating acetone and </a:t>
            </a:r>
            <a:r>
              <a:rPr lang="en-IN" dirty="0" smtClean="0"/>
              <a:t>water.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Oil refineries </a:t>
            </a:r>
            <a:r>
              <a:rPr lang="en-IN" dirty="0"/>
              <a:t>and chemical plants mainly for purification and separation of many organic compounds</a:t>
            </a:r>
            <a:r>
              <a:rPr lang="en-IN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Crude oil refining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RECTIFICATION OR FRACTIONATION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4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29932"/>
              </p:ext>
            </p:extLst>
          </p:nvPr>
        </p:nvGraphicFramePr>
        <p:xfrm>
          <a:off x="2032000" y="719666"/>
          <a:ext cx="8128000" cy="4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SIMPLE DISTILLATION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FRACTIONAL DISTILLATION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7220"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/>
                        <a:t>Used</a:t>
                      </a:r>
                      <a:r>
                        <a:rPr lang="en-IN" baseline="0" dirty="0" smtClean="0"/>
                        <a:t> to separate mixture of miscible liquids with sufficiently large differences in their boiling points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/>
                        <a:t>Used when the difference in boiling</a:t>
                      </a:r>
                      <a:r>
                        <a:rPr lang="en-IN" baseline="0" dirty="0" smtClean="0"/>
                        <a:t> points is quite less</a:t>
                      </a:r>
                      <a:endParaRPr lang="en-IN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/>
                        <a:t>vapour is directly passed through the condenser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vapour must pass through a fractionating column in which partial condensation of vapour is allowed to occur</a:t>
                      </a:r>
                    </a:p>
                    <a:p>
                      <a:pPr algn="just"/>
                      <a:endParaRPr lang="en-IN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/>
                        <a:t>Condensate is collected directly into the receiver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/>
                        <a:t>Condensation takes place in the fractionating column, so that a part of the condensing vapour returns to the still. </a:t>
                      </a:r>
                      <a:endParaRPr lang="en-IN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/>
                        <a:t>E.g. Sea water purification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/>
                        <a:t>E.g. Crude oil refining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RAOULT’S LAW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8549" y="949153"/>
            <a:ext cx="932142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Used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for predicting the vapour liquid equilibrium for an ideal solution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IN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states that the equilibrium partial pressure of a constituent/ component in a solution at a given temperature is equal to the product of its vapour pressure in the pure state and its mole fraction in the liquid state. </a:t>
            </a:r>
            <a:endParaRPr lang="en-IN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b="1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N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N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equilibrium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partial 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pressure of A and B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N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baseline="-25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000" baseline="30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20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000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vapour pressure of A and B in the pure state 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N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IN" sz="20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IN" sz="2000" baseline="-25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0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- mole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fraction of A and B in the liquid phase, 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N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Partial pressure - pressure </a:t>
            </a:r>
            <a:r>
              <a:rPr lang="en-IN" dirty="0">
                <a:ea typeface="Calibri" panose="020F0502020204030204" pitchFamily="34" charset="0"/>
                <a:cs typeface="Times New Roman" panose="02020603050405020304" pitchFamily="18" charset="0"/>
              </a:rPr>
              <a:t>exerted by an individual gas in a </a:t>
            </a:r>
            <a:r>
              <a:rPr lang="en-IN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mixture</a:t>
            </a:r>
            <a:endParaRPr lang="en-IN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75" y="2915609"/>
            <a:ext cx="6088815" cy="9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DALTON’S LAW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7939" y="1411490"/>
            <a:ext cx="881190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dirty="0"/>
              <a:t>It states that in a mixture of non-reacting gases, the total pressure exerted is equal to the sum of the partial pressure of the individual </a:t>
            </a:r>
            <a:r>
              <a:rPr lang="en-IN" b="1" dirty="0" smtClean="0"/>
              <a:t>gases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This empirical law was observed by John Dalton in 1801 and is related to the ideal gas </a:t>
            </a:r>
            <a:r>
              <a:rPr lang="en-IN" dirty="0" smtClean="0"/>
              <a:t>laws</a:t>
            </a:r>
          </a:p>
          <a:p>
            <a:pPr algn="just">
              <a:lnSpc>
                <a:spcPct val="150000"/>
              </a:lnSpc>
            </a:pPr>
            <a:endParaRPr lang="en-IN" dirty="0"/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607" y="3478434"/>
            <a:ext cx="3823515" cy="4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SOLUTIONS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9367" y="1201004"/>
            <a:ext cx="105497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An ideal solution is that solution that follows </a:t>
            </a:r>
            <a:r>
              <a:rPr lang="en-IN" dirty="0" smtClean="0"/>
              <a:t>Raoult’s </a:t>
            </a:r>
            <a:r>
              <a:rPr lang="en-IN" dirty="0"/>
              <a:t>law under all standard </a:t>
            </a:r>
            <a:r>
              <a:rPr lang="en-IN" dirty="0" smtClean="0"/>
              <a:t>temperature </a:t>
            </a:r>
            <a:r>
              <a:rPr lang="en-IN" dirty="0"/>
              <a:t>and </a:t>
            </a:r>
            <a:r>
              <a:rPr lang="en-IN" dirty="0" smtClean="0"/>
              <a:t>concentration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Consider </a:t>
            </a:r>
            <a:r>
              <a:rPr lang="en-IN" dirty="0"/>
              <a:t>two liquids A and B, and mix them. The formed solution will experience several intermolecular forces of attractions inside it, which will be: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		A </a:t>
            </a:r>
            <a:r>
              <a:rPr lang="en-IN" dirty="0"/>
              <a:t>– A intermolecular forces of attraction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		B </a:t>
            </a:r>
            <a:r>
              <a:rPr lang="en-IN" dirty="0"/>
              <a:t>– B intermolecular forces of attraction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		A </a:t>
            </a:r>
            <a:r>
              <a:rPr lang="en-IN" dirty="0"/>
              <a:t>– B intermolecular forces of attraction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solution is said to be an ideal solution, only when the intermolecular forces of attraction between A – A, B – B and A – B are nearly </a:t>
            </a:r>
            <a:r>
              <a:rPr lang="en-IN" dirty="0" smtClean="0"/>
              <a:t>equal.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 smtClean="0"/>
              <a:t>Examples n-hexane </a:t>
            </a:r>
            <a:r>
              <a:rPr lang="en-IN" dirty="0"/>
              <a:t>and n-heptane ; </a:t>
            </a:r>
            <a:r>
              <a:rPr lang="en-IN" dirty="0" err="1"/>
              <a:t>Bromoethane</a:t>
            </a:r>
            <a:r>
              <a:rPr lang="en-IN" dirty="0"/>
              <a:t> and </a:t>
            </a:r>
            <a:r>
              <a:rPr lang="en-IN" dirty="0" err="1"/>
              <a:t>Chloroethane</a:t>
            </a:r>
            <a:r>
              <a:rPr lang="en-IN" dirty="0"/>
              <a:t>, Benzene and Toluene etc. </a:t>
            </a:r>
          </a:p>
        </p:txBody>
      </p:sp>
    </p:spTree>
    <p:extLst>
      <p:ext uri="{BB962C8B-B14F-4D97-AF65-F5344CB8AC3E}">
        <p14:creationId xmlns:p14="http://schemas.microsoft.com/office/powerpoint/2010/main" val="20868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IDEAL SOLUTIONS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1104" y="1429183"/>
            <a:ext cx="970251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solution which do not follow </a:t>
            </a:r>
            <a:r>
              <a:rPr lang="en-IN" dirty="0" smtClean="0"/>
              <a:t>Raoult’s law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It is the solution in which solute and solvent molecules interact with one another with a different force than forces of interaction between the molecules of the pure compounds</a:t>
            </a:r>
            <a:r>
              <a:rPr lang="en-IN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Example 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S</a:t>
            </a:r>
            <a:r>
              <a:rPr lang="en-IN" dirty="0" smtClean="0"/>
              <a:t>ulphuric </a:t>
            </a:r>
            <a:r>
              <a:rPr lang="en-IN" dirty="0"/>
              <a:t>acid(solute) and water(solvent) the amount of heat is evolved is large and thus change in volume is also seen.</a:t>
            </a:r>
          </a:p>
        </p:txBody>
      </p:sp>
    </p:spTree>
    <p:extLst>
      <p:ext uri="{BB962C8B-B14F-4D97-AF65-F5344CB8AC3E}">
        <p14:creationId xmlns:p14="http://schemas.microsoft.com/office/powerpoint/2010/main" val="7138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1062648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IDEAL AND NON IDEAL SOLUTION</a:t>
            </a:r>
            <a:endParaRPr lang="e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9540886"/>
              </p:ext>
            </p:extLst>
          </p:nvPr>
        </p:nvGraphicFramePr>
        <p:xfrm>
          <a:off x="2032000" y="815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ot Equal 7"/>
          <p:cNvSpPr/>
          <p:nvPr/>
        </p:nvSpPr>
        <p:spPr>
          <a:xfrm>
            <a:off x="4722125" y="4503761"/>
            <a:ext cx="232012" cy="15012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Not Equal 8"/>
          <p:cNvSpPr/>
          <p:nvPr/>
        </p:nvSpPr>
        <p:spPr>
          <a:xfrm>
            <a:off x="5004179" y="4833582"/>
            <a:ext cx="232012" cy="15012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Not Equal 9"/>
          <p:cNvSpPr/>
          <p:nvPr/>
        </p:nvSpPr>
        <p:spPr>
          <a:xfrm>
            <a:off x="4990531" y="5122460"/>
            <a:ext cx="232012" cy="15012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Not Equal 10"/>
          <p:cNvSpPr/>
          <p:nvPr/>
        </p:nvSpPr>
        <p:spPr>
          <a:xfrm>
            <a:off x="6253518" y="4517409"/>
            <a:ext cx="232012" cy="15012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2"/>
            <a:ext cx="10515600" cy="931412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004"/>
            <a:ext cx="10515600" cy="51452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 Process of separating the components or substances from a liquid mixture by using selective boiling and condensation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 Differences </a:t>
            </a:r>
            <a:r>
              <a:rPr lang="en-IN" dirty="0"/>
              <a:t>in vapour pressures (volatilities) of different constituents at the same </a:t>
            </a:r>
            <a:r>
              <a:rPr lang="en-IN" dirty="0" smtClean="0"/>
              <a:t>temperature </a:t>
            </a:r>
            <a:r>
              <a:rPr lang="en-IN" dirty="0"/>
              <a:t>is responsible for such a </a:t>
            </a:r>
            <a:r>
              <a:rPr lang="en-IN" dirty="0" smtClean="0"/>
              <a:t>separation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</a:rPr>
              <a:t>Binary Mixture</a:t>
            </a:r>
          </a:p>
          <a:p>
            <a:r>
              <a:rPr lang="en-IN" dirty="0" smtClean="0"/>
              <a:t>When two liquids are mixed together, they may be miscible with each other in all proportion, such miscible liquid are known as binary mixtures of liquids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Example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ethanol + water ; acetone + water; benzene + carbon tetrachloride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37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06370551"/>
              </p:ext>
            </p:extLst>
          </p:nvPr>
        </p:nvGraphicFramePr>
        <p:xfrm>
          <a:off x="-219881" y="12146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IDEAL SOLUTIONS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853" y="1446663"/>
            <a:ext cx="5596526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9451" y="360613"/>
            <a:ext cx="9835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solidFill>
                  <a:srgbClr val="FF0000"/>
                </a:solidFill>
              </a:rPr>
              <a:t>Derive an equation connecting mole fraction and vapour of a binary mixtures by applying Raoult’s law and Dalton’s </a:t>
            </a:r>
            <a:r>
              <a:rPr lang="en-IN" dirty="0" smtClean="0">
                <a:solidFill>
                  <a:srgbClr val="FF0000"/>
                </a:solidFill>
              </a:rPr>
              <a:t>law</a:t>
            </a:r>
          </a:p>
          <a:p>
            <a:pPr algn="ctr"/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OR</a:t>
            </a:r>
          </a:p>
          <a:p>
            <a:pPr algn="just"/>
            <a:r>
              <a:rPr lang="en-IN" dirty="0">
                <a:solidFill>
                  <a:srgbClr val="FF0000"/>
                </a:solidFill>
              </a:rPr>
              <a:t>Explain Raoult’s law and derive its equation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IN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14576" y="1802887"/>
            <a:ext cx="8998666" cy="1759966"/>
            <a:chOff x="1414576" y="1802887"/>
            <a:chExt cx="8998666" cy="1759966"/>
          </a:xfrm>
        </p:grpSpPr>
        <p:grpSp>
          <p:nvGrpSpPr>
            <p:cNvPr id="9" name="Group 8"/>
            <p:cNvGrpSpPr/>
            <p:nvPr/>
          </p:nvGrpSpPr>
          <p:grpSpPr>
            <a:xfrm>
              <a:off x="1414576" y="1802887"/>
              <a:ext cx="7099477" cy="1759966"/>
              <a:chOff x="1837659" y="1802887"/>
              <a:chExt cx="7099477" cy="175996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34770" y="1802887"/>
                <a:ext cx="5402366" cy="827867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538" y="2997576"/>
                <a:ext cx="4847250" cy="565277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837659" y="2047543"/>
                <a:ext cx="1378904" cy="33855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600" dirty="0" smtClean="0"/>
                  <a:t>Raoult’s law</a:t>
                </a:r>
                <a:endParaRPr lang="en-IN" sz="1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37659" y="3041144"/>
                <a:ext cx="1406154" cy="33855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600" dirty="0" smtClean="0"/>
                  <a:t>Dalton’s law</a:t>
                </a:r>
                <a:endParaRPr lang="en-IN" sz="16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514053" y="1949747"/>
              <a:ext cx="1899189" cy="436350"/>
              <a:chOff x="8514053" y="1949747"/>
              <a:chExt cx="1899189" cy="436350"/>
            </a:xfrm>
          </p:grpSpPr>
          <p:cxnSp>
            <p:nvCxnSpPr>
              <p:cNvPr id="14" name="Straight Arrow Connector 13"/>
              <p:cNvCxnSpPr>
                <a:stCxn id="5" idx="3"/>
              </p:cNvCxnSpPr>
              <p:nvPr/>
            </p:nvCxnSpPr>
            <p:spPr>
              <a:xfrm flipV="1">
                <a:off x="8514053" y="2197290"/>
                <a:ext cx="1421517" cy="195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9935570" y="1949747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>
                    <a:solidFill>
                      <a:schemeClr val="tx1"/>
                    </a:solidFill>
                  </a:rPr>
                  <a:t>1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108705" y="3030440"/>
              <a:ext cx="2304537" cy="436350"/>
              <a:chOff x="8108705" y="1949747"/>
              <a:chExt cx="2304537" cy="436350"/>
            </a:xfrm>
          </p:grpSpPr>
          <p:cxnSp>
            <p:nvCxnSpPr>
              <p:cNvPr id="18" name="Straight Arrow Connector 17"/>
              <p:cNvCxnSpPr>
                <a:stCxn id="6" idx="3"/>
              </p:cNvCxnSpPr>
              <p:nvPr/>
            </p:nvCxnSpPr>
            <p:spPr>
              <a:xfrm flipV="1">
                <a:off x="8108705" y="2197291"/>
                <a:ext cx="1826865" cy="2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9935570" y="1949747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2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1260143" y="3794895"/>
            <a:ext cx="9944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For an ideal gas or vapour, the partial pressure is related to the mole fraction of the component in gas or vapour phase by the relation: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		</a:t>
            </a:r>
            <a:r>
              <a:rPr lang="en-IN" b="1" dirty="0">
                <a:solidFill>
                  <a:srgbClr val="C00000"/>
                </a:solidFill>
              </a:rPr>
              <a:t>Partial pressure = mole fraction  × Total pressure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		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14985" y="5263404"/>
            <a:ext cx="8798255" cy="1338828"/>
            <a:chOff x="1614985" y="5263404"/>
            <a:chExt cx="8798255" cy="1338828"/>
          </a:xfrm>
        </p:grpSpPr>
        <p:sp>
          <p:nvSpPr>
            <p:cNvPr id="22" name="Rectangle 21"/>
            <p:cNvSpPr/>
            <p:nvPr/>
          </p:nvSpPr>
          <p:spPr>
            <a:xfrm>
              <a:off x="1614985" y="5263404"/>
              <a:ext cx="7267581" cy="133882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dirty="0"/>
                <a:t>Thus , for component A , </a:t>
              </a:r>
              <a:endParaRPr lang="en-IN" dirty="0" smtClean="0"/>
            </a:p>
            <a:p>
              <a:pPr>
                <a:lnSpc>
                  <a:spcPct val="150000"/>
                </a:lnSpc>
              </a:pPr>
              <a:r>
                <a:rPr lang="en-IN" b="1" dirty="0"/>
                <a:t> </a:t>
              </a:r>
              <a:r>
                <a:rPr lang="en-IN" b="1" dirty="0" smtClean="0"/>
                <a:t>                p</a:t>
              </a:r>
              <a:r>
                <a:rPr lang="en-IN" b="1" baseline="-25000" dirty="0" smtClean="0"/>
                <a:t>A</a:t>
              </a:r>
              <a:r>
                <a:rPr lang="en-IN" b="1" dirty="0" smtClean="0"/>
                <a:t> </a:t>
              </a:r>
              <a:r>
                <a:rPr lang="en-IN" b="1" dirty="0"/>
                <a:t>= y</a:t>
              </a:r>
              <a:r>
                <a:rPr lang="en-IN" b="1" baseline="-25000" dirty="0"/>
                <a:t>A</a:t>
              </a:r>
              <a:r>
                <a:rPr lang="en-IN" b="1" dirty="0"/>
                <a:t> . P</a:t>
              </a:r>
            </a:p>
            <a:p>
              <a:pPr algn="ctr">
                <a:lnSpc>
                  <a:spcPct val="150000"/>
                </a:lnSpc>
              </a:pPr>
              <a:r>
                <a:rPr lang="en-IN" dirty="0"/>
                <a:t>	</a:t>
              </a:r>
              <a:r>
                <a:rPr lang="en-IN" dirty="0" smtClean="0"/>
                <a:t>y</a:t>
              </a:r>
              <a:r>
                <a:rPr lang="en-IN" baseline="-25000" dirty="0" smtClean="0"/>
                <a:t>A</a:t>
              </a:r>
              <a:r>
                <a:rPr lang="en-IN" dirty="0" smtClean="0"/>
                <a:t> </a:t>
              </a:r>
              <a:r>
                <a:rPr lang="en-IN" dirty="0"/>
                <a:t>= mole fraction of A in vapour phase</a:t>
              </a:r>
              <a:endParaRPr lang="en-IN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882564" y="5714643"/>
              <a:ext cx="1530676" cy="436350"/>
              <a:chOff x="8916372" y="5714643"/>
              <a:chExt cx="2072350" cy="436350"/>
            </a:xfrm>
          </p:grpSpPr>
          <p:cxnSp>
            <p:nvCxnSpPr>
              <p:cNvPr id="24" name="Straight Arrow Connector 23"/>
              <p:cNvCxnSpPr>
                <a:stCxn id="22" idx="3"/>
                <a:endCxn id="25" idx="2"/>
              </p:cNvCxnSpPr>
              <p:nvPr/>
            </p:nvCxnSpPr>
            <p:spPr>
              <a:xfrm>
                <a:off x="8916372" y="5932818"/>
                <a:ext cx="15946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0511052" y="5714643"/>
                <a:ext cx="477670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9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4525" y="1036512"/>
            <a:ext cx="10440537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Knowing the vapour pressures of components A (more volatile)  and B at various values of temperatures, x-y data can be generated for an ideal solution as follows: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			</a:t>
            </a:r>
            <a:endParaRPr lang="en-IN" dirty="0"/>
          </a:p>
        </p:txBody>
      </p:sp>
      <p:grpSp>
        <p:nvGrpSpPr>
          <p:cNvPr id="35" name="Group 34"/>
          <p:cNvGrpSpPr/>
          <p:nvPr/>
        </p:nvGrpSpPr>
        <p:grpSpPr>
          <a:xfrm>
            <a:off x="1695546" y="2594998"/>
            <a:ext cx="3951413" cy="525640"/>
            <a:chOff x="1695546" y="2594998"/>
            <a:chExt cx="3951413" cy="52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3342422" y="2684288"/>
              <a:ext cx="2304537" cy="436350"/>
              <a:chOff x="8565905" y="3487640"/>
              <a:chExt cx="2304537" cy="43635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8565905" y="3735184"/>
                <a:ext cx="1826865" cy="2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10392770" y="3487640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6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695546" y="2594998"/>
              <a:ext cx="1351652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b="1" dirty="0"/>
                <a:t> p</a:t>
              </a:r>
              <a:r>
                <a:rPr lang="en-IN" b="1" baseline="-25000" dirty="0"/>
                <a:t>A</a:t>
              </a:r>
              <a:r>
                <a:rPr lang="en-IN" b="1" dirty="0"/>
                <a:t> = y</a:t>
              </a:r>
              <a:r>
                <a:rPr lang="en-IN" b="1" baseline="-25000" dirty="0"/>
                <a:t>A</a:t>
              </a:r>
              <a:r>
                <a:rPr lang="en-IN" b="1" dirty="0"/>
                <a:t> . P</a:t>
              </a:r>
              <a:endParaRPr lang="en-IN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97898" y="1999106"/>
            <a:ext cx="4424944" cy="486063"/>
            <a:chOff x="6597898" y="1999106"/>
            <a:chExt cx="4424944" cy="486063"/>
          </a:xfrm>
        </p:grpSpPr>
        <p:sp>
          <p:nvSpPr>
            <p:cNvPr id="19" name="Rectangle 18"/>
            <p:cNvSpPr/>
            <p:nvPr/>
          </p:nvSpPr>
          <p:spPr>
            <a:xfrm>
              <a:off x="6597898" y="1999106"/>
              <a:ext cx="1988045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b="1" dirty="0"/>
                <a:t>p</a:t>
              </a:r>
              <a:r>
                <a:rPr lang="en-IN" b="1" baseline="-25000" dirty="0"/>
                <a:t>B</a:t>
              </a:r>
              <a:r>
                <a:rPr lang="en-IN" b="1" dirty="0"/>
                <a:t> = p</a:t>
              </a:r>
              <a:r>
                <a:rPr lang="en-IN" b="1" baseline="-25000" dirty="0"/>
                <a:t>B</a:t>
              </a:r>
              <a:r>
                <a:rPr lang="en-IN" b="1" baseline="30000" dirty="0"/>
                <a:t>0</a:t>
              </a:r>
              <a:r>
                <a:rPr lang="en-IN" b="1" dirty="0"/>
                <a:t> . (1- x</a:t>
              </a:r>
              <a:r>
                <a:rPr lang="en-IN" b="1" baseline="-25000" dirty="0"/>
                <a:t>A</a:t>
              </a:r>
              <a:r>
                <a:rPr lang="en-IN" b="1" dirty="0"/>
                <a:t> )</a:t>
              </a:r>
              <a:endParaRPr lang="en-IN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718305" y="2048819"/>
              <a:ext cx="2304537" cy="436350"/>
              <a:chOff x="8565905" y="3487640"/>
              <a:chExt cx="2304537" cy="43635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8565905" y="3735184"/>
                <a:ext cx="1826865" cy="2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0392770" y="3487640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617135" y="2594997"/>
            <a:ext cx="4426625" cy="574066"/>
            <a:chOff x="6617135" y="2594997"/>
            <a:chExt cx="4426625" cy="574066"/>
          </a:xfrm>
        </p:grpSpPr>
        <p:sp>
          <p:nvSpPr>
            <p:cNvPr id="21" name="Rectangle 20"/>
            <p:cNvSpPr/>
            <p:nvPr/>
          </p:nvSpPr>
          <p:spPr>
            <a:xfrm>
              <a:off x="6617135" y="2594997"/>
              <a:ext cx="1303562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b="1" dirty="0"/>
                <a:t> p</a:t>
              </a:r>
              <a:r>
                <a:rPr lang="en-IN" b="1" baseline="-25000" dirty="0"/>
                <a:t>B</a:t>
              </a:r>
              <a:r>
                <a:rPr lang="en-IN" b="1" dirty="0"/>
                <a:t> = y</a:t>
              </a:r>
              <a:r>
                <a:rPr lang="en-IN" b="1" baseline="-25000" dirty="0"/>
                <a:t>B</a:t>
              </a:r>
              <a:r>
                <a:rPr lang="en-IN" b="1" dirty="0"/>
                <a:t> . P</a:t>
              </a:r>
              <a:endParaRPr lang="en-IN" b="1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739223" y="2732713"/>
              <a:ext cx="2304537" cy="436350"/>
              <a:chOff x="8565905" y="3487640"/>
              <a:chExt cx="2304537" cy="436350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8565905" y="3735184"/>
                <a:ext cx="1826865" cy="2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10392770" y="3487640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7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777571" y="2030987"/>
            <a:ext cx="3869388" cy="514341"/>
            <a:chOff x="1777571" y="2030987"/>
            <a:chExt cx="3869388" cy="514341"/>
          </a:xfrm>
        </p:grpSpPr>
        <p:sp>
          <p:nvSpPr>
            <p:cNvPr id="4" name="Rectangle 3"/>
            <p:cNvSpPr/>
            <p:nvPr/>
          </p:nvSpPr>
          <p:spPr>
            <a:xfrm>
              <a:off x="1777571" y="2030987"/>
              <a:ext cx="1569660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b="1" dirty="0"/>
                <a:t>p</a:t>
              </a:r>
              <a:r>
                <a:rPr lang="en-IN" b="1" baseline="-25000" dirty="0"/>
                <a:t>A</a:t>
              </a:r>
              <a:r>
                <a:rPr lang="en-IN" b="1" dirty="0"/>
                <a:t> = p</a:t>
              </a:r>
              <a:r>
                <a:rPr lang="en-IN" b="1" baseline="-25000" dirty="0"/>
                <a:t>A</a:t>
              </a:r>
              <a:r>
                <a:rPr lang="en-IN" b="1" baseline="30000" dirty="0"/>
                <a:t>0</a:t>
              </a:r>
              <a:r>
                <a:rPr lang="en-IN" b="1" dirty="0"/>
                <a:t> . x</a:t>
              </a:r>
              <a:r>
                <a:rPr lang="en-IN" b="1" baseline="-25000" dirty="0"/>
                <a:t>A</a:t>
              </a:r>
              <a:r>
                <a:rPr lang="en-IN" b="1" dirty="0"/>
                <a:t> </a:t>
              </a:r>
              <a:endParaRPr lang="en-IN" b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42422" y="2108978"/>
              <a:ext cx="2304537" cy="436350"/>
              <a:chOff x="8565905" y="3487640"/>
              <a:chExt cx="2304537" cy="43635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8565905" y="3735184"/>
                <a:ext cx="1826865" cy="2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10392770" y="3487640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4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1236248" y="3397163"/>
            <a:ext cx="10177473" cy="45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From equations 4 and 6, we get</a:t>
            </a:r>
            <a:endParaRPr lang="en-IN" dirty="0"/>
          </a:p>
        </p:txBody>
      </p:sp>
      <p:grpSp>
        <p:nvGrpSpPr>
          <p:cNvPr id="39" name="Group 38"/>
          <p:cNvGrpSpPr/>
          <p:nvPr/>
        </p:nvGrpSpPr>
        <p:grpSpPr>
          <a:xfrm>
            <a:off x="4309338" y="3993054"/>
            <a:ext cx="4021674" cy="514341"/>
            <a:chOff x="1625285" y="2030987"/>
            <a:chExt cx="4021674" cy="514341"/>
          </a:xfrm>
        </p:grpSpPr>
        <p:sp>
          <p:nvSpPr>
            <p:cNvPr id="40" name="Rectangle 39"/>
            <p:cNvSpPr/>
            <p:nvPr/>
          </p:nvSpPr>
          <p:spPr>
            <a:xfrm>
              <a:off x="1625285" y="2030987"/>
              <a:ext cx="1874231" cy="454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IN" b="1" dirty="0"/>
                <a:t>y</a:t>
              </a:r>
              <a:r>
                <a:rPr lang="en-IN" b="1" baseline="-25000" dirty="0"/>
                <a:t>A</a:t>
              </a:r>
              <a:r>
                <a:rPr lang="en-IN" b="1" dirty="0"/>
                <a:t> . </a:t>
              </a:r>
              <a:r>
                <a:rPr lang="en-IN" b="1" dirty="0" smtClean="0"/>
                <a:t>P = p</a:t>
              </a:r>
              <a:r>
                <a:rPr lang="en-IN" b="1" baseline="-25000" dirty="0" smtClean="0"/>
                <a:t>A</a:t>
              </a:r>
              <a:r>
                <a:rPr lang="en-IN" b="1" baseline="30000" dirty="0" smtClean="0"/>
                <a:t>0</a:t>
              </a:r>
              <a:r>
                <a:rPr lang="en-IN" b="1" dirty="0" smtClean="0"/>
                <a:t> . x</a:t>
              </a:r>
              <a:r>
                <a:rPr lang="en-IN" b="1" baseline="-25000" dirty="0" smtClean="0"/>
                <a:t>A</a:t>
              </a:r>
              <a:r>
                <a:rPr lang="en-IN" b="1" dirty="0" smtClean="0"/>
                <a:t> </a:t>
              </a:r>
              <a:endParaRPr lang="en-IN" b="1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342422" y="2108978"/>
              <a:ext cx="2304537" cy="436350"/>
              <a:chOff x="8565905" y="3487640"/>
              <a:chExt cx="2304537" cy="43635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8565905" y="3735184"/>
                <a:ext cx="1826865" cy="2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0392770" y="3487640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8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229739" y="4967122"/>
            <a:ext cx="8776394" cy="831273"/>
            <a:chOff x="2229739" y="4967122"/>
            <a:chExt cx="8776394" cy="831273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8484674" y="5407335"/>
              <a:ext cx="1826865" cy="22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29739" y="4967122"/>
              <a:ext cx="8776394" cy="831273"/>
              <a:chOff x="2246447" y="4618306"/>
              <a:chExt cx="8776394" cy="83127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246447" y="4618306"/>
                <a:ext cx="3981899" cy="745392"/>
                <a:chOff x="2246447" y="4618306"/>
                <a:chExt cx="3981899" cy="745392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2246447" y="4618306"/>
                  <a:ext cx="1617533" cy="745392"/>
                  <a:chOff x="4255854" y="5236907"/>
                  <a:chExt cx="1617533" cy="745392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4255854" y="5236907"/>
                    <a:ext cx="43313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y</a:t>
                    </a:r>
                    <a:r>
                      <a:rPr lang="en-IN" b="1" baseline="-25000" dirty="0"/>
                      <a:t>A</a:t>
                    </a:r>
                    <a:endParaRPr lang="en-IN" b="1" dirty="0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4633945" y="5240271"/>
                    <a:ext cx="12394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= p</a:t>
                    </a:r>
                    <a:r>
                      <a:rPr lang="en-IN" b="1" baseline="-25000" dirty="0"/>
                      <a:t>A</a:t>
                    </a:r>
                    <a:r>
                      <a:rPr lang="en-IN" b="1" baseline="30000" dirty="0"/>
                      <a:t>0</a:t>
                    </a:r>
                    <a:r>
                      <a:rPr lang="en-IN" b="1" dirty="0"/>
                      <a:t> . x</a:t>
                    </a:r>
                    <a:r>
                      <a:rPr lang="en-IN" b="1" baseline="-25000" dirty="0"/>
                      <a:t>A</a:t>
                    </a:r>
                    <a:r>
                      <a:rPr lang="en-IN" b="1" dirty="0"/>
                      <a:t> </a:t>
                    </a:r>
                  </a:p>
                </p:txBody>
              </p:sp>
              <p:cxnSp>
                <p:nvCxnSpPr>
                  <p:cNvPr id="48" name="Straight Connector 47"/>
                  <p:cNvCxnSpPr>
                    <a:endCxn id="46" idx="2"/>
                  </p:cNvCxnSpPr>
                  <p:nvPr/>
                </p:nvCxnSpPr>
                <p:spPr>
                  <a:xfrm>
                    <a:off x="4885899" y="5606239"/>
                    <a:ext cx="367767" cy="336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Rectangle 49"/>
                  <p:cNvSpPr/>
                  <p:nvPr/>
                </p:nvSpPr>
                <p:spPr>
                  <a:xfrm>
                    <a:off x="4908119" y="5612967"/>
                    <a:ext cx="32092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P</a:t>
                    </a:r>
                  </a:p>
                </p:txBody>
              </p:sp>
            </p:grp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3923809" y="4871944"/>
                  <a:ext cx="1826865" cy="22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/>
                <p:cNvSpPr/>
                <p:nvPr/>
              </p:nvSpPr>
              <p:spPr>
                <a:xfrm>
                  <a:off x="5750674" y="4624400"/>
                  <a:ext cx="477672" cy="43635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 smtClean="0">
                      <a:solidFill>
                        <a:schemeClr val="tx1"/>
                      </a:solidFill>
                    </a:rPr>
                    <a:t>9</a:t>
                  </a:r>
                  <a:endParaRPr lang="en-IN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6915108" y="4704187"/>
                <a:ext cx="4107733" cy="745392"/>
                <a:chOff x="6915108" y="4704187"/>
                <a:chExt cx="4107733" cy="745392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6915108" y="4704187"/>
                  <a:ext cx="1569443" cy="745392"/>
                  <a:chOff x="4255854" y="5236907"/>
                  <a:chExt cx="1569443" cy="745392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4255854" y="5236907"/>
                    <a:ext cx="4090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y</a:t>
                    </a:r>
                    <a:r>
                      <a:rPr lang="en-IN" b="1" baseline="-25000" dirty="0" smtClean="0"/>
                      <a:t>B</a:t>
                    </a:r>
                    <a:endParaRPr lang="en-IN" b="1" dirty="0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4633945" y="5240271"/>
                    <a:ext cx="119135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= </a:t>
                    </a:r>
                    <a:r>
                      <a:rPr lang="en-IN" b="1" dirty="0" smtClean="0"/>
                      <a:t>p</a:t>
                    </a:r>
                    <a:r>
                      <a:rPr lang="en-IN" b="1" baseline="-25000" dirty="0" smtClean="0"/>
                      <a:t>B</a:t>
                    </a:r>
                    <a:r>
                      <a:rPr lang="en-IN" b="1" baseline="30000" dirty="0" smtClean="0"/>
                      <a:t>0</a:t>
                    </a:r>
                    <a:r>
                      <a:rPr lang="en-IN" b="1" dirty="0" smtClean="0"/>
                      <a:t> </a:t>
                    </a:r>
                    <a:r>
                      <a:rPr lang="en-IN" b="1" dirty="0"/>
                      <a:t>. </a:t>
                    </a:r>
                    <a:r>
                      <a:rPr lang="en-IN" b="1" dirty="0" err="1" smtClean="0"/>
                      <a:t>x</a:t>
                    </a:r>
                    <a:r>
                      <a:rPr lang="en-IN" b="1" baseline="-25000" dirty="0" err="1" smtClean="0"/>
                      <a:t>B</a:t>
                    </a:r>
                    <a:r>
                      <a:rPr lang="en-IN" b="1" dirty="0" smtClean="0"/>
                      <a:t> </a:t>
                    </a:r>
                    <a:endParaRPr lang="en-IN" b="1" dirty="0"/>
                  </a:p>
                </p:txBody>
              </p:sp>
              <p:cxnSp>
                <p:nvCxnSpPr>
                  <p:cNvPr id="55" name="Straight Connector 54"/>
                  <p:cNvCxnSpPr>
                    <a:endCxn id="54" idx="2"/>
                  </p:cNvCxnSpPr>
                  <p:nvPr/>
                </p:nvCxnSpPr>
                <p:spPr>
                  <a:xfrm>
                    <a:off x="4885899" y="5606239"/>
                    <a:ext cx="343722" cy="336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Rectangle 55"/>
                  <p:cNvSpPr/>
                  <p:nvPr/>
                </p:nvSpPr>
                <p:spPr>
                  <a:xfrm>
                    <a:off x="4908119" y="5612967"/>
                    <a:ext cx="32092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P</a:t>
                    </a:r>
                  </a:p>
                </p:txBody>
              </p:sp>
            </p:grpSp>
            <p:sp>
              <p:nvSpPr>
                <p:cNvPr id="60" name="Oval 59"/>
                <p:cNvSpPr/>
                <p:nvPr/>
              </p:nvSpPr>
              <p:spPr>
                <a:xfrm>
                  <a:off x="10345078" y="4746822"/>
                  <a:ext cx="677763" cy="43635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en-IN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99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92059" y="1392256"/>
            <a:ext cx="10177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Substituting for y</a:t>
            </a:r>
            <a:r>
              <a:rPr lang="en-IN" baseline="-25000" dirty="0" smtClean="0"/>
              <a:t>A </a:t>
            </a:r>
            <a:r>
              <a:rPr lang="en-IN" dirty="0" smtClean="0"/>
              <a:t>and y</a:t>
            </a:r>
            <a:r>
              <a:rPr lang="en-IN" baseline="-25000" dirty="0" smtClean="0"/>
              <a:t>B</a:t>
            </a:r>
            <a:r>
              <a:rPr lang="en-IN" dirty="0" smtClean="0"/>
              <a:t> from equations </a:t>
            </a:r>
            <a:r>
              <a:rPr lang="en-IN" b="1" dirty="0" smtClean="0"/>
              <a:t>9</a:t>
            </a:r>
            <a:r>
              <a:rPr lang="en-IN" dirty="0" smtClean="0"/>
              <a:t> &amp; </a:t>
            </a:r>
            <a:r>
              <a:rPr lang="en-IN" b="1" dirty="0" smtClean="0"/>
              <a:t>10</a:t>
            </a:r>
            <a:r>
              <a:rPr lang="en-IN" dirty="0" smtClean="0"/>
              <a:t> and </a:t>
            </a:r>
            <a:r>
              <a:rPr lang="en-IN" dirty="0" err="1" smtClean="0"/>
              <a:t>x</a:t>
            </a:r>
            <a:r>
              <a:rPr lang="en-IN" baseline="-25000" dirty="0" err="1" smtClean="0"/>
              <a:t>B</a:t>
            </a:r>
            <a:r>
              <a:rPr lang="en-IN" baseline="-25000" dirty="0" smtClean="0"/>
              <a:t> </a:t>
            </a:r>
            <a:r>
              <a:rPr lang="en-IN" dirty="0" smtClean="0"/>
              <a:t> in terms of x</a:t>
            </a:r>
            <a:r>
              <a:rPr lang="en-IN" baseline="-25000" dirty="0" smtClean="0"/>
              <a:t>A </a:t>
            </a:r>
            <a:r>
              <a:rPr lang="en-IN" dirty="0" smtClean="0"/>
              <a:t>, above equation becomes</a:t>
            </a:r>
            <a:r>
              <a:rPr lang="en-IN" baseline="-25000" dirty="0" smtClean="0"/>
              <a:t>  </a:t>
            </a:r>
            <a:r>
              <a:rPr lang="en-IN" dirty="0" smtClean="0"/>
              <a:t> </a:t>
            </a:r>
            <a:endParaRPr lang="en-IN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26924" y="4066577"/>
            <a:ext cx="4934546" cy="1378424"/>
            <a:chOff x="2726924" y="4066577"/>
            <a:chExt cx="4934546" cy="1378424"/>
          </a:xfrm>
        </p:grpSpPr>
        <p:sp>
          <p:nvSpPr>
            <p:cNvPr id="15" name="Rectangle 14"/>
            <p:cNvSpPr/>
            <p:nvPr/>
          </p:nvSpPr>
          <p:spPr>
            <a:xfrm>
              <a:off x="2726924" y="4066577"/>
              <a:ext cx="4934546" cy="137842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274675" y="4272965"/>
              <a:ext cx="4136059" cy="768861"/>
              <a:chOff x="2246447" y="4618306"/>
              <a:chExt cx="4136059" cy="76886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246447" y="4618306"/>
                <a:ext cx="1600425" cy="768861"/>
                <a:chOff x="4255854" y="5236907"/>
                <a:chExt cx="1600425" cy="768861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4255854" y="5236907"/>
                  <a:ext cx="4283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 smtClean="0"/>
                    <a:t>x</a:t>
                  </a:r>
                  <a:r>
                    <a:rPr lang="en-IN" b="1" baseline="-25000" dirty="0" smtClean="0"/>
                    <a:t>A</a:t>
                  </a:r>
                  <a:endParaRPr lang="en-IN" b="1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633945" y="5240271"/>
                  <a:ext cx="11881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/>
                    <a:t>= </a:t>
                  </a:r>
                  <a:r>
                    <a:rPr lang="en-IN" b="1" dirty="0" smtClean="0"/>
                    <a:t>P - p</a:t>
                  </a:r>
                  <a:r>
                    <a:rPr lang="en-IN" b="1" baseline="-25000" dirty="0" smtClean="0"/>
                    <a:t>B</a:t>
                  </a:r>
                  <a:r>
                    <a:rPr lang="en-IN" b="1" baseline="30000" dirty="0"/>
                    <a:t>0</a:t>
                  </a:r>
                  <a:r>
                    <a:rPr lang="en-IN" b="1" dirty="0" smtClean="0"/>
                    <a:t>  </a:t>
                  </a:r>
                  <a:endParaRPr lang="en-IN" b="1" dirty="0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885899" y="5606239"/>
                  <a:ext cx="80686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/>
                <p:cNvSpPr/>
                <p:nvPr/>
              </p:nvSpPr>
              <p:spPr>
                <a:xfrm>
                  <a:off x="4743474" y="5636436"/>
                  <a:ext cx="1112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 smtClean="0"/>
                    <a:t>p</a:t>
                  </a:r>
                  <a:r>
                    <a:rPr lang="en-IN" b="1" baseline="-25000" dirty="0" smtClean="0"/>
                    <a:t>A</a:t>
                  </a:r>
                  <a:r>
                    <a:rPr lang="en-IN" b="1" baseline="30000" dirty="0" smtClean="0"/>
                    <a:t>0  </a:t>
                  </a:r>
                  <a:r>
                    <a:rPr lang="en-IN" b="1" dirty="0" smtClean="0"/>
                    <a:t>- p</a:t>
                  </a:r>
                  <a:r>
                    <a:rPr lang="en-IN" b="1" baseline="-25000" dirty="0" smtClean="0"/>
                    <a:t>B</a:t>
                  </a:r>
                  <a:r>
                    <a:rPr lang="en-IN" b="1" baseline="30000" dirty="0" smtClean="0"/>
                    <a:t>0</a:t>
                  </a:r>
                  <a:endParaRPr lang="en-IN" b="1" dirty="0"/>
                </a:p>
              </p:txBody>
            </p:sp>
          </p:grpSp>
          <p:cxnSp>
            <p:nvCxnSpPr>
              <p:cNvPr id="57" name="Straight Arrow Connector 56"/>
              <p:cNvCxnSpPr/>
              <p:nvPr/>
            </p:nvCxnSpPr>
            <p:spPr>
              <a:xfrm flipV="1">
                <a:off x="3923809" y="4871944"/>
                <a:ext cx="1826865" cy="2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5750674" y="4624400"/>
                <a:ext cx="63183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11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694744" y="719006"/>
            <a:ext cx="4714906" cy="585536"/>
            <a:chOff x="1578223" y="936875"/>
            <a:chExt cx="4714906" cy="585536"/>
          </a:xfrm>
        </p:grpSpPr>
        <p:sp>
          <p:nvSpPr>
            <p:cNvPr id="10" name="Rectangle 9"/>
            <p:cNvSpPr/>
            <p:nvPr/>
          </p:nvSpPr>
          <p:spPr>
            <a:xfrm>
              <a:off x="1578223" y="1014580"/>
              <a:ext cx="4394579" cy="5078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dirty="0" smtClean="0"/>
                <a:t>We have  			</a:t>
              </a:r>
              <a:endParaRPr lang="en-IN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429798" y="936875"/>
              <a:ext cx="2863331" cy="454293"/>
              <a:chOff x="3429798" y="936875"/>
              <a:chExt cx="2863331" cy="454293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429798" y="936875"/>
                <a:ext cx="1319592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b="1" dirty="0"/>
                  <a:t>y</a:t>
                </a:r>
                <a:r>
                  <a:rPr lang="en-IN" b="1" baseline="-25000" dirty="0"/>
                  <a:t>A</a:t>
                </a:r>
                <a:r>
                  <a:rPr lang="en-IN" b="1" dirty="0"/>
                  <a:t> </a:t>
                </a:r>
                <a:r>
                  <a:rPr lang="en-IN" b="1" dirty="0" smtClean="0"/>
                  <a:t>+ y</a:t>
                </a:r>
                <a:r>
                  <a:rPr lang="en-IN" b="1" baseline="-25000" dirty="0" smtClean="0"/>
                  <a:t>B</a:t>
                </a:r>
                <a:r>
                  <a:rPr lang="en-IN" b="1" dirty="0" smtClean="0"/>
                  <a:t>= 1 </a:t>
                </a:r>
                <a:endParaRPr lang="en-IN" b="1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5000788" y="936876"/>
                <a:ext cx="1292341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b="1" dirty="0"/>
                  <a:t>x</a:t>
                </a:r>
                <a:r>
                  <a:rPr lang="en-IN" b="1" baseline="-25000" dirty="0" smtClean="0"/>
                  <a:t>A</a:t>
                </a:r>
                <a:r>
                  <a:rPr lang="en-IN" b="1" dirty="0" smtClean="0"/>
                  <a:t> =1 - x</a:t>
                </a:r>
                <a:r>
                  <a:rPr lang="en-IN" b="1" baseline="-25000" dirty="0" smtClean="0"/>
                  <a:t>A</a:t>
                </a:r>
                <a:r>
                  <a:rPr lang="en-IN" b="1" dirty="0" smtClean="0"/>
                  <a:t> </a:t>
                </a:r>
                <a:endParaRPr lang="en-IN" b="1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918248" y="2009077"/>
            <a:ext cx="3242856" cy="742028"/>
            <a:chOff x="2918248" y="2009077"/>
            <a:chExt cx="3242856" cy="742028"/>
          </a:xfrm>
        </p:grpSpPr>
        <p:cxnSp>
          <p:nvCxnSpPr>
            <p:cNvPr id="68" name="Straight Connector 67"/>
            <p:cNvCxnSpPr>
              <a:endCxn id="67" idx="2"/>
            </p:cNvCxnSpPr>
            <p:nvPr/>
          </p:nvCxnSpPr>
          <p:spPr>
            <a:xfrm>
              <a:off x="3013277" y="2378409"/>
              <a:ext cx="4557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918248" y="2009077"/>
              <a:ext cx="3242856" cy="742028"/>
              <a:chOff x="2918248" y="2009077"/>
              <a:chExt cx="3242856" cy="74202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4487706" y="2368499"/>
                <a:ext cx="4477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2918248" y="2009077"/>
                <a:ext cx="3242856" cy="742028"/>
                <a:chOff x="2945032" y="2432197"/>
                <a:chExt cx="3242856" cy="742028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945032" y="2432197"/>
                  <a:ext cx="1101584" cy="742028"/>
                  <a:chOff x="2945032" y="2432197"/>
                  <a:chExt cx="1101584" cy="742028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945032" y="2432197"/>
                    <a:ext cx="11015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 </a:t>
                    </a:r>
                    <a:r>
                      <a:rPr lang="en-IN" b="1" dirty="0"/>
                      <a:t>p</a:t>
                    </a:r>
                    <a:r>
                      <a:rPr lang="en-IN" b="1" baseline="-25000" dirty="0"/>
                      <a:t>A</a:t>
                    </a:r>
                    <a:r>
                      <a:rPr lang="en-IN" b="1" baseline="30000" dirty="0"/>
                      <a:t>0</a:t>
                    </a:r>
                    <a:r>
                      <a:rPr lang="en-IN" b="1" dirty="0"/>
                      <a:t> . x</a:t>
                    </a:r>
                    <a:r>
                      <a:rPr lang="en-IN" b="1" baseline="-25000" dirty="0"/>
                      <a:t>A</a:t>
                    </a:r>
                    <a:r>
                      <a:rPr lang="en-IN" b="1" dirty="0"/>
                      <a:t> </a:t>
                    </a: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3103474" y="2804893"/>
                    <a:ext cx="32092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P</a:t>
                    </a:r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4026964" y="2572945"/>
                  <a:ext cx="3241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/>
                    <a:t>+</a:t>
                  </a:r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4481836" y="2432197"/>
                  <a:ext cx="1523174" cy="742028"/>
                  <a:chOff x="2943994" y="2432197"/>
                  <a:chExt cx="1523174" cy="742028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2943994" y="2432197"/>
                    <a:ext cx="15231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 p</a:t>
                    </a:r>
                    <a:r>
                      <a:rPr lang="en-IN" b="1" baseline="-25000" dirty="0" smtClean="0"/>
                      <a:t>B</a:t>
                    </a:r>
                    <a:r>
                      <a:rPr lang="en-IN" b="1" baseline="30000" dirty="0" smtClean="0"/>
                      <a:t>0</a:t>
                    </a:r>
                    <a:r>
                      <a:rPr lang="en-IN" b="1" dirty="0" smtClean="0"/>
                      <a:t> </a:t>
                    </a:r>
                    <a:r>
                      <a:rPr lang="en-IN" b="1" dirty="0"/>
                      <a:t>. </a:t>
                    </a:r>
                    <a:r>
                      <a:rPr lang="en-IN" b="1" dirty="0" smtClean="0"/>
                      <a:t>(1-x</a:t>
                    </a:r>
                    <a:r>
                      <a:rPr lang="en-IN" b="1" baseline="-25000" dirty="0" smtClean="0"/>
                      <a:t>A </a:t>
                    </a:r>
                    <a:r>
                      <a:rPr lang="en-IN" b="1" dirty="0" smtClean="0"/>
                      <a:t>) </a:t>
                    </a:r>
                    <a:endParaRPr lang="en-IN" b="1" dirty="0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3103474" y="2804893"/>
                    <a:ext cx="32092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P</a:t>
                    </a:r>
                  </a:p>
                </p:txBody>
              </p: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5671400" y="2516483"/>
                  <a:ext cx="5164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/>
                    <a:t>= 1</a:t>
                  </a: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2862270" y="2838207"/>
            <a:ext cx="3250871" cy="510080"/>
            <a:chOff x="2945032" y="2432197"/>
            <a:chExt cx="3250871" cy="510080"/>
          </a:xfrm>
        </p:grpSpPr>
        <p:sp>
          <p:nvSpPr>
            <p:cNvPr id="81" name="Rectangle 80"/>
            <p:cNvSpPr/>
            <p:nvPr/>
          </p:nvSpPr>
          <p:spPr>
            <a:xfrm>
              <a:off x="2945032" y="2432197"/>
              <a:ext cx="1101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 smtClean="0"/>
                <a:t> </a:t>
              </a:r>
              <a:r>
                <a:rPr lang="en-IN" b="1" dirty="0"/>
                <a:t>p</a:t>
              </a:r>
              <a:r>
                <a:rPr lang="en-IN" b="1" baseline="-25000" dirty="0"/>
                <a:t>A</a:t>
              </a:r>
              <a:r>
                <a:rPr lang="en-IN" b="1" baseline="30000" dirty="0"/>
                <a:t>0</a:t>
              </a:r>
              <a:r>
                <a:rPr lang="en-IN" b="1" dirty="0"/>
                <a:t> . x</a:t>
              </a:r>
              <a:r>
                <a:rPr lang="en-IN" b="1" baseline="-25000" dirty="0"/>
                <a:t>A</a:t>
              </a:r>
              <a:r>
                <a:rPr lang="en-IN" b="1" dirty="0"/>
                <a:t> 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26964" y="2572945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/>
                <a:t>+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81836" y="2432197"/>
              <a:ext cx="15231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 smtClean="0"/>
                <a:t> p</a:t>
              </a:r>
              <a:r>
                <a:rPr lang="en-IN" b="1" baseline="-25000" dirty="0" smtClean="0"/>
                <a:t>B</a:t>
              </a:r>
              <a:r>
                <a:rPr lang="en-IN" b="1" baseline="30000" dirty="0" smtClean="0"/>
                <a:t>0</a:t>
              </a:r>
              <a:r>
                <a:rPr lang="en-IN" b="1" dirty="0" smtClean="0"/>
                <a:t> </a:t>
              </a:r>
              <a:r>
                <a:rPr lang="en-IN" b="1" dirty="0"/>
                <a:t>. </a:t>
              </a:r>
              <a:r>
                <a:rPr lang="en-IN" b="1" dirty="0" smtClean="0"/>
                <a:t>(1-x</a:t>
              </a:r>
              <a:r>
                <a:rPr lang="en-IN" b="1" baseline="-25000" dirty="0" smtClean="0"/>
                <a:t>A </a:t>
              </a:r>
              <a:r>
                <a:rPr lang="en-IN" b="1" dirty="0" smtClean="0"/>
                <a:t>) </a:t>
              </a:r>
              <a:endParaRPr lang="en-IN" b="1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71400" y="2516483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/>
                <a:t>= </a:t>
              </a:r>
              <a:r>
                <a:rPr lang="en-IN" b="1" dirty="0" smtClean="0"/>
                <a:t>P</a:t>
              </a:r>
              <a:endParaRPr lang="en-IN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20329" y="3321733"/>
            <a:ext cx="10598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Rearranging the above equations, we get</a:t>
            </a:r>
            <a:r>
              <a:rPr lang="en-IN" baseline="-25000" dirty="0" smtClean="0"/>
              <a:t>  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16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VOLATILITY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7563" y="1341474"/>
            <a:ext cx="9617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Tendency of a substance to vaporize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Related directly to vapour pressure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Volatility  - defined as the ratio of partial pressure  of the substance in vapour phase to the mole fraction of the substance in the liquid phase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grpSp>
        <p:nvGrpSpPr>
          <p:cNvPr id="50" name="Group 49"/>
          <p:cNvGrpSpPr/>
          <p:nvPr/>
        </p:nvGrpSpPr>
        <p:grpSpPr>
          <a:xfrm>
            <a:off x="2238307" y="3309000"/>
            <a:ext cx="9550158" cy="738666"/>
            <a:chOff x="2238307" y="3309000"/>
            <a:chExt cx="9550158" cy="738666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4557080" y="3559632"/>
              <a:ext cx="1826865" cy="22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238307" y="3309002"/>
              <a:ext cx="4623310" cy="738664"/>
              <a:chOff x="2238307" y="3309002"/>
              <a:chExt cx="4623310" cy="73866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238307" y="3309002"/>
                <a:ext cx="2315057" cy="738664"/>
                <a:chOff x="2374785" y="3309002"/>
                <a:chExt cx="2315057" cy="738664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4048146" y="3685420"/>
                  <a:ext cx="522821" cy="1719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9"/>
                <p:cNvGrpSpPr/>
                <p:nvPr/>
              </p:nvGrpSpPr>
              <p:grpSpPr>
                <a:xfrm>
                  <a:off x="2374785" y="3309002"/>
                  <a:ext cx="2315057" cy="738664"/>
                  <a:chOff x="3262922" y="3291811"/>
                  <a:chExt cx="2315057" cy="738664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3262922" y="3291811"/>
                    <a:ext cx="23150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Volatility of A = p</a:t>
                    </a:r>
                    <a:r>
                      <a:rPr lang="en-IN" b="1" baseline="-25000" dirty="0" smtClean="0"/>
                      <a:t>A</a:t>
                    </a:r>
                    <a:r>
                      <a:rPr lang="en-IN" b="1" dirty="0" smtClean="0"/>
                      <a:t>  </a:t>
                    </a:r>
                    <a:endParaRPr lang="en-IN" b="1" dirty="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5030782" y="3661143"/>
                    <a:ext cx="42832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/>
                      <a:t>x</a:t>
                    </a:r>
                    <a:r>
                      <a:rPr lang="en-IN" b="1" baseline="-25000" dirty="0"/>
                      <a:t>A</a:t>
                    </a:r>
                    <a:endParaRPr lang="en-IN" dirty="0"/>
                  </a:p>
                </p:txBody>
              </p:sp>
            </p:grpSp>
          </p:grpSp>
          <p:sp>
            <p:nvSpPr>
              <p:cNvPr id="18" name="Oval 17"/>
              <p:cNvSpPr/>
              <p:nvPr/>
            </p:nvSpPr>
            <p:spPr>
              <a:xfrm>
                <a:off x="6383945" y="3312088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1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103645" y="3309000"/>
              <a:ext cx="4684820" cy="738664"/>
              <a:chOff x="7103645" y="3309000"/>
              <a:chExt cx="4684820" cy="73866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103645" y="3309000"/>
                <a:ext cx="2254143" cy="738664"/>
                <a:chOff x="7103645" y="3309002"/>
                <a:chExt cx="2254143" cy="738664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103645" y="3309002"/>
                  <a:ext cx="2254143" cy="738664"/>
                  <a:chOff x="3262922" y="3291811"/>
                  <a:chExt cx="2254143" cy="738664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3262922" y="3291811"/>
                    <a:ext cx="225414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Volatility of B = p</a:t>
                    </a:r>
                    <a:r>
                      <a:rPr lang="en-IN" b="1" baseline="-25000" dirty="0"/>
                      <a:t>B</a:t>
                    </a:r>
                    <a:r>
                      <a:rPr lang="en-IN" b="1" dirty="0" smtClean="0"/>
                      <a:t>  </a:t>
                    </a:r>
                    <a:endParaRPr lang="en-IN" b="1" dirty="0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5030782" y="3661143"/>
                    <a:ext cx="42832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err="1" smtClean="0"/>
                      <a:t>x</a:t>
                    </a:r>
                    <a:r>
                      <a:rPr lang="en-IN" b="1" baseline="-25000" dirty="0" err="1" smtClean="0"/>
                      <a:t>B</a:t>
                    </a:r>
                    <a:endParaRPr lang="en-IN" dirty="0"/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8829529" y="3685579"/>
                  <a:ext cx="522821" cy="1719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/>
              <p:cNvCxnSpPr/>
              <p:nvPr/>
            </p:nvCxnSpPr>
            <p:spPr>
              <a:xfrm flipV="1">
                <a:off x="9483928" y="3668816"/>
                <a:ext cx="1826865" cy="2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1310793" y="3421274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2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1287438" y="3994492"/>
            <a:ext cx="1080447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Relative Volatility of a component A with respect to component B is the ratio of the volatility of A (more volatile) to the volatility of B and denoted by the symbol </a:t>
            </a:r>
            <a:r>
              <a:rPr lang="en-IN" b="1" dirty="0" smtClean="0"/>
              <a:t></a:t>
            </a:r>
            <a:r>
              <a:rPr lang="en-IN" b="1" baseline="-25000" dirty="0" smtClean="0"/>
              <a:t>AB</a:t>
            </a:r>
            <a:r>
              <a:rPr lang="en-IN" baseline="-25000" dirty="0" smtClean="0"/>
              <a:t> .</a:t>
            </a:r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grpSp>
        <p:nvGrpSpPr>
          <p:cNvPr id="51" name="Group 50"/>
          <p:cNvGrpSpPr/>
          <p:nvPr/>
        </p:nvGrpSpPr>
        <p:grpSpPr>
          <a:xfrm>
            <a:off x="3440159" y="5011176"/>
            <a:ext cx="3652908" cy="755856"/>
            <a:chOff x="3440159" y="5011176"/>
            <a:chExt cx="3652908" cy="755856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5308979" y="5439952"/>
              <a:ext cx="11873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440159" y="5011176"/>
              <a:ext cx="3652908" cy="755856"/>
              <a:chOff x="3440159" y="5011176"/>
              <a:chExt cx="3652908" cy="75585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4264652" y="5436619"/>
                <a:ext cx="788400" cy="171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3440159" y="5011176"/>
                <a:ext cx="1749759" cy="755856"/>
                <a:chOff x="3395835" y="5126731"/>
                <a:chExt cx="1749759" cy="755856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3395835" y="5126731"/>
                  <a:ext cx="5838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/>
                    <a:t></a:t>
                  </a:r>
                  <a:r>
                    <a:rPr lang="en-IN" b="1" baseline="-25000" dirty="0"/>
                    <a:t>AB</a:t>
                  </a:r>
                  <a:r>
                    <a:rPr lang="en-IN" baseline="-25000" dirty="0"/>
                    <a:t> </a:t>
                  </a:r>
                  <a:endParaRPr lang="en-IN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3946595" y="5126731"/>
                  <a:ext cx="1062133" cy="369332"/>
                  <a:chOff x="3946595" y="5126731"/>
                  <a:chExt cx="1062133" cy="369332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3946595" y="5126731"/>
                    <a:ext cx="71686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= p</a:t>
                    </a:r>
                    <a:r>
                      <a:rPr lang="en-IN" b="1" baseline="-25000" dirty="0"/>
                      <a:t>A</a:t>
                    </a:r>
                    <a:r>
                      <a:rPr lang="en-IN" b="1" dirty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503761" y="5126731"/>
                    <a:ext cx="50496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smtClean="0"/>
                      <a:t>.</a:t>
                    </a:r>
                    <a:r>
                      <a:rPr lang="en-IN" b="1" dirty="0" err="1" smtClean="0"/>
                      <a:t>x</a:t>
                    </a:r>
                    <a:r>
                      <a:rPr lang="en-IN" b="1" baseline="-25000" dirty="0" err="1" smtClean="0"/>
                      <a:t>B</a:t>
                    </a:r>
                    <a:endParaRPr lang="en-IN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4083461" y="5513255"/>
                  <a:ext cx="1062133" cy="369332"/>
                  <a:chOff x="3946595" y="5126731"/>
                  <a:chExt cx="1062133" cy="369332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3946595" y="5126731"/>
                    <a:ext cx="5549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 p</a:t>
                    </a:r>
                    <a:r>
                      <a:rPr lang="en-IN" b="1" baseline="-25000" dirty="0" smtClean="0"/>
                      <a:t>B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4503761" y="5126731"/>
                    <a:ext cx="50496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smtClean="0"/>
                      <a:t>.x</a:t>
                    </a:r>
                    <a:r>
                      <a:rPr lang="en-IN" b="1" baseline="-25000" dirty="0" smtClean="0"/>
                      <a:t>A</a:t>
                    </a:r>
                    <a:endParaRPr lang="en-IN" dirty="0"/>
                  </a:p>
                </p:txBody>
              </p:sp>
            </p:grpSp>
          </p:grpSp>
          <p:sp>
            <p:nvSpPr>
              <p:cNvPr id="46" name="Oval 45"/>
              <p:cNvSpPr/>
              <p:nvPr/>
            </p:nvSpPr>
            <p:spPr>
              <a:xfrm>
                <a:off x="6615395" y="5194732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3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10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59069" y="425172"/>
            <a:ext cx="96171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B</a:t>
            </a:r>
            <a:r>
              <a:rPr lang="en-IN" dirty="0" smtClean="0"/>
              <a:t>ut,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algn="just">
              <a:lnSpc>
                <a:spcPct val="150000"/>
              </a:lnSpc>
            </a:pPr>
            <a:r>
              <a:rPr lang="en-IN" dirty="0" smtClean="0"/>
              <a:t>Substituting equations  </a:t>
            </a:r>
            <a:r>
              <a:rPr lang="en-IN" b="1" dirty="0" smtClean="0"/>
              <a:t>4</a:t>
            </a:r>
            <a:r>
              <a:rPr lang="en-IN" dirty="0" smtClean="0"/>
              <a:t> &amp; </a:t>
            </a:r>
            <a:r>
              <a:rPr lang="en-IN" b="1" dirty="0" smtClean="0"/>
              <a:t>5 </a:t>
            </a:r>
            <a:r>
              <a:rPr lang="en-IN" dirty="0" smtClean="0"/>
              <a:t>in equation  </a:t>
            </a:r>
            <a:r>
              <a:rPr lang="en-IN" b="1" dirty="0" smtClean="0"/>
              <a:t>3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 </a:t>
            </a:r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14161" y="425172"/>
            <a:ext cx="9348214" cy="574066"/>
            <a:chOff x="1695546" y="2594997"/>
            <a:chExt cx="9348214" cy="574066"/>
          </a:xfrm>
        </p:grpSpPr>
        <p:grpSp>
          <p:nvGrpSpPr>
            <p:cNvPr id="21" name="Group 20"/>
            <p:cNvGrpSpPr/>
            <p:nvPr/>
          </p:nvGrpSpPr>
          <p:grpSpPr>
            <a:xfrm>
              <a:off x="1695546" y="2594998"/>
              <a:ext cx="3951413" cy="525640"/>
              <a:chOff x="1695546" y="2594998"/>
              <a:chExt cx="3951413" cy="52564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42422" y="2684288"/>
                <a:ext cx="2304537" cy="436350"/>
                <a:chOff x="8565905" y="3487640"/>
                <a:chExt cx="2304537" cy="436350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8565905" y="3735184"/>
                  <a:ext cx="1826865" cy="22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10392770" y="3487640"/>
                  <a:ext cx="477672" cy="43635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>
                      <a:solidFill>
                        <a:schemeClr val="tx1"/>
                      </a:solidFill>
                    </a:rPr>
                    <a:t>4</a:t>
                  </a:r>
                  <a:endParaRPr lang="en-IN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1695546" y="2594998"/>
                <a:ext cx="1351652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b="1" dirty="0"/>
                  <a:t> p</a:t>
                </a:r>
                <a:r>
                  <a:rPr lang="en-IN" b="1" baseline="-25000" dirty="0"/>
                  <a:t>A</a:t>
                </a:r>
                <a:r>
                  <a:rPr lang="en-IN" b="1" dirty="0"/>
                  <a:t> = y</a:t>
                </a:r>
                <a:r>
                  <a:rPr lang="en-IN" b="1" baseline="-25000" dirty="0"/>
                  <a:t>A</a:t>
                </a:r>
                <a:r>
                  <a:rPr lang="en-IN" b="1" dirty="0"/>
                  <a:t> . P</a:t>
                </a:r>
                <a:endParaRPr lang="en-IN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617135" y="2594997"/>
              <a:ext cx="4426625" cy="574066"/>
              <a:chOff x="6617135" y="2594997"/>
              <a:chExt cx="4426625" cy="57406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617135" y="2594997"/>
                <a:ext cx="1303562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b="1" dirty="0"/>
                  <a:t> p</a:t>
                </a:r>
                <a:r>
                  <a:rPr lang="en-IN" b="1" baseline="-25000" dirty="0"/>
                  <a:t>B</a:t>
                </a:r>
                <a:r>
                  <a:rPr lang="en-IN" b="1" dirty="0"/>
                  <a:t> = y</a:t>
                </a:r>
                <a:r>
                  <a:rPr lang="en-IN" b="1" baseline="-25000" dirty="0"/>
                  <a:t>B</a:t>
                </a:r>
                <a:r>
                  <a:rPr lang="en-IN" b="1" dirty="0"/>
                  <a:t> . P</a:t>
                </a:r>
                <a:endParaRPr lang="en-IN" b="1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8739223" y="2732713"/>
                <a:ext cx="2304537" cy="436350"/>
                <a:chOff x="8565905" y="3487640"/>
                <a:chExt cx="2304537" cy="436350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8565905" y="3735184"/>
                  <a:ext cx="1826865" cy="22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/>
                <p:cNvSpPr/>
                <p:nvPr/>
              </p:nvSpPr>
              <p:spPr>
                <a:xfrm>
                  <a:off x="10392770" y="3487640"/>
                  <a:ext cx="477672" cy="43635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>
                      <a:solidFill>
                        <a:schemeClr val="tx1"/>
                      </a:solidFill>
                    </a:rPr>
                    <a:t>5</a:t>
                  </a:r>
                  <a:endParaRPr lang="en-IN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5" name="Group 44"/>
          <p:cNvGrpSpPr/>
          <p:nvPr/>
        </p:nvGrpSpPr>
        <p:grpSpPr>
          <a:xfrm>
            <a:off x="2963447" y="1995369"/>
            <a:ext cx="3652908" cy="755856"/>
            <a:chOff x="2948015" y="1318085"/>
            <a:chExt cx="3652908" cy="755856"/>
          </a:xfrm>
        </p:grpSpPr>
        <p:grpSp>
          <p:nvGrpSpPr>
            <p:cNvPr id="32" name="Group 31"/>
            <p:cNvGrpSpPr/>
            <p:nvPr/>
          </p:nvGrpSpPr>
          <p:grpSpPr>
            <a:xfrm>
              <a:off x="2948015" y="1318085"/>
              <a:ext cx="3652908" cy="755856"/>
              <a:chOff x="3440159" y="5011176"/>
              <a:chExt cx="3652908" cy="75585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4264652" y="5436619"/>
                <a:ext cx="788400" cy="171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3440159" y="5011176"/>
                <a:ext cx="1749759" cy="755856"/>
                <a:chOff x="3395835" y="5126731"/>
                <a:chExt cx="1749759" cy="755856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395835" y="5126731"/>
                  <a:ext cx="5838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/>
                    <a:t></a:t>
                  </a:r>
                  <a:r>
                    <a:rPr lang="en-IN" b="1" baseline="-25000" dirty="0"/>
                    <a:t>AB</a:t>
                  </a:r>
                  <a:r>
                    <a:rPr lang="en-IN" baseline="-25000" dirty="0"/>
                    <a:t> </a:t>
                  </a:r>
                  <a:endParaRPr lang="en-IN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3946595" y="5126731"/>
                  <a:ext cx="1062133" cy="369332"/>
                  <a:chOff x="3946595" y="5126731"/>
                  <a:chExt cx="1062133" cy="369332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3946595" y="5126731"/>
                    <a:ext cx="69923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= </a:t>
                    </a:r>
                    <a:r>
                      <a:rPr lang="en-IN" b="1" dirty="0" smtClean="0"/>
                      <a:t>y</a:t>
                    </a:r>
                    <a:r>
                      <a:rPr lang="en-IN" b="1" baseline="-25000" dirty="0" smtClean="0"/>
                      <a:t>A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4503761" y="5126731"/>
                    <a:ext cx="50496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smtClean="0"/>
                      <a:t>.</a:t>
                    </a:r>
                    <a:r>
                      <a:rPr lang="en-IN" b="1" dirty="0" err="1" smtClean="0"/>
                      <a:t>x</a:t>
                    </a:r>
                    <a:r>
                      <a:rPr lang="en-IN" b="1" baseline="-25000" dirty="0" err="1" smtClean="0"/>
                      <a:t>B</a:t>
                    </a:r>
                    <a:endParaRPr lang="en-IN" dirty="0"/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4083461" y="5513255"/>
                  <a:ext cx="1062133" cy="369332"/>
                  <a:chOff x="3946595" y="5126731"/>
                  <a:chExt cx="1062133" cy="369332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3946595" y="5126731"/>
                    <a:ext cx="53732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 y</a:t>
                    </a:r>
                    <a:r>
                      <a:rPr lang="en-IN" b="1" baseline="-25000" dirty="0" smtClean="0"/>
                      <a:t>B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4503761" y="5126731"/>
                    <a:ext cx="50496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smtClean="0"/>
                      <a:t>.x</a:t>
                    </a:r>
                    <a:r>
                      <a:rPr lang="en-IN" b="1" baseline="-25000" dirty="0" smtClean="0"/>
                      <a:t>A</a:t>
                    </a:r>
                    <a:endParaRPr lang="en-IN" dirty="0"/>
                  </a:p>
                </p:txBody>
              </p:sp>
            </p:grpSp>
          </p:grpSp>
          <p:sp>
            <p:nvSpPr>
              <p:cNvPr id="35" name="Oval 34"/>
              <p:cNvSpPr/>
              <p:nvPr/>
            </p:nvSpPr>
            <p:spPr>
              <a:xfrm>
                <a:off x="6615395" y="5194732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6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4663448" y="1758597"/>
              <a:ext cx="135726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63447" y="2976840"/>
            <a:ext cx="3652908" cy="755856"/>
            <a:chOff x="2948015" y="1318085"/>
            <a:chExt cx="3652908" cy="755856"/>
          </a:xfrm>
        </p:grpSpPr>
        <p:grpSp>
          <p:nvGrpSpPr>
            <p:cNvPr id="47" name="Group 46"/>
            <p:cNvGrpSpPr/>
            <p:nvPr/>
          </p:nvGrpSpPr>
          <p:grpSpPr>
            <a:xfrm>
              <a:off x="2948015" y="1318085"/>
              <a:ext cx="3652908" cy="755856"/>
              <a:chOff x="3440159" y="5011176"/>
              <a:chExt cx="3652908" cy="755856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4264652" y="5436619"/>
                <a:ext cx="788400" cy="171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3440159" y="5011176"/>
                <a:ext cx="1946194" cy="755856"/>
                <a:chOff x="3395835" y="5126731"/>
                <a:chExt cx="1946194" cy="75585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3395835" y="5126731"/>
                  <a:ext cx="5838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/>
                    <a:t></a:t>
                  </a:r>
                  <a:r>
                    <a:rPr lang="en-IN" b="1" baseline="-25000" dirty="0"/>
                    <a:t>AB</a:t>
                  </a:r>
                  <a:r>
                    <a:rPr lang="en-IN" baseline="-25000" dirty="0"/>
                    <a:t> </a:t>
                  </a:r>
                  <a:endParaRPr lang="en-IN" dirty="0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3946595" y="5126731"/>
                  <a:ext cx="1164673" cy="369332"/>
                  <a:chOff x="3946595" y="5126731"/>
                  <a:chExt cx="1164673" cy="369332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3946595" y="5126731"/>
                    <a:ext cx="69923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= </a:t>
                    </a:r>
                    <a:r>
                      <a:rPr lang="en-IN" b="1" dirty="0" smtClean="0"/>
                      <a:t>y</a:t>
                    </a:r>
                    <a:r>
                      <a:rPr lang="en-IN" b="1" baseline="-25000" dirty="0" smtClean="0"/>
                      <a:t>A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4503761" y="5126731"/>
                    <a:ext cx="60750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smtClean="0"/>
                      <a:t>/y</a:t>
                    </a:r>
                    <a:r>
                      <a:rPr lang="en-IN" b="1" baseline="-25000" dirty="0" smtClean="0"/>
                      <a:t>B</a:t>
                    </a:r>
                    <a:endParaRPr lang="en-IN" dirty="0"/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4083461" y="5513255"/>
                  <a:ext cx="1258568" cy="369332"/>
                  <a:chOff x="3946595" y="5126731"/>
                  <a:chExt cx="1258568" cy="369332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3946595" y="5126731"/>
                    <a:ext cx="55656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 x</a:t>
                    </a:r>
                    <a:r>
                      <a:rPr lang="en-IN" b="1" baseline="-25000" dirty="0" smtClean="0"/>
                      <a:t>A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4503760" y="5126731"/>
                    <a:ext cx="7014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/>
                      <a:t>/</a:t>
                    </a:r>
                    <a:r>
                      <a:rPr lang="en-IN" b="1" dirty="0" err="1" smtClean="0"/>
                      <a:t>x</a:t>
                    </a:r>
                    <a:r>
                      <a:rPr lang="en-IN" b="1" baseline="-25000" dirty="0" err="1"/>
                      <a:t>B</a:t>
                    </a:r>
                    <a:endParaRPr lang="en-IN" dirty="0"/>
                  </a:p>
                </p:txBody>
              </p:sp>
            </p:grpSp>
          </p:grpSp>
          <p:sp>
            <p:nvSpPr>
              <p:cNvPr id="51" name="Oval 50"/>
              <p:cNvSpPr/>
              <p:nvPr/>
            </p:nvSpPr>
            <p:spPr>
              <a:xfrm>
                <a:off x="6615395" y="5194732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7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 flipV="1">
              <a:off x="4663448" y="1758597"/>
              <a:ext cx="135726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816828" y="3771615"/>
            <a:ext cx="108044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Thus, Relative Volatility is the ratio of concentration ratio of A to B in the vapour phase to that in the liquid phase</a:t>
            </a:r>
            <a:endParaRPr lang="en-IN" baseline="-25000" dirty="0" smtClean="0"/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en-IN" dirty="0" smtClean="0"/>
              <a:t>We have,</a:t>
            </a:r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grpSp>
        <p:nvGrpSpPr>
          <p:cNvPr id="65" name="Group 64"/>
          <p:cNvGrpSpPr/>
          <p:nvPr/>
        </p:nvGrpSpPr>
        <p:grpSpPr>
          <a:xfrm>
            <a:off x="2639707" y="5087983"/>
            <a:ext cx="5014697" cy="454293"/>
            <a:chOff x="2639707" y="5087983"/>
            <a:chExt cx="5014697" cy="454293"/>
          </a:xfrm>
        </p:grpSpPr>
        <p:grpSp>
          <p:nvGrpSpPr>
            <p:cNvPr id="62" name="Group 61"/>
            <p:cNvGrpSpPr/>
            <p:nvPr/>
          </p:nvGrpSpPr>
          <p:grpSpPr>
            <a:xfrm>
              <a:off x="2639707" y="5087983"/>
              <a:ext cx="2863331" cy="454293"/>
              <a:chOff x="2751781" y="4870490"/>
              <a:chExt cx="2863331" cy="45429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751781" y="4870490"/>
                <a:ext cx="1319592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b="1" dirty="0"/>
                  <a:t>y</a:t>
                </a:r>
                <a:r>
                  <a:rPr lang="en-IN" b="1" baseline="-25000" dirty="0"/>
                  <a:t>A</a:t>
                </a:r>
                <a:r>
                  <a:rPr lang="en-IN" b="1" dirty="0"/>
                  <a:t> </a:t>
                </a:r>
                <a:r>
                  <a:rPr lang="en-IN" b="1" dirty="0" smtClean="0"/>
                  <a:t>+ y</a:t>
                </a:r>
                <a:r>
                  <a:rPr lang="en-IN" b="1" baseline="-25000" dirty="0" smtClean="0"/>
                  <a:t>B</a:t>
                </a:r>
                <a:r>
                  <a:rPr lang="en-IN" b="1" dirty="0" smtClean="0"/>
                  <a:t>= 1 </a:t>
                </a:r>
                <a:endParaRPr lang="en-IN" b="1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322771" y="4870491"/>
                <a:ext cx="1292341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b="1" dirty="0"/>
                  <a:t>x</a:t>
                </a:r>
                <a:r>
                  <a:rPr lang="en-IN" b="1" baseline="-25000" dirty="0" smtClean="0"/>
                  <a:t>A</a:t>
                </a:r>
                <a:r>
                  <a:rPr lang="en-IN" b="1" dirty="0" smtClean="0"/>
                  <a:t> =1 - x</a:t>
                </a:r>
                <a:r>
                  <a:rPr lang="en-IN" b="1" baseline="-25000" dirty="0" smtClean="0"/>
                  <a:t>A</a:t>
                </a:r>
                <a:r>
                  <a:rPr lang="en-IN" b="1" dirty="0" smtClean="0"/>
                  <a:t> </a:t>
                </a:r>
                <a:endParaRPr lang="en-IN" b="1" dirty="0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7176732" y="5105021"/>
              <a:ext cx="477672" cy="4363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</a:rPr>
                <a:t>8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5716929" y="5361977"/>
              <a:ext cx="135726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0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94957" y="657889"/>
            <a:ext cx="3652908" cy="755856"/>
            <a:chOff x="2948015" y="1318085"/>
            <a:chExt cx="3652908" cy="755856"/>
          </a:xfrm>
        </p:grpSpPr>
        <p:grpSp>
          <p:nvGrpSpPr>
            <p:cNvPr id="16" name="Group 15"/>
            <p:cNvGrpSpPr/>
            <p:nvPr/>
          </p:nvGrpSpPr>
          <p:grpSpPr>
            <a:xfrm>
              <a:off x="2948015" y="1318085"/>
              <a:ext cx="3652908" cy="755856"/>
              <a:chOff x="3440159" y="5011176"/>
              <a:chExt cx="3652908" cy="75585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4264652" y="5451689"/>
                <a:ext cx="1312050" cy="21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3440159" y="5011176"/>
                <a:ext cx="2263646" cy="755856"/>
                <a:chOff x="3395835" y="5126731"/>
                <a:chExt cx="2263646" cy="755856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3395835" y="5126731"/>
                  <a:ext cx="5838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/>
                    <a:t></a:t>
                  </a:r>
                  <a:r>
                    <a:rPr lang="en-IN" b="1" baseline="-25000" dirty="0"/>
                    <a:t>AB</a:t>
                  </a:r>
                  <a:r>
                    <a:rPr lang="en-IN" baseline="-25000" dirty="0"/>
                    <a:t> </a:t>
                  </a:r>
                  <a:endParaRPr lang="en-IN" dirty="0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3946595" y="5126731"/>
                  <a:ext cx="1712886" cy="369332"/>
                  <a:chOff x="3946595" y="5126731"/>
                  <a:chExt cx="1712886" cy="369332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3946595" y="5126731"/>
                    <a:ext cx="69923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= </a:t>
                    </a:r>
                    <a:r>
                      <a:rPr lang="en-IN" b="1" dirty="0" smtClean="0"/>
                      <a:t>y</a:t>
                    </a:r>
                    <a:r>
                      <a:rPr lang="en-IN" b="1" baseline="-25000" dirty="0" smtClean="0"/>
                      <a:t>A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4503761" y="5126731"/>
                    <a:ext cx="115572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smtClean="0"/>
                      <a:t>. (1-x</a:t>
                    </a:r>
                    <a:r>
                      <a:rPr lang="en-IN" b="1" baseline="-25000" dirty="0" smtClean="0"/>
                      <a:t>A </a:t>
                    </a:r>
                    <a:r>
                      <a:rPr lang="en-IN" b="1" dirty="0" smtClean="0"/>
                      <a:t>)</a:t>
                    </a:r>
                    <a:endParaRPr lang="en-IN" dirty="0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4083461" y="5513255"/>
                  <a:ext cx="1289417" cy="369332"/>
                  <a:chOff x="3946595" y="5126731"/>
                  <a:chExt cx="1289417" cy="369332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3946595" y="5126731"/>
                    <a:ext cx="9188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 (1-y</a:t>
                    </a:r>
                    <a:r>
                      <a:rPr lang="en-IN" b="1" baseline="-25000" dirty="0" smtClean="0"/>
                      <a:t>A 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4503761" y="5126731"/>
                    <a:ext cx="73225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smtClean="0"/>
                      <a:t> ) x</a:t>
                    </a:r>
                    <a:r>
                      <a:rPr lang="en-IN" b="1" baseline="-25000" dirty="0" smtClean="0"/>
                      <a:t>A</a:t>
                    </a:r>
                    <a:endParaRPr lang="en-IN" dirty="0"/>
                  </a:p>
                </p:txBody>
              </p:sp>
            </p:grpSp>
          </p:grpSp>
          <p:sp>
            <p:nvSpPr>
              <p:cNvPr id="20" name="Oval 19"/>
              <p:cNvSpPr/>
              <p:nvPr/>
            </p:nvSpPr>
            <p:spPr>
              <a:xfrm>
                <a:off x="6615395" y="5194732"/>
                <a:ext cx="477672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9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5211661" y="1758598"/>
              <a:ext cx="809050" cy="21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182391" y="1746913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On solving, we get  </a:t>
            </a:r>
            <a:endParaRPr lang="en-IN" dirty="0"/>
          </a:p>
        </p:txBody>
      </p:sp>
      <p:grpSp>
        <p:nvGrpSpPr>
          <p:cNvPr id="31" name="Group 30"/>
          <p:cNvGrpSpPr/>
          <p:nvPr/>
        </p:nvGrpSpPr>
        <p:grpSpPr>
          <a:xfrm>
            <a:off x="2905046" y="2400042"/>
            <a:ext cx="3823300" cy="755856"/>
            <a:chOff x="2948015" y="1318085"/>
            <a:chExt cx="3823300" cy="755856"/>
          </a:xfrm>
        </p:grpSpPr>
        <p:grpSp>
          <p:nvGrpSpPr>
            <p:cNvPr id="32" name="Group 31"/>
            <p:cNvGrpSpPr/>
            <p:nvPr/>
          </p:nvGrpSpPr>
          <p:grpSpPr>
            <a:xfrm>
              <a:off x="2948015" y="1318085"/>
              <a:ext cx="3823300" cy="755856"/>
              <a:chOff x="3440159" y="5011176"/>
              <a:chExt cx="3823300" cy="75585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4264652" y="5451689"/>
                <a:ext cx="1312050" cy="21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3440159" y="5011176"/>
                <a:ext cx="2441632" cy="755856"/>
                <a:chOff x="3395835" y="5126731"/>
                <a:chExt cx="2441632" cy="75585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395835" y="5126731"/>
                  <a:ext cx="476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 smtClean="0"/>
                    <a:t>y</a:t>
                  </a:r>
                  <a:r>
                    <a:rPr lang="en-IN" b="1" baseline="-25000" dirty="0" smtClean="0"/>
                    <a:t>A</a:t>
                  </a:r>
                  <a:r>
                    <a:rPr lang="en-IN" baseline="-25000" dirty="0" smtClean="0"/>
                    <a:t> </a:t>
                  </a:r>
                  <a:endParaRPr lang="en-IN" dirty="0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3946595" y="5126731"/>
                  <a:ext cx="1712886" cy="369332"/>
                  <a:chOff x="3946595" y="5126731"/>
                  <a:chExt cx="1712886" cy="369332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3946595" y="5126731"/>
                    <a:ext cx="80663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/>
                      <a:t>= </a:t>
                    </a:r>
                    <a:r>
                      <a:rPr lang="en-IN" b="1" dirty="0" smtClean="0"/>
                      <a:t></a:t>
                    </a:r>
                    <a:r>
                      <a:rPr lang="en-IN" b="1" baseline="-25000" dirty="0" smtClean="0"/>
                      <a:t>AB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4503761" y="5126731"/>
                    <a:ext cx="115572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b="1" dirty="0" smtClean="0"/>
                      <a:t>. x</a:t>
                    </a:r>
                    <a:r>
                      <a:rPr lang="en-IN" b="1" baseline="-25000" dirty="0" smtClean="0"/>
                      <a:t>A </a:t>
                    </a:r>
                    <a:endParaRPr lang="en-IN" dirty="0"/>
                  </a:p>
                </p:txBody>
              </p:sp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4083461" y="5513255"/>
                  <a:ext cx="17540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b="1" dirty="0" smtClean="0"/>
                    <a:t> 1+ (</a:t>
                  </a:r>
                  <a:r>
                    <a:rPr lang="en-IN" b="1" baseline="-25000" dirty="0"/>
                    <a:t>AB</a:t>
                  </a:r>
                  <a:r>
                    <a:rPr lang="en-IN" b="1" dirty="0"/>
                    <a:t> </a:t>
                  </a:r>
                  <a:r>
                    <a:rPr lang="en-IN" b="1" dirty="0" smtClean="0"/>
                    <a:t>-1)x</a:t>
                  </a:r>
                  <a:r>
                    <a:rPr lang="en-IN" b="1" baseline="-25000" dirty="0" smtClean="0"/>
                    <a:t>A </a:t>
                  </a:r>
                  <a:r>
                    <a:rPr lang="en-IN" b="1" dirty="0" smtClean="0"/>
                    <a:t> </a:t>
                  </a:r>
                  <a:endParaRPr lang="en-IN" dirty="0"/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6615395" y="5194732"/>
                <a:ext cx="648064" cy="4363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 smtClean="0">
                    <a:solidFill>
                      <a:schemeClr val="tx1"/>
                    </a:solidFill>
                  </a:rPr>
                  <a:t>10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 flipV="1">
              <a:off x="5211661" y="1758598"/>
              <a:ext cx="809050" cy="21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058996" y="3737866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Dropping subscripts , we get   </a:t>
            </a:r>
            <a:endParaRPr lang="en-IN" dirty="0"/>
          </a:p>
        </p:txBody>
      </p:sp>
      <p:grpSp>
        <p:nvGrpSpPr>
          <p:cNvPr id="72" name="Group 71"/>
          <p:cNvGrpSpPr/>
          <p:nvPr/>
        </p:nvGrpSpPr>
        <p:grpSpPr>
          <a:xfrm>
            <a:off x="2304403" y="4111959"/>
            <a:ext cx="4671676" cy="1254434"/>
            <a:chOff x="2304403" y="4111959"/>
            <a:chExt cx="4671676" cy="1254434"/>
          </a:xfrm>
        </p:grpSpPr>
        <p:sp>
          <p:nvSpPr>
            <p:cNvPr id="71" name="Oval 70"/>
            <p:cNvSpPr/>
            <p:nvPr/>
          </p:nvSpPr>
          <p:spPr>
            <a:xfrm>
              <a:off x="2304403" y="4111959"/>
              <a:ext cx="4671676" cy="125443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946953" y="4325751"/>
              <a:ext cx="3823300" cy="755856"/>
              <a:chOff x="2948015" y="1318085"/>
              <a:chExt cx="3823300" cy="755856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948015" y="1318085"/>
                <a:ext cx="3823300" cy="755856"/>
                <a:chOff x="3440159" y="5011176"/>
                <a:chExt cx="3823300" cy="755856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264652" y="5451689"/>
                  <a:ext cx="1312050" cy="212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Group 63"/>
                <p:cNvGrpSpPr/>
                <p:nvPr/>
              </p:nvGrpSpPr>
              <p:grpSpPr>
                <a:xfrm>
                  <a:off x="3440159" y="5011176"/>
                  <a:ext cx="2154462" cy="755856"/>
                  <a:chOff x="3395835" y="5126731"/>
                  <a:chExt cx="2154462" cy="755856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3395835" y="5126731"/>
                    <a:ext cx="3626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y</a:t>
                    </a:r>
                    <a:r>
                      <a:rPr lang="en-IN" baseline="-25000" dirty="0" smtClean="0"/>
                      <a:t> </a:t>
                    </a:r>
                    <a:endParaRPr lang="en-IN" dirty="0"/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3987539" y="5126731"/>
                    <a:ext cx="1562758" cy="369332"/>
                    <a:chOff x="3987539" y="5126731"/>
                    <a:chExt cx="1562758" cy="369332"/>
                  </a:xfrm>
                </p:grpSpPr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3987539" y="5126731"/>
                      <a:ext cx="60305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IN" b="1" dirty="0"/>
                        <a:t>= </a:t>
                      </a:r>
                      <a:r>
                        <a:rPr lang="en-IN" b="1" dirty="0" smtClean="0"/>
                        <a:t> </a:t>
                      </a:r>
                      <a:endParaRPr lang="en-IN" dirty="0"/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4394577" y="5126731"/>
                      <a:ext cx="1155720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IN" b="1" dirty="0" smtClean="0"/>
                        <a:t>. x</a:t>
                      </a:r>
                      <a:r>
                        <a:rPr lang="en-IN" b="1" baseline="-25000" dirty="0" smtClean="0"/>
                        <a:t> </a:t>
                      </a:r>
                      <a:endParaRPr lang="en-IN" dirty="0"/>
                    </a:p>
                  </p:txBody>
                </p:sp>
              </p:grpSp>
              <p:sp>
                <p:nvSpPr>
                  <p:cNvPr id="68" name="Rectangle 67"/>
                  <p:cNvSpPr/>
                  <p:nvPr/>
                </p:nvSpPr>
                <p:spPr>
                  <a:xfrm>
                    <a:off x="4083461" y="5513255"/>
                    <a:ext cx="143661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IN" b="1" dirty="0" smtClean="0"/>
                      <a:t> 1+ ( -1)x</a:t>
                    </a:r>
                    <a:r>
                      <a:rPr lang="en-IN" b="1" baseline="-25000" dirty="0" smtClean="0"/>
                      <a:t> </a:t>
                    </a:r>
                    <a:r>
                      <a:rPr lang="en-IN" b="1" dirty="0" smtClean="0"/>
                      <a:t> </a:t>
                    </a:r>
                    <a:endParaRPr lang="en-IN" dirty="0"/>
                  </a:p>
                </p:txBody>
              </p:sp>
            </p:grpSp>
            <p:sp>
              <p:nvSpPr>
                <p:cNvPr id="65" name="Oval 64"/>
                <p:cNvSpPr/>
                <p:nvPr/>
              </p:nvSpPr>
              <p:spPr>
                <a:xfrm>
                  <a:off x="6615395" y="5194732"/>
                  <a:ext cx="648064" cy="43635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en-IN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2" name="Straight Arrow Connector 61"/>
              <p:cNvCxnSpPr/>
              <p:nvPr/>
            </p:nvCxnSpPr>
            <p:spPr>
              <a:xfrm flipV="1">
                <a:off x="5211661" y="1758598"/>
                <a:ext cx="809050" cy="21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Rectangle 72"/>
          <p:cNvSpPr/>
          <p:nvPr/>
        </p:nvSpPr>
        <p:spPr>
          <a:xfrm>
            <a:off x="1097694" y="5445291"/>
            <a:ext cx="10795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From the above equation , knowing  for a given binary system, x-y data (equilibrium data) can be generated by taking x =0,0.1,0.2 to 1 and evaluating corresponding values of</a:t>
            </a:r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42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AZEOTROPES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581" y="1201004"/>
            <a:ext cx="1079537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b="1" dirty="0" smtClean="0"/>
              <a:t>Azeotropes or constant boiling mixture </a:t>
            </a:r>
            <a:r>
              <a:rPr lang="en-IN" dirty="0" smtClean="0"/>
              <a:t>is a mixture of two or more liquids whose proportion cannot be altered by simple distillation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When an azeotrope is boiled, the vapour has the same proportions of constituents as the unboiled mixture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en-IN" b="1" dirty="0" smtClean="0"/>
              <a:t>Types </a:t>
            </a:r>
            <a:r>
              <a:rPr lang="en-IN" b="1" dirty="0"/>
              <a:t>of Azeotropes:</a:t>
            </a:r>
          </a:p>
          <a:p>
            <a:r>
              <a:rPr lang="en-IN" dirty="0"/>
              <a:t> </a:t>
            </a:r>
          </a:p>
          <a:p>
            <a:pPr lvl="0"/>
            <a:r>
              <a:rPr lang="en-IN" dirty="0" smtClean="0"/>
              <a:t>	Maximum </a:t>
            </a:r>
            <a:r>
              <a:rPr lang="en-IN" dirty="0"/>
              <a:t>Boiling </a:t>
            </a:r>
            <a:r>
              <a:rPr lang="en-IN" dirty="0" smtClean="0"/>
              <a:t>Azeotrope</a:t>
            </a:r>
          </a:p>
          <a:p>
            <a:pPr lvl="0"/>
            <a:endParaRPr lang="en-IN" dirty="0"/>
          </a:p>
          <a:p>
            <a:pPr lvl="0"/>
            <a:r>
              <a:rPr lang="en-IN" dirty="0" smtClean="0"/>
              <a:t>	Minimum </a:t>
            </a:r>
            <a:r>
              <a:rPr lang="en-IN" dirty="0"/>
              <a:t>Boiling Azeotrope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58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BOILING AZEOTROPE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581" y="1201004"/>
            <a:ext cx="107953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Boiling point of an azeotrope is less than the boiling point temperatures of any of its constituents is called minimum boiling azeotropes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E</a:t>
            </a:r>
            <a:r>
              <a:rPr lang="en-IN" dirty="0" smtClean="0"/>
              <a:t>xhibits </a:t>
            </a:r>
            <a:r>
              <a:rPr lang="en-IN" dirty="0"/>
              <a:t>positive deviation from Raoult’s law </a:t>
            </a:r>
            <a:endParaRPr lang="en-IN" dirty="0"/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en-IN" dirty="0" smtClean="0"/>
              <a:t>(</a:t>
            </a:r>
            <a:r>
              <a:rPr lang="en-IN" dirty="0"/>
              <a:t>e.g.: Ethanol (95.5 %) and water (4.5 %) form minimum boiling azeotrope at boiling temperature of 351.5 K).</a:t>
            </a:r>
            <a:endParaRPr lang="en-IN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7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BOILING AZEOTROPE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581" y="1201004"/>
            <a:ext cx="1079537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Boiling point of an azeotrope is more than the boiling point temperatures of any of its constituents is called maximum boiling azeotropes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E</a:t>
            </a:r>
            <a:r>
              <a:rPr lang="en-IN" dirty="0" smtClean="0"/>
              <a:t>xhibits negative deviation </a:t>
            </a:r>
            <a:r>
              <a:rPr lang="en-IN" dirty="0"/>
              <a:t>from Raoult’s law </a:t>
            </a:r>
            <a:endParaRPr lang="en-IN" dirty="0"/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en-IN" dirty="0" smtClean="0"/>
              <a:t>(</a:t>
            </a:r>
            <a:r>
              <a:rPr lang="en-IN" dirty="0"/>
              <a:t>e.g.: Nitric Acid (68%) and water (32%) form maximum boiling azeotrope at boiling temperature of 393.5 K) 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64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041" y="891360"/>
            <a:ext cx="9808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N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BOILING POINT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which the vapour pressure of the liquid equals the external pressure surrounding the liquid. </a:t>
            </a:r>
            <a:endParaRPr lang="en-IN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epends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atmospheric pressure and increases with increase in pressure and vice versa. </a:t>
            </a:r>
            <a:endParaRPr lang="en-IN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boiling point of a liquid is the temperature at which its boiling takes place under a pressure of 1 atm.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860" y="3476683"/>
            <a:ext cx="960347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N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VAPOUR PRESSURE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exerted by vapours of liquid on the surface of liquid when equilibrium is established between liquid and it's 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vapour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pressure exerted by a vapour in thermodynamic equilibrium with its condensed phases (solid or liquid) at a given temperature in a closed 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system,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relates to the tendency of particles to escape from the liquid (or a solid). A substance with a high vapour pressure at normal temperatures is often referred to as volatile.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87762"/>
              </p:ext>
            </p:extLst>
          </p:nvPr>
        </p:nvGraphicFramePr>
        <p:xfrm>
          <a:off x="838200" y="1351128"/>
          <a:ext cx="10223690" cy="5280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1845"/>
                <a:gridCol w="5111845"/>
              </a:tblGrid>
              <a:tr h="33255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MAXIMUM BOILING AZEOTROPE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rgbClr val="002060"/>
                          </a:solidFill>
                        </a:rPr>
                        <a:t>MINIMUM BOILING AZEOTROPE</a:t>
                      </a:r>
                    </a:p>
                  </a:txBody>
                  <a:tcPr/>
                </a:tc>
              </a:tr>
              <a:tr h="662282">
                <a:tc>
                  <a:txBody>
                    <a:bodyPr/>
                    <a:lstStyle/>
                    <a:p>
                      <a:pPr lvl="0"/>
                      <a:r>
                        <a:rPr lang="en-IN" sz="1800" kern="1200" dirty="0" smtClean="0">
                          <a:effectLst/>
                        </a:rPr>
                        <a:t>Boiling point higher than the boiling points of its constituents</a:t>
                      </a:r>
                    </a:p>
                    <a:p>
                      <a:pPr lvl="0"/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IN" sz="1800" kern="1200" dirty="0" smtClean="0">
                          <a:effectLst/>
                        </a:rPr>
                        <a:t>Boiling point  lower than the boiling points of its constituents</a:t>
                      </a:r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0801">
                <a:tc>
                  <a:txBody>
                    <a:bodyPr/>
                    <a:lstStyle/>
                    <a:p>
                      <a:pPr lvl="0"/>
                      <a:r>
                        <a:rPr lang="en-IN" sz="1800" kern="1200" dirty="0" smtClean="0">
                          <a:effectLst/>
                        </a:rPr>
                        <a:t>Interaction between the solvent-solvent and solute-solute molecules are stronger than solvent-solute molecules which results in their high boiling point</a:t>
                      </a:r>
                    </a:p>
                    <a:p>
                      <a:pPr lvl="0"/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effectLst/>
                        </a:rPr>
                        <a:t>Interaction between the solvent-solvent and solute-solute molecules are weaker than solvent-solute molecules which results in their low boiling point</a:t>
                      </a:r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0801">
                <a:tc>
                  <a:txBody>
                    <a:bodyPr/>
                    <a:lstStyle/>
                    <a:p>
                      <a:pPr lvl="0"/>
                      <a:r>
                        <a:rPr lang="en-IN" sz="1800" kern="1200" dirty="0" smtClean="0">
                          <a:effectLst/>
                        </a:rPr>
                        <a:t>Volume of the solution is lower than the sum of the individual volumes of the constituents because of high solute-solvent molecular interaction.</a:t>
                      </a:r>
                    </a:p>
                    <a:p>
                      <a:pPr lvl="0"/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effectLst/>
                        </a:rPr>
                        <a:t>Volume of the solution is higher than the sum of the individual volumes of the constituents because of low solute-solvent molecular interaction</a:t>
                      </a:r>
                      <a:endParaRPr lang="en-IN" dirty="0"/>
                    </a:p>
                  </a:txBody>
                  <a:tcPr/>
                </a:tc>
              </a:tr>
              <a:tr h="10743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effectLst/>
                        </a:rPr>
                        <a:t>Enthalpy of the mixture of its constituents is negative.</a:t>
                      </a:r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effectLst/>
                        </a:rPr>
                        <a:t>Enthalpy of the mixture of its constituents is positive.</a:t>
                      </a:r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38200" y="269592"/>
            <a:ext cx="10912522" cy="108153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MAXIMUM AND MINIMUM BOILING AZEOTROPE</a:t>
            </a:r>
            <a:endParaRPr lang="e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8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8161" y="1479224"/>
            <a:ext cx="103472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ea typeface="Calibri" panose="020F0502020204030204" pitchFamily="34" charset="0"/>
              </a:rPr>
              <a:t>C</a:t>
            </a:r>
            <a:r>
              <a:rPr lang="en-IN" dirty="0" smtClean="0">
                <a:ea typeface="Calibri" panose="020F0502020204030204" pitchFamily="34" charset="0"/>
              </a:rPr>
              <a:t>onstituents </a:t>
            </a:r>
            <a:r>
              <a:rPr lang="en-IN" dirty="0">
                <a:ea typeface="Calibri" panose="020F0502020204030204" pitchFamily="34" charset="0"/>
              </a:rPr>
              <a:t>of a binary azeotrope are separated by (a) adding a third component to the binary mixture (b) changing the system pressure. </a:t>
            </a:r>
            <a:endParaRPr lang="en-IN" dirty="0" smtClean="0"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ea typeface="Calibri" panose="020F0502020204030204" pitchFamily="34" charset="0"/>
              </a:rPr>
              <a:t>The </a:t>
            </a:r>
            <a:r>
              <a:rPr lang="en-IN" dirty="0">
                <a:ea typeface="Calibri" panose="020F0502020204030204" pitchFamily="34" charset="0"/>
              </a:rPr>
              <a:t>third component (which is relatively volatile) added to a binary azeotrope usually forms a low boiling azeotrope with one of the feed constituents and withdrawn as the overhead product or distillate. </a:t>
            </a:r>
            <a:endParaRPr lang="en-IN" dirty="0" smtClean="0"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ea typeface="Calibri" panose="020F0502020204030204" pitchFamily="34" charset="0"/>
              </a:rPr>
              <a:t>The </a:t>
            </a:r>
            <a:r>
              <a:rPr lang="en-IN" dirty="0">
                <a:ea typeface="Calibri" panose="020F0502020204030204" pitchFamily="34" charset="0"/>
              </a:rPr>
              <a:t>third component added to break the binary azeotrope to effects its separation into pure components is called the </a:t>
            </a:r>
            <a:r>
              <a:rPr lang="en-IN" dirty="0" err="1">
                <a:ea typeface="Calibri" panose="020F0502020204030204" pitchFamily="34" charset="0"/>
              </a:rPr>
              <a:t>entrainer</a:t>
            </a:r>
            <a:r>
              <a:rPr lang="en-IN" dirty="0">
                <a:ea typeface="Calibri" panose="020F0502020204030204" pitchFamily="34" charset="0"/>
              </a:rPr>
              <a:t>/azeotrope breaker and this process of distillation is called </a:t>
            </a:r>
            <a:r>
              <a:rPr lang="en-IN" dirty="0" err="1">
                <a:ea typeface="Calibri" panose="020F0502020204030204" pitchFamily="34" charset="0"/>
              </a:rPr>
              <a:t>azeotropic</a:t>
            </a:r>
            <a:r>
              <a:rPr lang="en-IN" dirty="0">
                <a:ea typeface="Calibri" panose="020F0502020204030204" pitchFamily="34" charset="0"/>
              </a:rPr>
              <a:t> </a:t>
            </a:r>
            <a:r>
              <a:rPr lang="en-IN" dirty="0" smtClean="0">
                <a:ea typeface="Calibri" panose="020F0502020204030204" pitchFamily="34" charset="0"/>
              </a:rPr>
              <a:t>distillation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dirty="0" smtClean="0">
                <a:ea typeface="Calibri" panose="020F0502020204030204" pitchFamily="34" charset="0"/>
              </a:rPr>
              <a:t>Example : separation of ethanol with water using benzene as </a:t>
            </a:r>
            <a:r>
              <a:rPr lang="en-IN" dirty="0" err="1" smtClean="0">
                <a:ea typeface="Calibri" panose="020F0502020204030204" pitchFamily="34" charset="0"/>
              </a:rPr>
              <a:t>entrainer</a:t>
            </a:r>
            <a:endParaRPr lang="en-IN" dirty="0" smtClean="0"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AZEOTROPIC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8161" y="1479224"/>
            <a:ext cx="100060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ea typeface="Calibri" panose="020F0502020204030204" pitchFamily="34" charset="0"/>
              </a:rPr>
              <a:t>Benzene breaks the mixture of ethanol and water and forms a new azeotrope between benzene and ethanol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ea typeface="Calibri" panose="020F0502020204030204" pitchFamily="34" charset="0"/>
              </a:rPr>
              <a:t>Volatility of water (more polar liquid ) is enhanced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ea typeface="Calibri" panose="020F0502020204030204" pitchFamily="34" charset="0"/>
              </a:rPr>
              <a:t>On distillation , water distils at 65.85 °C  leaving alcohol and benzene behind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ea typeface="Calibri" panose="020F0502020204030204" pitchFamily="34" charset="0"/>
              </a:rPr>
              <a:t>Boiling point of this binary mixture is 68.2 </a:t>
            </a:r>
            <a:r>
              <a:rPr lang="en-IN" dirty="0">
                <a:ea typeface="Calibri" panose="020F0502020204030204" pitchFamily="34" charset="0"/>
              </a:rPr>
              <a:t>°</a:t>
            </a:r>
            <a:r>
              <a:rPr lang="en-IN" dirty="0" smtClean="0">
                <a:ea typeface="Calibri" panose="020F0502020204030204" pitchFamily="34" charset="0"/>
              </a:rPr>
              <a:t>C and benzene gets distilled leaving alcohol behind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ea typeface="Calibri" panose="020F0502020204030204" pitchFamily="34" charset="0"/>
              </a:rPr>
              <a:t>Alcohol distilled at 78.3 </a:t>
            </a:r>
            <a:r>
              <a:rPr lang="en-IN" dirty="0">
                <a:ea typeface="Calibri" panose="020F0502020204030204" pitchFamily="34" charset="0"/>
              </a:rPr>
              <a:t>°</a:t>
            </a:r>
            <a:r>
              <a:rPr lang="en-IN" dirty="0" smtClean="0">
                <a:ea typeface="Calibri" panose="020F0502020204030204" pitchFamily="34" charset="0"/>
              </a:rPr>
              <a:t>C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AZEOTROPIC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0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958" y="348483"/>
            <a:ext cx="1009934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IN" sz="24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VAPOUR </a:t>
            </a: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 EQUILIBRIA</a:t>
            </a:r>
            <a:endParaRPr lang="en-IN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distillation is phase equilibrium‐specifically, vapour‐liquid equilibrium (VLE). </a:t>
            </a:r>
            <a:endParaRPr lang="en-IN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Boiling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 of the binary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mixture provide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information of the mixture in terms of which components is more volatile(boiling point ) and which is less volatile(higher boiling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point)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boiling point diagram it also show the fraction of the mixture at different temperature and pressure. </a:t>
            </a:r>
            <a:endParaRPr lang="en-IN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mixtures containing two or more components, the concentrations of each component are often expressed as mole fractions.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582" y="880745"/>
            <a:ext cx="7424382" cy="624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liquid mixture containing 2 components (A and B) – a binary 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mixture.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Boiling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of A is that at which the mole fraction of A is 1. </a:t>
            </a:r>
            <a:endParaRPr lang="en-IN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Boiling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of B is that at which the mole fraction of A is 0. </a:t>
            </a:r>
            <a:endParaRPr lang="en-IN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example, A is the more volatile component and therefore has a lower boiling point than B. </a:t>
            </a:r>
            <a:endParaRPr lang="en-IN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upper curve in the diagram is called the dew-point curve while the lower one is called the bubble-point curve. </a:t>
            </a:r>
            <a:endParaRPr lang="en-IN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Dew-point is the temperature at which the saturated vapour starts to condense.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Bubble-point is the temperature at which the liquid starts to boil.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above the dew-point curve shows the equilibrium composition of the superheated vapour while the region below the bubble-point curve shows the equilibrium composition of the sub cooled liquid.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761864" y="1395140"/>
            <a:ext cx="3157148" cy="30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41896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6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SIMPLE/DIFFERENTIAL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7" y="2581683"/>
            <a:ext cx="4871138" cy="288145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85516"/>
            <a:ext cx="5849203" cy="3777622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Process of converting a liquid into its vapour, transferring the vapours to another place , and recovering the liquid by condensing the vapours</a:t>
            </a:r>
          </a:p>
          <a:p>
            <a:pPr algn="just"/>
            <a:r>
              <a:rPr lang="en-IN" dirty="0" smtClean="0"/>
              <a:t>Vapour formed is immediately channelled into a condenser</a:t>
            </a:r>
          </a:p>
          <a:p>
            <a:pPr algn="just"/>
            <a:r>
              <a:rPr lang="en-IN" dirty="0" smtClean="0"/>
              <a:t>Also  known as </a:t>
            </a:r>
            <a:r>
              <a:rPr lang="en-IN" dirty="0"/>
              <a:t>differential distillation, as distillation is based on the differences in volatilities and vapour pressures of the components in the mixture</a:t>
            </a:r>
            <a:endParaRPr lang="en-IN" dirty="0" smtClean="0"/>
          </a:p>
          <a:p>
            <a:pPr algn="just"/>
            <a:r>
              <a:rPr lang="en-IN" dirty="0" smtClean="0"/>
              <a:t>Effective only when the boiling point difference between the two liquids is 25°C or more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5675" y="1524210"/>
            <a:ext cx="101903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solidFill>
                  <a:srgbClr val="C00000"/>
                </a:solidFill>
              </a:rPr>
              <a:t>CONSTRUCTION</a:t>
            </a:r>
            <a:endParaRPr lang="en-IN" sz="2400" dirty="0">
              <a:solidFill>
                <a:srgbClr val="C00000"/>
              </a:solidFill>
            </a:endParaRPr>
          </a:p>
          <a:p>
            <a:pPr algn="just"/>
            <a:endParaRPr lang="en-IN" sz="20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000" dirty="0" smtClean="0"/>
              <a:t> It </a:t>
            </a:r>
            <a:r>
              <a:rPr lang="en-IN" sz="2000" dirty="0"/>
              <a:t>consists of a distillation flask with a side arm sloping </a:t>
            </a:r>
            <a:r>
              <a:rPr lang="en-IN" sz="2000" dirty="0" smtClean="0"/>
              <a:t>downwards.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20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000" dirty="0" smtClean="0"/>
              <a:t>Condenser </a:t>
            </a:r>
            <a:r>
              <a:rPr lang="en-IN" sz="2000" dirty="0"/>
              <a:t>is fitted into the side arm by means of a cork. </a:t>
            </a:r>
            <a:endParaRPr lang="en-IN" sz="20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000" dirty="0" smtClean="0"/>
              <a:t>The </a:t>
            </a:r>
            <a:r>
              <a:rPr lang="en-IN" sz="2000" dirty="0"/>
              <a:t>condenser is usually water condenser, i.e., jacketed for circulation of water. </a:t>
            </a:r>
            <a:endParaRPr lang="en-IN" sz="20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000" dirty="0" smtClean="0"/>
              <a:t>The </a:t>
            </a:r>
            <a:r>
              <a:rPr lang="en-IN" sz="2000" dirty="0"/>
              <a:t>condenser is connected to a receiver flask using an adapter with ground glass joints. </a:t>
            </a:r>
            <a:endParaRPr lang="en-IN" sz="20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000" dirty="0" smtClean="0"/>
              <a:t>On </a:t>
            </a:r>
            <a:r>
              <a:rPr lang="en-IN" sz="2000" dirty="0"/>
              <a:t>a laboratory scale, the whole apparatus is made of glass.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69592"/>
            <a:ext cx="10515600" cy="931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SIMPLE/DIFFERENTIAL DISTILLATION</a:t>
            </a:r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0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1955</TotalTime>
  <Words>3362</Words>
  <Application>Microsoft Office PowerPoint</Application>
  <PresentationFormat>Widescreen</PresentationFormat>
  <Paragraphs>397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MODULE IV</vt:lpstr>
      <vt:lpstr>PowerPoint Presentation</vt:lpstr>
      <vt:lpstr>DISTILLATION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IV</dc:title>
  <dc:creator>Windows User</dc:creator>
  <cp:lastModifiedBy>Windows User</cp:lastModifiedBy>
  <cp:revision>97</cp:revision>
  <dcterms:created xsi:type="dcterms:W3CDTF">2020-08-08T18:26:15Z</dcterms:created>
  <dcterms:modified xsi:type="dcterms:W3CDTF">2020-08-10T18:53:11Z</dcterms:modified>
</cp:coreProperties>
</file>