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334" r:id="rId2"/>
    <p:sldId id="337" r:id="rId3"/>
    <p:sldId id="340" r:id="rId4"/>
    <p:sldId id="338" r:id="rId5"/>
    <p:sldId id="335" r:id="rId6"/>
    <p:sldId id="257" r:id="rId7"/>
    <p:sldId id="258" r:id="rId8"/>
    <p:sldId id="259" r:id="rId9"/>
    <p:sldId id="267" r:id="rId10"/>
    <p:sldId id="260" r:id="rId11"/>
    <p:sldId id="264" r:id="rId12"/>
    <p:sldId id="263" r:id="rId13"/>
    <p:sldId id="262" r:id="rId14"/>
    <p:sldId id="261" r:id="rId15"/>
    <p:sldId id="265" r:id="rId16"/>
    <p:sldId id="341" r:id="rId17"/>
    <p:sldId id="268" r:id="rId18"/>
    <p:sldId id="270" r:id="rId19"/>
    <p:sldId id="271" r:id="rId20"/>
    <p:sldId id="269" r:id="rId21"/>
    <p:sldId id="272" r:id="rId22"/>
    <p:sldId id="344" r:id="rId23"/>
    <p:sldId id="273" r:id="rId24"/>
    <p:sldId id="274" r:id="rId25"/>
    <p:sldId id="275" r:id="rId26"/>
    <p:sldId id="276" r:id="rId27"/>
    <p:sldId id="277" r:id="rId28"/>
    <p:sldId id="279" r:id="rId29"/>
    <p:sldId id="278" r:id="rId30"/>
    <p:sldId id="280" r:id="rId31"/>
    <p:sldId id="281" r:id="rId32"/>
    <p:sldId id="282" r:id="rId33"/>
    <p:sldId id="283" r:id="rId34"/>
    <p:sldId id="284" r:id="rId35"/>
    <p:sldId id="332" r:id="rId36"/>
    <p:sldId id="342" r:id="rId37"/>
    <p:sldId id="333" r:id="rId38"/>
    <p:sldId id="285" r:id="rId39"/>
    <p:sldId id="286" r:id="rId40"/>
    <p:sldId id="287" r:id="rId41"/>
    <p:sldId id="288" r:id="rId42"/>
    <p:sldId id="289" r:id="rId43"/>
    <p:sldId id="290" r:id="rId44"/>
    <p:sldId id="291" r:id="rId45"/>
    <p:sldId id="292" r:id="rId46"/>
    <p:sldId id="329" r:id="rId47"/>
    <p:sldId id="349" r:id="rId48"/>
    <p:sldId id="294" r:id="rId49"/>
    <p:sldId id="296" r:id="rId50"/>
    <p:sldId id="295" r:id="rId51"/>
    <p:sldId id="297" r:id="rId52"/>
    <p:sldId id="293" r:id="rId53"/>
    <p:sldId id="346" r:id="rId54"/>
    <p:sldId id="298" r:id="rId55"/>
    <p:sldId id="347" r:id="rId56"/>
    <p:sldId id="300" r:id="rId57"/>
    <p:sldId id="301" r:id="rId58"/>
    <p:sldId id="302" r:id="rId59"/>
    <p:sldId id="303" r:id="rId60"/>
    <p:sldId id="305" r:id="rId61"/>
    <p:sldId id="345" r:id="rId62"/>
    <p:sldId id="313" r:id="rId63"/>
    <p:sldId id="321" r:id="rId64"/>
    <p:sldId id="324" r:id="rId65"/>
    <p:sldId id="323" r:id="rId66"/>
    <p:sldId id="325" r:id="rId67"/>
    <p:sldId id="309" r:id="rId68"/>
    <p:sldId id="310" r:id="rId69"/>
    <p:sldId id="327" r:id="rId70"/>
    <p:sldId id="330" r:id="rId71"/>
    <p:sldId id="348" r:id="rId72"/>
    <p:sldId id="326"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EC280A-8239-4DC4-875D-F78EA3037BB2}" type="datetimeFigureOut">
              <a:rPr lang="en-IN" smtClean="0"/>
              <a:t>11-12-2018</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E8BE4C-2241-4646-8F27-334F5406731F}" type="slidenum">
              <a:rPr lang="en-IN" smtClean="0"/>
              <a:t>‹#›</a:t>
            </a:fld>
            <a:endParaRPr lang="en-IN"/>
          </a:p>
        </p:txBody>
      </p:sp>
    </p:spTree>
    <p:extLst>
      <p:ext uri="{BB962C8B-B14F-4D97-AF65-F5344CB8AC3E}">
        <p14:creationId xmlns:p14="http://schemas.microsoft.com/office/powerpoint/2010/main" val="4007337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lgn="ctr">
              <a:defRPr sz="2400">
                <a:solidFill>
                  <a:schemeClr val="tx1"/>
                </a:solidFill>
                <a:latin typeface="Arial Narrow" panose="020B0606020202030204" pitchFamily="34" charset="0"/>
              </a:defRPr>
            </a:lvl1pPr>
            <a:lvl2pPr marL="742950" indent="-285750" algn="ctr">
              <a:defRPr sz="2400">
                <a:solidFill>
                  <a:schemeClr val="tx1"/>
                </a:solidFill>
                <a:latin typeface="Arial Narrow" panose="020B0606020202030204" pitchFamily="34" charset="0"/>
              </a:defRPr>
            </a:lvl2pPr>
            <a:lvl3pPr marL="1143000" indent="-228600" algn="ctr">
              <a:defRPr sz="2400">
                <a:solidFill>
                  <a:schemeClr val="tx1"/>
                </a:solidFill>
                <a:latin typeface="Arial Narrow" panose="020B0606020202030204" pitchFamily="34" charset="0"/>
              </a:defRPr>
            </a:lvl3pPr>
            <a:lvl4pPr marL="1600200" indent="-228600" algn="ctr">
              <a:defRPr sz="2400">
                <a:solidFill>
                  <a:schemeClr val="tx1"/>
                </a:solidFill>
                <a:latin typeface="Arial Narrow" panose="020B0606020202030204" pitchFamily="34" charset="0"/>
              </a:defRPr>
            </a:lvl4pPr>
            <a:lvl5pPr marL="2057400" indent="-228600" algn="ctr">
              <a:defRPr sz="2400">
                <a:solidFill>
                  <a:schemeClr val="tx1"/>
                </a:solidFill>
                <a:latin typeface="Arial Narrow" panose="020B0606020202030204" pitchFamily="34" charset="0"/>
              </a:defRPr>
            </a:lvl5pPr>
            <a:lvl6pPr marL="2514600" indent="-228600" algn="ctr" eaLnBrk="0" fontAlgn="base" hangingPunct="0">
              <a:spcBef>
                <a:spcPct val="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0"/>
              </a:spcBef>
              <a:spcAft>
                <a:spcPct val="0"/>
              </a:spcAft>
              <a:defRPr sz="2400">
                <a:solidFill>
                  <a:schemeClr val="tx1"/>
                </a:solidFill>
                <a:latin typeface="Arial Narrow" panose="020B0606020202030204" pitchFamily="34" charset="0"/>
              </a:defRPr>
            </a:lvl9pPr>
          </a:lstStyle>
          <a:p>
            <a:pPr algn="r"/>
            <a:fld id="{EEAE8D7C-B5E6-4688-A508-A6AD2480409D}" type="slidenum">
              <a:rPr lang="en-US" sz="1200">
                <a:latin typeface="Times New Roman" panose="02020603050405020304" pitchFamily="18" charset="0"/>
              </a:rPr>
              <a:pPr algn="r"/>
              <a:t>57</a:t>
            </a:fld>
            <a:endParaRPr lang="en-US" sz="1200">
              <a:latin typeface="Times New Roman" panose="02020603050405020304"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222559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lgn="ctr">
              <a:defRPr sz="2400">
                <a:solidFill>
                  <a:schemeClr val="tx1"/>
                </a:solidFill>
                <a:latin typeface="Arial Narrow" panose="020B0606020202030204" pitchFamily="34" charset="0"/>
              </a:defRPr>
            </a:lvl1pPr>
            <a:lvl2pPr marL="742950" indent="-285750" algn="ctr">
              <a:defRPr sz="2400">
                <a:solidFill>
                  <a:schemeClr val="tx1"/>
                </a:solidFill>
                <a:latin typeface="Arial Narrow" panose="020B0606020202030204" pitchFamily="34" charset="0"/>
              </a:defRPr>
            </a:lvl2pPr>
            <a:lvl3pPr marL="1143000" indent="-228600" algn="ctr">
              <a:defRPr sz="2400">
                <a:solidFill>
                  <a:schemeClr val="tx1"/>
                </a:solidFill>
                <a:latin typeface="Arial Narrow" panose="020B0606020202030204" pitchFamily="34" charset="0"/>
              </a:defRPr>
            </a:lvl3pPr>
            <a:lvl4pPr marL="1600200" indent="-228600" algn="ctr">
              <a:defRPr sz="2400">
                <a:solidFill>
                  <a:schemeClr val="tx1"/>
                </a:solidFill>
                <a:latin typeface="Arial Narrow" panose="020B0606020202030204" pitchFamily="34" charset="0"/>
              </a:defRPr>
            </a:lvl4pPr>
            <a:lvl5pPr marL="2057400" indent="-228600" algn="ctr">
              <a:defRPr sz="2400">
                <a:solidFill>
                  <a:schemeClr val="tx1"/>
                </a:solidFill>
                <a:latin typeface="Arial Narrow" panose="020B0606020202030204" pitchFamily="34" charset="0"/>
              </a:defRPr>
            </a:lvl5pPr>
            <a:lvl6pPr marL="2514600" indent="-228600" algn="ctr" eaLnBrk="0" fontAlgn="base" hangingPunct="0">
              <a:spcBef>
                <a:spcPct val="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0"/>
              </a:spcBef>
              <a:spcAft>
                <a:spcPct val="0"/>
              </a:spcAft>
              <a:defRPr sz="2400">
                <a:solidFill>
                  <a:schemeClr val="tx1"/>
                </a:solidFill>
                <a:latin typeface="Arial Narrow" panose="020B0606020202030204" pitchFamily="34" charset="0"/>
              </a:defRPr>
            </a:lvl9pPr>
          </a:lstStyle>
          <a:p>
            <a:pPr algn="r"/>
            <a:fld id="{37F6B050-C8D1-40A4-A965-7B806FB96E38}" type="slidenum">
              <a:rPr lang="en-US" sz="1200">
                <a:latin typeface="Times New Roman" panose="02020603050405020304" pitchFamily="18" charset="0"/>
              </a:rPr>
              <a:pPr algn="r"/>
              <a:t>58</a:t>
            </a:fld>
            <a:endParaRPr lang="en-US" sz="1200">
              <a:latin typeface="Times New Roman" panose="02020603050405020304"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600943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lgn="ctr">
              <a:defRPr sz="2400">
                <a:solidFill>
                  <a:schemeClr val="tx1"/>
                </a:solidFill>
                <a:latin typeface="Arial Narrow" panose="020B0606020202030204" pitchFamily="34" charset="0"/>
              </a:defRPr>
            </a:lvl1pPr>
            <a:lvl2pPr marL="742950" indent="-285750" algn="ctr">
              <a:defRPr sz="2400">
                <a:solidFill>
                  <a:schemeClr val="tx1"/>
                </a:solidFill>
                <a:latin typeface="Arial Narrow" panose="020B0606020202030204" pitchFamily="34" charset="0"/>
              </a:defRPr>
            </a:lvl2pPr>
            <a:lvl3pPr marL="1143000" indent="-228600" algn="ctr">
              <a:defRPr sz="2400">
                <a:solidFill>
                  <a:schemeClr val="tx1"/>
                </a:solidFill>
                <a:latin typeface="Arial Narrow" panose="020B0606020202030204" pitchFamily="34" charset="0"/>
              </a:defRPr>
            </a:lvl3pPr>
            <a:lvl4pPr marL="1600200" indent="-228600" algn="ctr">
              <a:defRPr sz="2400">
                <a:solidFill>
                  <a:schemeClr val="tx1"/>
                </a:solidFill>
                <a:latin typeface="Arial Narrow" panose="020B0606020202030204" pitchFamily="34" charset="0"/>
              </a:defRPr>
            </a:lvl4pPr>
            <a:lvl5pPr marL="2057400" indent="-228600" algn="ctr">
              <a:defRPr sz="2400">
                <a:solidFill>
                  <a:schemeClr val="tx1"/>
                </a:solidFill>
                <a:latin typeface="Arial Narrow" panose="020B0606020202030204" pitchFamily="34" charset="0"/>
              </a:defRPr>
            </a:lvl5pPr>
            <a:lvl6pPr marL="2514600" indent="-228600" algn="ctr" eaLnBrk="0" fontAlgn="base" hangingPunct="0">
              <a:spcBef>
                <a:spcPct val="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0"/>
              </a:spcBef>
              <a:spcAft>
                <a:spcPct val="0"/>
              </a:spcAft>
              <a:defRPr sz="2400">
                <a:solidFill>
                  <a:schemeClr val="tx1"/>
                </a:solidFill>
                <a:latin typeface="Arial Narrow" panose="020B0606020202030204" pitchFamily="34" charset="0"/>
              </a:defRPr>
            </a:lvl9pPr>
          </a:lstStyle>
          <a:p>
            <a:pPr algn="r"/>
            <a:fld id="{A3B17D93-D24E-40F4-83AB-50F0EFBB7CBF}" type="slidenum">
              <a:rPr lang="en-US" sz="1200">
                <a:latin typeface="Times New Roman" panose="02020603050405020304" pitchFamily="18" charset="0"/>
              </a:rPr>
              <a:pPr algn="r"/>
              <a:t>59</a:t>
            </a:fld>
            <a:endParaRPr lang="en-US" sz="1200">
              <a:latin typeface="Times New Roman" panose="02020603050405020304"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540931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lgn="ctr">
              <a:defRPr sz="2400">
                <a:solidFill>
                  <a:schemeClr val="tx1"/>
                </a:solidFill>
                <a:latin typeface="Arial Narrow" panose="020B0606020202030204" pitchFamily="34" charset="0"/>
              </a:defRPr>
            </a:lvl1pPr>
            <a:lvl2pPr marL="742950" indent="-285750" algn="ctr">
              <a:defRPr sz="2400">
                <a:solidFill>
                  <a:schemeClr val="tx1"/>
                </a:solidFill>
                <a:latin typeface="Arial Narrow" panose="020B0606020202030204" pitchFamily="34" charset="0"/>
              </a:defRPr>
            </a:lvl2pPr>
            <a:lvl3pPr marL="1143000" indent="-228600" algn="ctr">
              <a:defRPr sz="2400">
                <a:solidFill>
                  <a:schemeClr val="tx1"/>
                </a:solidFill>
                <a:latin typeface="Arial Narrow" panose="020B0606020202030204" pitchFamily="34" charset="0"/>
              </a:defRPr>
            </a:lvl3pPr>
            <a:lvl4pPr marL="1600200" indent="-228600" algn="ctr">
              <a:defRPr sz="2400">
                <a:solidFill>
                  <a:schemeClr val="tx1"/>
                </a:solidFill>
                <a:latin typeface="Arial Narrow" panose="020B0606020202030204" pitchFamily="34" charset="0"/>
              </a:defRPr>
            </a:lvl4pPr>
            <a:lvl5pPr marL="2057400" indent="-228600" algn="ctr">
              <a:defRPr sz="2400">
                <a:solidFill>
                  <a:schemeClr val="tx1"/>
                </a:solidFill>
                <a:latin typeface="Arial Narrow" panose="020B0606020202030204" pitchFamily="34" charset="0"/>
              </a:defRPr>
            </a:lvl5pPr>
            <a:lvl6pPr marL="2514600" indent="-228600" algn="ctr" eaLnBrk="0" fontAlgn="base" hangingPunct="0">
              <a:spcBef>
                <a:spcPct val="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0"/>
              </a:spcBef>
              <a:spcAft>
                <a:spcPct val="0"/>
              </a:spcAft>
              <a:defRPr sz="2400">
                <a:solidFill>
                  <a:schemeClr val="tx1"/>
                </a:solidFill>
                <a:latin typeface="Arial Narrow" panose="020B0606020202030204" pitchFamily="34" charset="0"/>
              </a:defRPr>
            </a:lvl9pPr>
          </a:lstStyle>
          <a:p>
            <a:pPr algn="r"/>
            <a:fld id="{DA04EA85-B447-4F20-96E6-486814AAAFD8}" type="slidenum">
              <a:rPr lang="en-US" sz="1200">
                <a:latin typeface="Times New Roman" panose="02020603050405020304" pitchFamily="18" charset="0"/>
              </a:rPr>
              <a:pPr algn="r"/>
              <a:t>60</a:t>
            </a:fld>
            <a:endParaRPr lang="en-US" sz="1200">
              <a:latin typeface="Times New Roman" panose="02020603050405020304"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224240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lgn="ctr">
              <a:defRPr sz="2400">
                <a:solidFill>
                  <a:schemeClr val="tx1"/>
                </a:solidFill>
                <a:latin typeface="Arial Narrow" panose="020B0606020202030204" pitchFamily="34" charset="0"/>
              </a:defRPr>
            </a:lvl1pPr>
            <a:lvl2pPr marL="742950" indent="-285750" algn="ctr">
              <a:defRPr sz="2400">
                <a:solidFill>
                  <a:schemeClr val="tx1"/>
                </a:solidFill>
                <a:latin typeface="Arial Narrow" panose="020B0606020202030204" pitchFamily="34" charset="0"/>
              </a:defRPr>
            </a:lvl2pPr>
            <a:lvl3pPr marL="1143000" indent="-228600" algn="ctr">
              <a:defRPr sz="2400">
                <a:solidFill>
                  <a:schemeClr val="tx1"/>
                </a:solidFill>
                <a:latin typeface="Arial Narrow" panose="020B0606020202030204" pitchFamily="34" charset="0"/>
              </a:defRPr>
            </a:lvl3pPr>
            <a:lvl4pPr marL="1600200" indent="-228600" algn="ctr">
              <a:defRPr sz="2400">
                <a:solidFill>
                  <a:schemeClr val="tx1"/>
                </a:solidFill>
                <a:latin typeface="Arial Narrow" panose="020B0606020202030204" pitchFamily="34" charset="0"/>
              </a:defRPr>
            </a:lvl4pPr>
            <a:lvl5pPr marL="2057400" indent="-228600" algn="ctr">
              <a:defRPr sz="2400">
                <a:solidFill>
                  <a:schemeClr val="tx1"/>
                </a:solidFill>
                <a:latin typeface="Arial Narrow" panose="020B0606020202030204" pitchFamily="34" charset="0"/>
              </a:defRPr>
            </a:lvl5pPr>
            <a:lvl6pPr marL="2514600" indent="-228600" algn="ctr" eaLnBrk="0" fontAlgn="base" hangingPunct="0">
              <a:spcBef>
                <a:spcPct val="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0"/>
              </a:spcBef>
              <a:spcAft>
                <a:spcPct val="0"/>
              </a:spcAft>
              <a:defRPr sz="2400">
                <a:solidFill>
                  <a:schemeClr val="tx1"/>
                </a:solidFill>
                <a:latin typeface="Arial Narrow" panose="020B0606020202030204" pitchFamily="34" charset="0"/>
              </a:defRPr>
            </a:lvl9pPr>
          </a:lstStyle>
          <a:p>
            <a:pPr algn="r"/>
            <a:fld id="{D7B6CA18-5690-4DB3-BB27-82740E333323}" type="slidenum">
              <a:rPr lang="en-US" sz="1200">
                <a:latin typeface="Times New Roman" panose="02020603050405020304" pitchFamily="18" charset="0"/>
              </a:rPr>
              <a:pPr algn="r"/>
              <a:t>62</a:t>
            </a:fld>
            <a:endParaRPr lang="en-US" sz="1200">
              <a:latin typeface="Times New Roman" panose="02020603050405020304" pitchFamily="18"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695659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lgn="ctr">
              <a:defRPr sz="2400">
                <a:solidFill>
                  <a:schemeClr val="tx1"/>
                </a:solidFill>
                <a:latin typeface="Arial Narrow" panose="020B0606020202030204" pitchFamily="34" charset="0"/>
              </a:defRPr>
            </a:lvl1pPr>
            <a:lvl2pPr marL="742950" indent="-285750" algn="ctr">
              <a:defRPr sz="2400">
                <a:solidFill>
                  <a:schemeClr val="tx1"/>
                </a:solidFill>
                <a:latin typeface="Arial Narrow" panose="020B0606020202030204" pitchFamily="34" charset="0"/>
              </a:defRPr>
            </a:lvl2pPr>
            <a:lvl3pPr marL="1143000" indent="-228600" algn="ctr">
              <a:defRPr sz="2400">
                <a:solidFill>
                  <a:schemeClr val="tx1"/>
                </a:solidFill>
                <a:latin typeface="Arial Narrow" panose="020B0606020202030204" pitchFamily="34" charset="0"/>
              </a:defRPr>
            </a:lvl3pPr>
            <a:lvl4pPr marL="1600200" indent="-228600" algn="ctr">
              <a:defRPr sz="2400">
                <a:solidFill>
                  <a:schemeClr val="tx1"/>
                </a:solidFill>
                <a:latin typeface="Arial Narrow" panose="020B0606020202030204" pitchFamily="34" charset="0"/>
              </a:defRPr>
            </a:lvl4pPr>
            <a:lvl5pPr marL="2057400" indent="-228600" algn="ctr">
              <a:defRPr sz="2400">
                <a:solidFill>
                  <a:schemeClr val="tx1"/>
                </a:solidFill>
                <a:latin typeface="Arial Narrow" panose="020B0606020202030204" pitchFamily="34" charset="0"/>
              </a:defRPr>
            </a:lvl5pPr>
            <a:lvl6pPr marL="2514600" indent="-228600" algn="ctr" eaLnBrk="0" fontAlgn="base" hangingPunct="0">
              <a:spcBef>
                <a:spcPct val="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0"/>
              </a:spcBef>
              <a:spcAft>
                <a:spcPct val="0"/>
              </a:spcAft>
              <a:defRPr sz="2400">
                <a:solidFill>
                  <a:schemeClr val="tx1"/>
                </a:solidFill>
                <a:latin typeface="Arial Narrow" panose="020B0606020202030204" pitchFamily="34" charset="0"/>
              </a:defRPr>
            </a:lvl9pPr>
          </a:lstStyle>
          <a:p>
            <a:pPr algn="r"/>
            <a:fld id="{40D14AA7-A333-4097-BDE7-6B8B31AB78F7}" type="slidenum">
              <a:rPr lang="en-US" sz="1200">
                <a:latin typeface="Times New Roman" panose="02020603050405020304" pitchFamily="18" charset="0"/>
              </a:rPr>
              <a:pPr algn="r"/>
              <a:t>67</a:t>
            </a:fld>
            <a:endParaRPr lang="en-US" sz="1200">
              <a:latin typeface="Times New Roman" panose="02020603050405020304"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4061493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lgn="ctr">
              <a:defRPr sz="2400">
                <a:solidFill>
                  <a:schemeClr val="tx1"/>
                </a:solidFill>
                <a:latin typeface="Arial Narrow" panose="020B0606020202030204" pitchFamily="34" charset="0"/>
              </a:defRPr>
            </a:lvl1pPr>
            <a:lvl2pPr marL="742950" indent="-285750" algn="ctr">
              <a:defRPr sz="2400">
                <a:solidFill>
                  <a:schemeClr val="tx1"/>
                </a:solidFill>
                <a:latin typeface="Arial Narrow" panose="020B0606020202030204" pitchFamily="34" charset="0"/>
              </a:defRPr>
            </a:lvl2pPr>
            <a:lvl3pPr marL="1143000" indent="-228600" algn="ctr">
              <a:defRPr sz="2400">
                <a:solidFill>
                  <a:schemeClr val="tx1"/>
                </a:solidFill>
                <a:latin typeface="Arial Narrow" panose="020B0606020202030204" pitchFamily="34" charset="0"/>
              </a:defRPr>
            </a:lvl3pPr>
            <a:lvl4pPr marL="1600200" indent="-228600" algn="ctr">
              <a:defRPr sz="2400">
                <a:solidFill>
                  <a:schemeClr val="tx1"/>
                </a:solidFill>
                <a:latin typeface="Arial Narrow" panose="020B0606020202030204" pitchFamily="34" charset="0"/>
              </a:defRPr>
            </a:lvl4pPr>
            <a:lvl5pPr marL="2057400" indent="-228600" algn="ctr">
              <a:defRPr sz="2400">
                <a:solidFill>
                  <a:schemeClr val="tx1"/>
                </a:solidFill>
                <a:latin typeface="Arial Narrow" panose="020B0606020202030204" pitchFamily="34" charset="0"/>
              </a:defRPr>
            </a:lvl5pPr>
            <a:lvl6pPr marL="2514600" indent="-228600" algn="ctr" eaLnBrk="0" fontAlgn="base" hangingPunct="0">
              <a:spcBef>
                <a:spcPct val="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0"/>
              </a:spcBef>
              <a:spcAft>
                <a:spcPct val="0"/>
              </a:spcAft>
              <a:defRPr sz="2400">
                <a:solidFill>
                  <a:schemeClr val="tx1"/>
                </a:solidFill>
                <a:latin typeface="Arial Narrow" panose="020B0606020202030204" pitchFamily="34" charset="0"/>
              </a:defRPr>
            </a:lvl9pPr>
          </a:lstStyle>
          <a:p>
            <a:pPr algn="r"/>
            <a:fld id="{95BECE4F-8707-4E5D-A7B7-E9D278D681D8}" type="slidenum">
              <a:rPr lang="en-US" sz="1200">
                <a:latin typeface="Times New Roman" panose="02020603050405020304" pitchFamily="18" charset="0"/>
              </a:rPr>
              <a:pPr algn="r"/>
              <a:t>68</a:t>
            </a:fld>
            <a:endParaRPr lang="en-US" sz="1200">
              <a:latin typeface="Times New Roman" panose="02020603050405020304" pitchFamily="18"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822532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algn="ctr">
              <a:defRPr sz="2400">
                <a:solidFill>
                  <a:schemeClr val="tx1"/>
                </a:solidFill>
                <a:latin typeface="Arial Narrow" panose="020B0606020202030204" pitchFamily="34" charset="0"/>
              </a:defRPr>
            </a:lvl1pPr>
            <a:lvl2pPr marL="742950" indent="-285750" algn="ctr">
              <a:defRPr sz="2400">
                <a:solidFill>
                  <a:schemeClr val="tx1"/>
                </a:solidFill>
                <a:latin typeface="Arial Narrow" panose="020B0606020202030204" pitchFamily="34" charset="0"/>
              </a:defRPr>
            </a:lvl2pPr>
            <a:lvl3pPr marL="1143000" indent="-228600" algn="ctr">
              <a:defRPr sz="2400">
                <a:solidFill>
                  <a:schemeClr val="tx1"/>
                </a:solidFill>
                <a:latin typeface="Arial Narrow" panose="020B0606020202030204" pitchFamily="34" charset="0"/>
              </a:defRPr>
            </a:lvl3pPr>
            <a:lvl4pPr marL="1600200" indent="-228600" algn="ctr">
              <a:defRPr sz="2400">
                <a:solidFill>
                  <a:schemeClr val="tx1"/>
                </a:solidFill>
                <a:latin typeface="Arial Narrow" panose="020B0606020202030204" pitchFamily="34" charset="0"/>
              </a:defRPr>
            </a:lvl4pPr>
            <a:lvl5pPr marL="2057400" indent="-228600" algn="ctr">
              <a:defRPr sz="2400">
                <a:solidFill>
                  <a:schemeClr val="tx1"/>
                </a:solidFill>
                <a:latin typeface="Arial Narrow" panose="020B0606020202030204" pitchFamily="34" charset="0"/>
              </a:defRPr>
            </a:lvl5pPr>
            <a:lvl6pPr marL="2514600" indent="-228600" algn="ctr" eaLnBrk="0" fontAlgn="base" hangingPunct="0">
              <a:spcBef>
                <a:spcPct val="0"/>
              </a:spcBef>
              <a:spcAft>
                <a:spcPct val="0"/>
              </a:spcAft>
              <a:defRPr sz="2400">
                <a:solidFill>
                  <a:schemeClr val="tx1"/>
                </a:solidFill>
                <a:latin typeface="Arial Narrow" panose="020B0606020202030204" pitchFamily="34" charset="0"/>
              </a:defRPr>
            </a:lvl6pPr>
            <a:lvl7pPr marL="2971800" indent="-228600" algn="ctr" eaLnBrk="0" fontAlgn="base" hangingPunct="0">
              <a:spcBef>
                <a:spcPct val="0"/>
              </a:spcBef>
              <a:spcAft>
                <a:spcPct val="0"/>
              </a:spcAft>
              <a:defRPr sz="2400">
                <a:solidFill>
                  <a:schemeClr val="tx1"/>
                </a:solidFill>
                <a:latin typeface="Arial Narrow" panose="020B0606020202030204" pitchFamily="34" charset="0"/>
              </a:defRPr>
            </a:lvl7pPr>
            <a:lvl8pPr marL="3429000" indent="-228600" algn="ctr" eaLnBrk="0" fontAlgn="base" hangingPunct="0">
              <a:spcBef>
                <a:spcPct val="0"/>
              </a:spcBef>
              <a:spcAft>
                <a:spcPct val="0"/>
              </a:spcAft>
              <a:defRPr sz="2400">
                <a:solidFill>
                  <a:schemeClr val="tx1"/>
                </a:solidFill>
                <a:latin typeface="Arial Narrow" panose="020B0606020202030204" pitchFamily="34" charset="0"/>
              </a:defRPr>
            </a:lvl8pPr>
            <a:lvl9pPr marL="3886200" indent="-228600" algn="ctr" eaLnBrk="0" fontAlgn="base" hangingPunct="0">
              <a:spcBef>
                <a:spcPct val="0"/>
              </a:spcBef>
              <a:spcAft>
                <a:spcPct val="0"/>
              </a:spcAft>
              <a:defRPr sz="2400">
                <a:solidFill>
                  <a:schemeClr val="tx1"/>
                </a:solidFill>
                <a:latin typeface="Arial Narrow" panose="020B0606020202030204" pitchFamily="34" charset="0"/>
              </a:defRPr>
            </a:lvl9pPr>
          </a:lstStyle>
          <a:p>
            <a:pPr algn="r"/>
            <a:fld id="{19AA1D43-2397-4C64-898E-6E1837713B30}" type="slidenum">
              <a:rPr lang="en-US" sz="1200">
                <a:latin typeface="Times New Roman" panose="02020603050405020304" pitchFamily="18" charset="0"/>
              </a:rPr>
              <a:pPr algn="r"/>
              <a:t>70</a:t>
            </a:fld>
            <a:endParaRPr lang="en-US" sz="1200">
              <a:latin typeface="Times New Roman" panose="02020603050405020304" pitchFamily="18"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4164874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1FEFB04C-FCB9-4305-8580-706A17DA4BF0}" type="datetimeFigureOut">
              <a:rPr lang="en-IN" smtClean="0"/>
              <a:t>11-12-2018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C605BE9-F6BD-469B-98B2-D3CCE77AA868}" type="slidenum">
              <a:rPr lang="en-IN" smtClean="0"/>
              <a:t>‹#›</a:t>
            </a:fld>
            <a:endParaRPr lang="en-IN"/>
          </a:p>
        </p:txBody>
      </p:sp>
    </p:spTree>
    <p:extLst>
      <p:ext uri="{BB962C8B-B14F-4D97-AF65-F5344CB8AC3E}">
        <p14:creationId xmlns:p14="http://schemas.microsoft.com/office/powerpoint/2010/main" val="3184762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FEFB04C-FCB9-4305-8580-706A17DA4BF0}" type="datetimeFigureOut">
              <a:rPr lang="en-IN" smtClean="0"/>
              <a:t>11-12-2018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C605BE9-F6BD-469B-98B2-D3CCE77AA868}" type="slidenum">
              <a:rPr lang="en-IN" smtClean="0"/>
              <a:t>‹#›</a:t>
            </a:fld>
            <a:endParaRPr lang="en-IN"/>
          </a:p>
        </p:txBody>
      </p:sp>
    </p:spTree>
    <p:extLst>
      <p:ext uri="{BB962C8B-B14F-4D97-AF65-F5344CB8AC3E}">
        <p14:creationId xmlns:p14="http://schemas.microsoft.com/office/powerpoint/2010/main" val="3488402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FEFB04C-FCB9-4305-8580-706A17DA4BF0}" type="datetimeFigureOut">
              <a:rPr lang="en-IN" smtClean="0"/>
              <a:t>11-12-2018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C605BE9-F6BD-469B-98B2-D3CCE77AA868}" type="slidenum">
              <a:rPr lang="en-IN" smtClean="0"/>
              <a:t>‹#›</a:t>
            </a:fld>
            <a:endParaRPr lang="en-IN"/>
          </a:p>
        </p:txBody>
      </p:sp>
    </p:spTree>
    <p:extLst>
      <p:ext uri="{BB962C8B-B14F-4D97-AF65-F5344CB8AC3E}">
        <p14:creationId xmlns:p14="http://schemas.microsoft.com/office/powerpoint/2010/main" val="1537515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FEFB04C-FCB9-4305-8580-706A17DA4BF0}" type="datetimeFigureOut">
              <a:rPr lang="en-IN" smtClean="0"/>
              <a:t>11-12-2018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C605BE9-F6BD-469B-98B2-D3CCE77AA868}" type="slidenum">
              <a:rPr lang="en-IN" smtClean="0"/>
              <a:t>‹#›</a:t>
            </a:fld>
            <a:endParaRPr lang="en-IN"/>
          </a:p>
        </p:txBody>
      </p:sp>
    </p:spTree>
    <p:extLst>
      <p:ext uri="{BB962C8B-B14F-4D97-AF65-F5344CB8AC3E}">
        <p14:creationId xmlns:p14="http://schemas.microsoft.com/office/powerpoint/2010/main" val="3430960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EFB04C-FCB9-4305-8580-706A17DA4BF0}" type="datetimeFigureOut">
              <a:rPr lang="en-IN" smtClean="0"/>
              <a:t>11-12-2018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C605BE9-F6BD-469B-98B2-D3CCE77AA868}" type="slidenum">
              <a:rPr lang="en-IN" smtClean="0"/>
              <a:t>‹#›</a:t>
            </a:fld>
            <a:endParaRPr lang="en-IN"/>
          </a:p>
        </p:txBody>
      </p:sp>
    </p:spTree>
    <p:extLst>
      <p:ext uri="{BB962C8B-B14F-4D97-AF65-F5344CB8AC3E}">
        <p14:creationId xmlns:p14="http://schemas.microsoft.com/office/powerpoint/2010/main" val="1192465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1FEFB04C-FCB9-4305-8580-706A17DA4BF0}" type="datetimeFigureOut">
              <a:rPr lang="en-IN" smtClean="0"/>
              <a:t>11-12-2018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C605BE9-F6BD-469B-98B2-D3CCE77AA868}" type="slidenum">
              <a:rPr lang="en-IN" smtClean="0"/>
              <a:t>‹#›</a:t>
            </a:fld>
            <a:endParaRPr lang="en-IN"/>
          </a:p>
        </p:txBody>
      </p:sp>
    </p:spTree>
    <p:extLst>
      <p:ext uri="{BB962C8B-B14F-4D97-AF65-F5344CB8AC3E}">
        <p14:creationId xmlns:p14="http://schemas.microsoft.com/office/powerpoint/2010/main" val="1984073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1FEFB04C-FCB9-4305-8580-706A17DA4BF0}" type="datetimeFigureOut">
              <a:rPr lang="en-IN" smtClean="0"/>
              <a:t>11-12-2018</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C605BE9-F6BD-469B-98B2-D3CCE77AA868}" type="slidenum">
              <a:rPr lang="en-IN" smtClean="0"/>
              <a:t>‹#›</a:t>
            </a:fld>
            <a:endParaRPr lang="en-IN"/>
          </a:p>
        </p:txBody>
      </p:sp>
    </p:spTree>
    <p:extLst>
      <p:ext uri="{BB962C8B-B14F-4D97-AF65-F5344CB8AC3E}">
        <p14:creationId xmlns:p14="http://schemas.microsoft.com/office/powerpoint/2010/main" val="3318097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1FEFB04C-FCB9-4305-8580-706A17DA4BF0}" type="datetimeFigureOut">
              <a:rPr lang="en-IN" smtClean="0"/>
              <a:t>11-12-2018</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C605BE9-F6BD-469B-98B2-D3CCE77AA868}" type="slidenum">
              <a:rPr lang="en-IN" smtClean="0"/>
              <a:t>‹#›</a:t>
            </a:fld>
            <a:endParaRPr lang="en-IN"/>
          </a:p>
        </p:txBody>
      </p:sp>
    </p:spTree>
    <p:extLst>
      <p:ext uri="{BB962C8B-B14F-4D97-AF65-F5344CB8AC3E}">
        <p14:creationId xmlns:p14="http://schemas.microsoft.com/office/powerpoint/2010/main" val="1609888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FB04C-FCB9-4305-8580-706A17DA4BF0}" type="datetimeFigureOut">
              <a:rPr lang="en-IN" smtClean="0"/>
              <a:t>11-12-2018</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C605BE9-F6BD-469B-98B2-D3CCE77AA868}" type="slidenum">
              <a:rPr lang="en-IN" smtClean="0"/>
              <a:t>‹#›</a:t>
            </a:fld>
            <a:endParaRPr lang="en-IN"/>
          </a:p>
        </p:txBody>
      </p:sp>
    </p:spTree>
    <p:extLst>
      <p:ext uri="{BB962C8B-B14F-4D97-AF65-F5344CB8AC3E}">
        <p14:creationId xmlns:p14="http://schemas.microsoft.com/office/powerpoint/2010/main" val="3158545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EFB04C-FCB9-4305-8580-706A17DA4BF0}" type="datetimeFigureOut">
              <a:rPr lang="en-IN" smtClean="0"/>
              <a:t>11-12-2018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C605BE9-F6BD-469B-98B2-D3CCE77AA868}" type="slidenum">
              <a:rPr lang="en-IN" smtClean="0"/>
              <a:t>‹#›</a:t>
            </a:fld>
            <a:endParaRPr lang="en-IN"/>
          </a:p>
        </p:txBody>
      </p:sp>
    </p:spTree>
    <p:extLst>
      <p:ext uri="{BB962C8B-B14F-4D97-AF65-F5344CB8AC3E}">
        <p14:creationId xmlns:p14="http://schemas.microsoft.com/office/powerpoint/2010/main" val="2074830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EFB04C-FCB9-4305-8580-706A17DA4BF0}" type="datetimeFigureOut">
              <a:rPr lang="en-IN" smtClean="0"/>
              <a:t>11-12-2018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C605BE9-F6BD-469B-98B2-D3CCE77AA868}" type="slidenum">
              <a:rPr lang="en-IN" smtClean="0"/>
              <a:t>‹#›</a:t>
            </a:fld>
            <a:endParaRPr lang="en-IN"/>
          </a:p>
        </p:txBody>
      </p:sp>
    </p:spTree>
    <p:extLst>
      <p:ext uri="{BB962C8B-B14F-4D97-AF65-F5344CB8AC3E}">
        <p14:creationId xmlns:p14="http://schemas.microsoft.com/office/powerpoint/2010/main" val="3916576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EFB04C-FCB9-4305-8580-706A17DA4BF0}" type="datetimeFigureOut">
              <a:rPr lang="en-IN" smtClean="0"/>
              <a:t>11-12-2018</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605BE9-F6BD-469B-98B2-D3CCE77AA868}" type="slidenum">
              <a:rPr lang="en-IN" smtClean="0"/>
              <a:t>‹#›</a:t>
            </a:fld>
            <a:endParaRPr lang="en-IN"/>
          </a:p>
        </p:txBody>
      </p:sp>
    </p:spTree>
    <p:extLst>
      <p:ext uri="{BB962C8B-B14F-4D97-AF65-F5344CB8AC3E}">
        <p14:creationId xmlns:p14="http://schemas.microsoft.com/office/powerpoint/2010/main" val="1485635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png"/><Relationship Id="rId4" Type="http://schemas.openxmlformats.org/officeDocument/2006/relationships/image" Target="../media/image3.emf"/><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hyperlink" Target="https://mechanicalinfo.files.wordpress.com/2011/10/5.jpg"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hyperlink" Target="https://mechanicalinfo.files.wordpress.com/2011/10/6.jpg" TargetMode="External"/><Relationship Id="rId9" Type="http://schemas.openxmlformats.org/officeDocument/2006/relationships/image" Target="../media/image1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FOUNDARY AND CASTING</a:t>
            </a:r>
            <a:endParaRPr lang="en-IN" dirty="0"/>
          </a:p>
        </p:txBody>
      </p:sp>
      <p:sp>
        <p:nvSpPr>
          <p:cNvPr id="3" name="Content Placeholder 2"/>
          <p:cNvSpPr>
            <a:spLocks noGrp="1"/>
          </p:cNvSpPr>
          <p:nvPr>
            <p:ph idx="1"/>
          </p:nvPr>
        </p:nvSpPr>
        <p:spPr>
          <a:xfrm>
            <a:off x="838200" y="1462554"/>
            <a:ext cx="10515600" cy="4351338"/>
          </a:xfrm>
        </p:spPr>
        <p:txBody>
          <a:bodyPr/>
          <a:lstStyle/>
          <a:p>
            <a:r>
              <a:rPr lang="en-IN" dirty="0" smtClean="0"/>
              <a:t>The shop where moulding, casting and related processes are carried out is called </a:t>
            </a:r>
            <a:r>
              <a:rPr lang="en-IN" b="1" dirty="0" smtClean="0"/>
              <a:t>foundry shop</a:t>
            </a:r>
          </a:p>
          <a:p>
            <a:r>
              <a:rPr lang="en-IN" b="1" dirty="0" smtClean="0"/>
              <a:t>Mould</a:t>
            </a:r>
            <a:r>
              <a:rPr lang="en-IN" dirty="0" smtClean="0"/>
              <a:t> is a container in which molten metal is poured to cool into desired shape</a:t>
            </a:r>
          </a:p>
          <a:p>
            <a:r>
              <a:rPr lang="en-IN" b="1" dirty="0" smtClean="0"/>
              <a:t>Casting</a:t>
            </a:r>
            <a:r>
              <a:rPr lang="en-IN" dirty="0" smtClean="0"/>
              <a:t> is the process of pouring molten metal into a mould and allowing it to solidify.Soldified object is called casting</a:t>
            </a:r>
          </a:p>
          <a:p>
            <a:r>
              <a:rPr lang="en-IN" dirty="0" smtClean="0"/>
              <a:t>The whole process of producing castings may be divided into four stages(1)Pattern making(2)Mould and core making(3)Melting and casting(4)fettling(cleaning)</a:t>
            </a:r>
            <a:endParaRPr lang="en-IN" dirty="0"/>
          </a:p>
        </p:txBody>
      </p:sp>
    </p:spTree>
    <p:extLst>
      <p:ext uri="{BB962C8B-B14F-4D97-AF65-F5344CB8AC3E}">
        <p14:creationId xmlns:p14="http://schemas.microsoft.com/office/powerpoint/2010/main" val="2583952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4699"/>
            <a:ext cx="10515600" cy="5932264"/>
          </a:xfrm>
        </p:spPr>
        <p:txBody>
          <a:bodyPr>
            <a:normAutofit lnSpcReduction="10000"/>
          </a:bodyPr>
          <a:lstStyle/>
          <a:p>
            <a:pPr marL="0" indent="0">
              <a:buNone/>
            </a:pPr>
            <a:r>
              <a:rPr lang="en-IN" dirty="0" smtClean="0">
                <a:solidFill>
                  <a:schemeClr val="accent1"/>
                </a:solidFill>
              </a:rPr>
              <a:t>3.Loose </a:t>
            </a:r>
            <a:r>
              <a:rPr lang="en-IN" dirty="0">
                <a:solidFill>
                  <a:schemeClr val="accent1"/>
                </a:solidFill>
              </a:rPr>
              <a:t>piece </a:t>
            </a:r>
            <a:r>
              <a:rPr lang="en-IN" dirty="0" smtClean="0">
                <a:solidFill>
                  <a:schemeClr val="accent1"/>
                </a:solidFill>
              </a:rPr>
              <a:t>pattern</a:t>
            </a:r>
          </a:p>
          <a:p>
            <a:r>
              <a:rPr lang="en-IN" dirty="0" smtClean="0"/>
              <a:t>Certain pattern cannot </a:t>
            </a:r>
            <a:r>
              <a:rPr lang="en-IN" dirty="0"/>
              <a:t>be withdrawn </a:t>
            </a:r>
            <a:r>
              <a:rPr lang="en-IN" dirty="0" smtClean="0"/>
              <a:t>once they are embedded in the mould cavity.</a:t>
            </a:r>
          </a:p>
          <a:p>
            <a:r>
              <a:rPr lang="en-IN" dirty="0" smtClean="0"/>
              <a:t> Such </a:t>
            </a:r>
            <a:r>
              <a:rPr lang="en-IN" dirty="0"/>
              <a:t>patterns are usually made with one or more loose pieces for facilitating </a:t>
            </a:r>
            <a:r>
              <a:rPr lang="en-IN" dirty="0" smtClean="0"/>
              <a:t>their removal from </a:t>
            </a:r>
            <a:r>
              <a:rPr lang="en-IN" dirty="0"/>
              <a:t>the </a:t>
            </a:r>
            <a:r>
              <a:rPr lang="en-IN" dirty="0" smtClean="0"/>
              <a:t>moulding </a:t>
            </a:r>
            <a:r>
              <a:rPr lang="en-IN" dirty="0"/>
              <a:t>box </a:t>
            </a:r>
            <a:endParaRPr lang="en-IN" dirty="0" smtClean="0"/>
          </a:p>
          <a:p>
            <a:r>
              <a:rPr lang="en-IN" dirty="0" smtClean="0"/>
              <a:t>The </a:t>
            </a:r>
            <a:r>
              <a:rPr lang="en-IN" dirty="0"/>
              <a:t>main body of the pattern is drawn first from the </a:t>
            </a:r>
            <a:r>
              <a:rPr lang="en-IN" dirty="0" smtClean="0"/>
              <a:t>moulding </a:t>
            </a:r>
            <a:r>
              <a:rPr lang="en-IN" dirty="0"/>
              <a:t>box and thereafter </a:t>
            </a:r>
            <a:r>
              <a:rPr lang="en-IN" dirty="0" smtClean="0"/>
              <a:t>the </a:t>
            </a:r>
            <a:r>
              <a:rPr lang="en-IN" dirty="0"/>
              <a:t>loose parts are removed, the result is the </a:t>
            </a:r>
            <a:r>
              <a:rPr lang="en-IN" dirty="0" smtClean="0"/>
              <a:t>mould cavity</a:t>
            </a:r>
          </a:p>
          <a:p>
            <a:pPr marL="0" indent="0">
              <a:buNone/>
            </a:pPr>
            <a:r>
              <a:rPr lang="en-IN" dirty="0" smtClean="0">
                <a:solidFill>
                  <a:schemeClr val="accent1"/>
                </a:solidFill>
              </a:rPr>
              <a:t>4.Match </a:t>
            </a:r>
            <a:r>
              <a:rPr lang="en-IN" dirty="0">
                <a:solidFill>
                  <a:schemeClr val="accent1"/>
                </a:solidFill>
              </a:rPr>
              <a:t>plate pattern </a:t>
            </a:r>
            <a:endParaRPr lang="en-IN" dirty="0" smtClean="0">
              <a:solidFill>
                <a:schemeClr val="accent1"/>
              </a:solidFill>
            </a:endParaRPr>
          </a:p>
          <a:p>
            <a:r>
              <a:rPr lang="en-IN" dirty="0" smtClean="0"/>
              <a:t>Patterns </a:t>
            </a:r>
            <a:r>
              <a:rPr lang="en-IN" dirty="0"/>
              <a:t>are made in two pieces one piece mounted on one side and the other on other side of plate called match </a:t>
            </a:r>
            <a:r>
              <a:rPr lang="en-IN" dirty="0" smtClean="0"/>
              <a:t>plate</a:t>
            </a:r>
          </a:p>
          <a:p>
            <a:r>
              <a:rPr lang="en-IN" dirty="0" smtClean="0"/>
              <a:t> </a:t>
            </a:r>
            <a:r>
              <a:rPr lang="en-IN" dirty="0"/>
              <a:t>Plate may carry one or group of patterns mounted on match </a:t>
            </a:r>
            <a:r>
              <a:rPr lang="en-IN" dirty="0" smtClean="0"/>
              <a:t>plate</a:t>
            </a:r>
          </a:p>
          <a:p>
            <a:r>
              <a:rPr lang="en-IN" dirty="0" smtClean="0"/>
              <a:t>Gating system (Runner,riser,gates etc.) are also attached to plate</a:t>
            </a:r>
          </a:p>
          <a:p>
            <a:r>
              <a:rPr lang="en-IN" dirty="0" smtClean="0"/>
              <a:t> Applications: Piston </a:t>
            </a:r>
            <a:r>
              <a:rPr lang="en-IN" dirty="0"/>
              <a:t>rings of I.C. </a:t>
            </a:r>
            <a:r>
              <a:rPr lang="en-IN" dirty="0" smtClean="0"/>
              <a:t>engines</a:t>
            </a:r>
          </a:p>
          <a:p>
            <a:endParaRPr lang="en-IN" dirty="0"/>
          </a:p>
          <a:p>
            <a:endParaRPr lang="en-IN" dirty="0"/>
          </a:p>
          <a:p>
            <a:endParaRPr lang="en-IN" dirty="0"/>
          </a:p>
          <a:p>
            <a:endParaRPr lang="en-IN" dirty="0" smtClean="0"/>
          </a:p>
          <a:p>
            <a:endParaRPr lang="en-IN" dirty="0"/>
          </a:p>
          <a:p>
            <a:endParaRPr lang="en-IN" dirty="0" smtClean="0"/>
          </a:p>
          <a:p>
            <a:endParaRPr lang="en-IN" dirty="0"/>
          </a:p>
          <a:p>
            <a:endParaRPr lang="en-IN" dirty="0"/>
          </a:p>
        </p:txBody>
      </p:sp>
    </p:spTree>
    <p:extLst>
      <p:ext uri="{BB962C8B-B14F-4D97-AF65-F5344CB8AC3E}">
        <p14:creationId xmlns:p14="http://schemas.microsoft.com/office/powerpoint/2010/main" val="2567507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ingle piece patter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5744" y="-82084"/>
            <a:ext cx="3105150" cy="29432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88642" y="2665927"/>
            <a:ext cx="2640169" cy="461665"/>
          </a:xfrm>
          <a:prstGeom prst="rect">
            <a:avLst/>
          </a:prstGeom>
          <a:noFill/>
        </p:spPr>
        <p:txBody>
          <a:bodyPr wrap="square" rtlCol="0">
            <a:spAutoFit/>
          </a:bodyPr>
          <a:lstStyle/>
          <a:p>
            <a:pPr algn="ctr"/>
            <a:r>
              <a:rPr lang="en-IN" sz="2400" dirty="0" smtClean="0"/>
              <a:t>Solid Pattern</a:t>
            </a:r>
            <a:endParaRPr lang="en-IN" sz="2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6545" y="193532"/>
            <a:ext cx="3193961" cy="207439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3074" y="334211"/>
            <a:ext cx="3248025" cy="1893832"/>
          </a:xfrm>
          <a:prstGeom prst="rect">
            <a:avLst/>
          </a:prstGeom>
        </p:spPr>
      </p:pic>
      <p:sp>
        <p:nvSpPr>
          <p:cNvPr id="7" name="TextBox 6"/>
          <p:cNvSpPr txBox="1"/>
          <p:nvPr/>
        </p:nvSpPr>
        <p:spPr>
          <a:xfrm>
            <a:off x="5022756" y="2656075"/>
            <a:ext cx="2189409" cy="461665"/>
          </a:xfrm>
          <a:prstGeom prst="rect">
            <a:avLst/>
          </a:prstGeom>
          <a:noFill/>
        </p:spPr>
        <p:txBody>
          <a:bodyPr wrap="square" rtlCol="0">
            <a:spAutoFit/>
          </a:bodyPr>
          <a:lstStyle/>
          <a:p>
            <a:r>
              <a:rPr lang="en-IN" sz="2400" dirty="0" smtClean="0"/>
              <a:t>Split Pattern</a:t>
            </a:r>
            <a:endParaRPr lang="en-IN" sz="2400" dirty="0"/>
          </a:p>
        </p:txBody>
      </p:sp>
      <p:sp>
        <p:nvSpPr>
          <p:cNvPr id="8" name="TextBox 7"/>
          <p:cNvSpPr txBox="1"/>
          <p:nvPr/>
        </p:nvSpPr>
        <p:spPr>
          <a:xfrm>
            <a:off x="8847786" y="2575772"/>
            <a:ext cx="2794715" cy="461665"/>
          </a:xfrm>
          <a:prstGeom prst="rect">
            <a:avLst/>
          </a:prstGeom>
          <a:noFill/>
        </p:spPr>
        <p:txBody>
          <a:bodyPr wrap="square" rtlCol="0">
            <a:spAutoFit/>
          </a:bodyPr>
          <a:lstStyle/>
          <a:p>
            <a:r>
              <a:rPr lang="en-IN" sz="2400" dirty="0" smtClean="0"/>
              <a:t>Three piece pattern</a:t>
            </a:r>
            <a:endParaRPr lang="en-IN" sz="2400"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8643" y="3902298"/>
            <a:ext cx="2640168" cy="1964431"/>
          </a:xfrm>
          <a:prstGeom prst="rect">
            <a:avLst/>
          </a:prstGeom>
        </p:spPr>
      </p:pic>
      <p:sp>
        <p:nvSpPr>
          <p:cNvPr id="10" name="TextBox 9"/>
          <p:cNvSpPr txBox="1"/>
          <p:nvPr/>
        </p:nvSpPr>
        <p:spPr>
          <a:xfrm>
            <a:off x="888643" y="6052528"/>
            <a:ext cx="2870736" cy="461665"/>
          </a:xfrm>
          <a:prstGeom prst="rect">
            <a:avLst/>
          </a:prstGeom>
          <a:noFill/>
        </p:spPr>
        <p:txBody>
          <a:bodyPr wrap="square" rtlCol="0">
            <a:spAutoFit/>
          </a:bodyPr>
          <a:lstStyle/>
          <a:p>
            <a:r>
              <a:rPr lang="en-IN" sz="2400" dirty="0" smtClean="0"/>
              <a:t>Loose piece pattern</a:t>
            </a:r>
            <a:endParaRPr lang="en-IN" sz="2400" dirty="0"/>
          </a:p>
        </p:txBody>
      </p:sp>
      <p:pic>
        <p:nvPicPr>
          <p:cNvPr id="1028" name="Picture 4" descr="Image result for match plate pattern imag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6814" y="3902298"/>
            <a:ext cx="3886200" cy="170001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73469" y="3617259"/>
            <a:ext cx="3183425" cy="2391757"/>
          </a:xfrm>
          <a:prstGeom prst="rect">
            <a:avLst/>
          </a:prstGeom>
        </p:spPr>
      </p:pic>
    </p:spTree>
    <p:extLst>
      <p:ext uri="{BB962C8B-B14F-4D97-AF65-F5344CB8AC3E}">
        <p14:creationId xmlns:p14="http://schemas.microsoft.com/office/powerpoint/2010/main" val="8976660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8941"/>
            <a:ext cx="10515600" cy="5958022"/>
          </a:xfrm>
        </p:spPr>
        <p:txBody>
          <a:bodyPr>
            <a:normAutofit/>
          </a:bodyPr>
          <a:lstStyle/>
          <a:p>
            <a:pPr marL="0" indent="0">
              <a:buNone/>
            </a:pPr>
            <a:r>
              <a:rPr lang="en-IN" dirty="0" smtClean="0">
                <a:solidFill>
                  <a:schemeClr val="accent1"/>
                </a:solidFill>
              </a:rPr>
              <a:t>5.Gated Pattern </a:t>
            </a:r>
          </a:p>
          <a:p>
            <a:r>
              <a:rPr lang="en-IN" dirty="0" smtClean="0"/>
              <a:t>A group of patterns attached with a common gating system</a:t>
            </a:r>
          </a:p>
          <a:p>
            <a:r>
              <a:rPr lang="en-IN" dirty="0" smtClean="0"/>
              <a:t>Sections </a:t>
            </a:r>
            <a:r>
              <a:rPr lang="en-IN" dirty="0"/>
              <a:t>connecting different pattern serves as gate and runner. </a:t>
            </a:r>
            <a:endParaRPr lang="en-IN" dirty="0" smtClean="0"/>
          </a:p>
          <a:p>
            <a:r>
              <a:rPr lang="en-IN" dirty="0" smtClean="0"/>
              <a:t>Can </a:t>
            </a:r>
            <a:r>
              <a:rPr lang="en-IN" dirty="0"/>
              <a:t>produce many castings at one time and hence saves time as well as </a:t>
            </a:r>
            <a:r>
              <a:rPr lang="en-IN" dirty="0" smtClean="0"/>
              <a:t>cost</a:t>
            </a:r>
            <a:r>
              <a:rPr lang="en-IN" dirty="0"/>
              <a:t>. </a:t>
            </a:r>
            <a:r>
              <a:rPr lang="en-IN" dirty="0" smtClean="0"/>
              <a:t>Applications: </a:t>
            </a:r>
            <a:r>
              <a:rPr lang="en-IN" dirty="0"/>
              <a:t>Used for small castings </a:t>
            </a:r>
            <a:endParaRPr lang="en-IN" dirty="0" smtClean="0"/>
          </a:p>
          <a:p>
            <a:r>
              <a:rPr lang="en-IN" dirty="0" smtClean="0"/>
              <a:t>6. </a:t>
            </a:r>
            <a:r>
              <a:rPr lang="en-IN" dirty="0"/>
              <a:t>Skeleton pattern :</a:t>
            </a:r>
          </a:p>
          <a:p>
            <a:r>
              <a:rPr lang="en-IN" dirty="0"/>
              <a:t>It consists of a wooden skeleton frame</a:t>
            </a:r>
          </a:p>
          <a:p>
            <a:r>
              <a:rPr lang="en-IN" dirty="0"/>
              <a:t>Moulding sand is used to fill the space between the wooden pieces on the frame</a:t>
            </a:r>
          </a:p>
          <a:p>
            <a:r>
              <a:rPr lang="en-IN" dirty="0"/>
              <a:t>Then a strickle board is used for strickling the sand</a:t>
            </a:r>
          </a:p>
          <a:p>
            <a:r>
              <a:rPr lang="en-IN" dirty="0"/>
              <a:t>Application: Large castings such as turbines, water pipes, L- bends etc.</a:t>
            </a:r>
            <a:endParaRPr lang="en-IN" dirty="0" smtClean="0"/>
          </a:p>
        </p:txBody>
      </p:sp>
    </p:spTree>
    <p:extLst>
      <p:ext uri="{BB962C8B-B14F-4D97-AF65-F5344CB8AC3E}">
        <p14:creationId xmlns:p14="http://schemas.microsoft.com/office/powerpoint/2010/main" val="20810387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1820"/>
            <a:ext cx="10515600" cy="6451368"/>
          </a:xfrm>
        </p:spPr>
        <p:txBody>
          <a:bodyPr>
            <a:normAutofit lnSpcReduction="10000"/>
          </a:bodyPr>
          <a:lstStyle/>
          <a:p>
            <a:pPr marL="0" indent="0" algn="just">
              <a:buNone/>
            </a:pPr>
            <a:r>
              <a:rPr lang="en-IN" dirty="0">
                <a:solidFill>
                  <a:schemeClr val="accent1"/>
                </a:solidFill>
              </a:rPr>
              <a:t>7</a:t>
            </a:r>
            <a:r>
              <a:rPr lang="en-IN" dirty="0" smtClean="0">
                <a:solidFill>
                  <a:schemeClr val="accent1"/>
                </a:solidFill>
              </a:rPr>
              <a:t>.Sweep </a:t>
            </a:r>
            <a:r>
              <a:rPr lang="en-IN" dirty="0">
                <a:solidFill>
                  <a:schemeClr val="accent1"/>
                </a:solidFill>
              </a:rPr>
              <a:t>Patterns </a:t>
            </a:r>
            <a:endParaRPr lang="en-IN" dirty="0" smtClean="0">
              <a:solidFill>
                <a:schemeClr val="accent1"/>
              </a:solidFill>
            </a:endParaRPr>
          </a:p>
          <a:p>
            <a:pPr algn="just"/>
            <a:r>
              <a:rPr lang="en-IN" dirty="0"/>
              <a:t> It is made on wooden board  </a:t>
            </a:r>
            <a:r>
              <a:rPr lang="en-IN" dirty="0" smtClean="0"/>
              <a:t>and it sweeps </a:t>
            </a:r>
            <a:r>
              <a:rPr lang="en-IN" dirty="0"/>
              <a:t>the shape of the casting into the sand all around the </a:t>
            </a:r>
            <a:r>
              <a:rPr lang="en-IN" dirty="0" smtClean="0"/>
              <a:t>circumference. </a:t>
            </a:r>
          </a:p>
          <a:p>
            <a:pPr algn="just"/>
            <a:r>
              <a:rPr lang="en-IN" dirty="0"/>
              <a:t>Hence it saves lot of labour and </a:t>
            </a:r>
            <a:r>
              <a:rPr lang="en-IN" dirty="0" smtClean="0"/>
              <a:t>time</a:t>
            </a:r>
          </a:p>
          <a:p>
            <a:pPr algn="just"/>
            <a:r>
              <a:rPr lang="en-IN" dirty="0" smtClean="0"/>
              <a:t> </a:t>
            </a:r>
            <a:r>
              <a:rPr lang="en-IN" dirty="0"/>
              <a:t>It is used for production of large circular sections and symmetrical shapes. </a:t>
            </a:r>
            <a:endParaRPr lang="en-IN" dirty="0" smtClean="0"/>
          </a:p>
          <a:p>
            <a:pPr algn="just"/>
            <a:r>
              <a:rPr lang="en-IN" dirty="0" smtClean="0"/>
              <a:t>Applications: </a:t>
            </a:r>
            <a:r>
              <a:rPr lang="en-IN" dirty="0"/>
              <a:t>L</a:t>
            </a:r>
            <a:r>
              <a:rPr lang="en-IN" dirty="0" smtClean="0"/>
              <a:t>arge </a:t>
            </a:r>
            <a:r>
              <a:rPr lang="en-IN" dirty="0"/>
              <a:t>kettles of cast </a:t>
            </a:r>
            <a:r>
              <a:rPr lang="en-IN" dirty="0" smtClean="0"/>
              <a:t>irons</a:t>
            </a:r>
          </a:p>
          <a:p>
            <a:pPr marL="0" indent="0" algn="just">
              <a:buNone/>
            </a:pPr>
            <a:r>
              <a:rPr lang="en-IN" dirty="0" smtClean="0"/>
              <a:t>8. </a:t>
            </a:r>
            <a:r>
              <a:rPr lang="en-IN" dirty="0"/>
              <a:t>Segmental pattern </a:t>
            </a:r>
          </a:p>
          <a:p>
            <a:pPr algn="just"/>
            <a:r>
              <a:rPr lang="en-IN" dirty="0"/>
              <a:t>It is used for preparing circular castings like rings, gears, wheels, rims, pulleys etc.</a:t>
            </a:r>
          </a:p>
          <a:p>
            <a:pPr algn="just"/>
            <a:r>
              <a:rPr lang="en-IN" dirty="0"/>
              <a:t>It does not revolve continuously like sweep pattern, instead prepares the mould by parts. </a:t>
            </a:r>
          </a:p>
          <a:p>
            <a:pPr algn="just"/>
            <a:r>
              <a:rPr lang="en-IN" dirty="0"/>
              <a:t>It completes one portion of the mould and then moves to next position to make the next part of the mould and so on till the mould is completed. </a:t>
            </a:r>
          </a:p>
          <a:p>
            <a:pPr marL="0" indent="0" algn="just">
              <a:buNone/>
            </a:pPr>
            <a:endParaRPr lang="en-IN" dirty="0" smtClean="0"/>
          </a:p>
          <a:p>
            <a:pPr algn="just"/>
            <a:endParaRPr lang="en-IN" dirty="0" smtClean="0"/>
          </a:p>
        </p:txBody>
      </p:sp>
    </p:spTree>
    <p:extLst>
      <p:ext uri="{BB962C8B-B14F-4D97-AF65-F5344CB8AC3E}">
        <p14:creationId xmlns:p14="http://schemas.microsoft.com/office/powerpoint/2010/main" val="3079363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6366"/>
            <a:ext cx="10515600" cy="6350610"/>
          </a:xfrm>
        </p:spPr>
        <p:txBody>
          <a:bodyPr>
            <a:normAutofit/>
          </a:bodyPr>
          <a:lstStyle/>
          <a:p>
            <a:pPr marL="0" indent="0" algn="just">
              <a:buNone/>
            </a:pPr>
            <a:r>
              <a:rPr lang="en-IN" dirty="0"/>
              <a:t>9</a:t>
            </a:r>
            <a:r>
              <a:rPr lang="en-IN" dirty="0" smtClean="0"/>
              <a:t>.Follow board pattern</a:t>
            </a:r>
          </a:p>
          <a:p>
            <a:pPr algn="just"/>
            <a:r>
              <a:rPr lang="en-IN" dirty="0" smtClean="0"/>
              <a:t>It </a:t>
            </a:r>
            <a:r>
              <a:rPr lang="en-IN" dirty="0"/>
              <a:t>is a wooden board used to </a:t>
            </a:r>
            <a:r>
              <a:rPr lang="en-IN" dirty="0" smtClean="0"/>
              <a:t>support thin and fragile pattern </a:t>
            </a:r>
            <a:r>
              <a:rPr lang="en-IN" dirty="0"/>
              <a:t>during </a:t>
            </a:r>
            <a:r>
              <a:rPr lang="en-IN" dirty="0" smtClean="0"/>
              <a:t>ramming</a:t>
            </a:r>
          </a:p>
          <a:p>
            <a:pPr algn="just"/>
            <a:r>
              <a:rPr lang="en-IN" dirty="0" smtClean="0"/>
              <a:t> It acts </a:t>
            </a:r>
            <a:r>
              <a:rPr lang="en-IN" dirty="0"/>
              <a:t>like a </a:t>
            </a:r>
            <a:r>
              <a:rPr lang="en-IN" dirty="0" smtClean="0"/>
              <a:t>seat </a:t>
            </a:r>
            <a:r>
              <a:rPr lang="en-IN" dirty="0"/>
              <a:t>for </a:t>
            </a:r>
            <a:r>
              <a:rPr lang="en-IN" dirty="0" smtClean="0"/>
              <a:t>pattern</a:t>
            </a:r>
          </a:p>
          <a:p>
            <a:pPr algn="just"/>
            <a:r>
              <a:rPr lang="en-IN" dirty="0" smtClean="0"/>
              <a:t>Application: It </a:t>
            </a:r>
            <a:r>
              <a:rPr lang="en-IN" dirty="0"/>
              <a:t>is used for casting master patterns for many </a:t>
            </a:r>
            <a:r>
              <a:rPr lang="en-IN" dirty="0" smtClean="0"/>
              <a:t>applications.</a:t>
            </a:r>
          </a:p>
          <a:p>
            <a:pPr marL="0" indent="0" algn="just">
              <a:buNone/>
            </a:pPr>
            <a:r>
              <a:rPr lang="en-IN" dirty="0" smtClean="0"/>
              <a:t>10.Shell pattern:</a:t>
            </a:r>
          </a:p>
          <a:p>
            <a:pPr algn="just"/>
            <a:r>
              <a:rPr lang="en-IN" dirty="0" smtClean="0"/>
              <a:t> It is a hollow construction and its outside shape is used as pattern while inside is used as core box</a:t>
            </a:r>
          </a:p>
          <a:p>
            <a:pPr algn="just"/>
            <a:r>
              <a:rPr lang="en-IN" dirty="0" smtClean="0"/>
              <a:t>It is made in two halves and are accurately dowled together along parting line</a:t>
            </a:r>
          </a:p>
          <a:p>
            <a:pPr algn="just"/>
            <a:r>
              <a:rPr lang="en-IN" dirty="0" smtClean="0"/>
              <a:t>Application: Cast iron pipes and pipe fittings</a:t>
            </a:r>
          </a:p>
          <a:p>
            <a:pPr algn="just"/>
            <a:endParaRPr lang="en-IN" dirty="0" smtClean="0"/>
          </a:p>
          <a:p>
            <a:pPr algn="just"/>
            <a:endParaRPr lang="en-IN" dirty="0"/>
          </a:p>
        </p:txBody>
      </p:sp>
    </p:spTree>
    <p:extLst>
      <p:ext uri="{BB962C8B-B14F-4D97-AF65-F5344CB8AC3E}">
        <p14:creationId xmlns:p14="http://schemas.microsoft.com/office/powerpoint/2010/main" val="846406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0471" y="412123"/>
            <a:ext cx="2341125" cy="1275009"/>
          </a:xfrm>
          <a:prstGeom prst="rect">
            <a:avLst/>
          </a:prstGeom>
        </p:spPr>
      </p:pic>
      <p:sp>
        <p:nvSpPr>
          <p:cNvPr id="5" name="TextBox 4"/>
          <p:cNvSpPr txBox="1"/>
          <p:nvPr/>
        </p:nvSpPr>
        <p:spPr>
          <a:xfrm>
            <a:off x="1938466" y="2218194"/>
            <a:ext cx="2395470" cy="461665"/>
          </a:xfrm>
          <a:prstGeom prst="rect">
            <a:avLst/>
          </a:prstGeom>
          <a:noFill/>
        </p:spPr>
        <p:txBody>
          <a:bodyPr wrap="square" rtlCol="0">
            <a:spAutoFit/>
          </a:bodyPr>
          <a:lstStyle/>
          <a:p>
            <a:r>
              <a:rPr lang="en-IN" sz="2400" dirty="0" smtClean="0"/>
              <a:t>Gated Pattern</a:t>
            </a:r>
            <a:endParaRPr lang="en-IN" sz="2400" dirty="0"/>
          </a:p>
        </p:txBody>
      </p:sp>
      <p:sp>
        <p:nvSpPr>
          <p:cNvPr id="6" name="AutoShape 2" descr="Image result for gated pattern images"/>
          <p:cNvSpPr>
            <a:spLocks noChangeAspect="1" noChangeArrowheads="1"/>
          </p:cNvSpPr>
          <p:nvPr/>
        </p:nvSpPr>
        <p:spPr bwMode="auto">
          <a:xfrm>
            <a:off x="3065172" y="115630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1272" y="324229"/>
            <a:ext cx="2667000" cy="17145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628" y="3112099"/>
            <a:ext cx="3495675" cy="1838325"/>
          </a:xfrm>
          <a:prstGeom prst="rect">
            <a:avLst/>
          </a:prstGeom>
        </p:spPr>
      </p:pic>
      <p:sp>
        <p:nvSpPr>
          <p:cNvPr id="11" name="TextBox 10"/>
          <p:cNvSpPr txBox="1"/>
          <p:nvPr/>
        </p:nvSpPr>
        <p:spPr>
          <a:xfrm>
            <a:off x="411442" y="5250017"/>
            <a:ext cx="3076977" cy="461665"/>
          </a:xfrm>
          <a:prstGeom prst="rect">
            <a:avLst/>
          </a:prstGeom>
          <a:noFill/>
        </p:spPr>
        <p:txBody>
          <a:bodyPr wrap="square" rtlCol="0">
            <a:spAutoFit/>
          </a:bodyPr>
          <a:lstStyle/>
          <a:p>
            <a:r>
              <a:rPr lang="en-IN" sz="2400" dirty="0" smtClean="0"/>
              <a:t>SKLETON PATTERN</a:t>
            </a:r>
            <a:endParaRPr lang="en-IN" sz="2400" dirty="0"/>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7948" y="2851350"/>
            <a:ext cx="3742502" cy="3020199"/>
          </a:xfrm>
          <a:prstGeom prst="rect">
            <a:avLst/>
          </a:prstGeom>
        </p:spPr>
      </p:pic>
      <p:sp>
        <p:nvSpPr>
          <p:cNvPr id="13" name="TextBox 12"/>
          <p:cNvSpPr txBox="1"/>
          <p:nvPr/>
        </p:nvSpPr>
        <p:spPr>
          <a:xfrm>
            <a:off x="6127124" y="6141162"/>
            <a:ext cx="2446986" cy="461665"/>
          </a:xfrm>
          <a:prstGeom prst="rect">
            <a:avLst/>
          </a:prstGeom>
          <a:noFill/>
        </p:spPr>
        <p:txBody>
          <a:bodyPr wrap="square" rtlCol="0">
            <a:spAutoFit/>
          </a:bodyPr>
          <a:lstStyle/>
          <a:p>
            <a:r>
              <a:rPr lang="en-IN" sz="2400" dirty="0" smtClean="0"/>
              <a:t>SWEEP PATTERN</a:t>
            </a:r>
            <a:endParaRPr lang="en-IN" sz="2400" dirty="0"/>
          </a:p>
        </p:txBody>
      </p:sp>
    </p:spTree>
    <p:extLst>
      <p:ext uri="{BB962C8B-B14F-4D97-AF65-F5344CB8AC3E}">
        <p14:creationId xmlns:p14="http://schemas.microsoft.com/office/powerpoint/2010/main" val="13629240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019" y="959386"/>
            <a:ext cx="3280528" cy="2453106"/>
          </a:xfrm>
          <a:prstGeom prst="rect">
            <a:avLst/>
          </a:prstGeom>
        </p:spPr>
      </p:pic>
      <p:sp>
        <p:nvSpPr>
          <p:cNvPr id="6" name="TextBox 5"/>
          <p:cNvSpPr txBox="1"/>
          <p:nvPr/>
        </p:nvSpPr>
        <p:spPr>
          <a:xfrm>
            <a:off x="1283909" y="3659732"/>
            <a:ext cx="3353646" cy="461665"/>
          </a:xfrm>
          <a:prstGeom prst="rect">
            <a:avLst/>
          </a:prstGeom>
          <a:noFill/>
        </p:spPr>
        <p:txBody>
          <a:bodyPr wrap="square" rtlCol="0">
            <a:spAutoFit/>
          </a:bodyPr>
          <a:lstStyle/>
          <a:p>
            <a:r>
              <a:rPr lang="en-IN" sz="2400" dirty="0" smtClean="0"/>
              <a:t>SEGMENTAL PATTERN</a:t>
            </a:r>
            <a:endParaRPr lang="en-IN" sz="2400" dirty="0"/>
          </a:p>
        </p:txBody>
      </p:sp>
      <p:sp>
        <p:nvSpPr>
          <p:cNvPr id="7" name="TextBox 6"/>
          <p:cNvSpPr txBox="1"/>
          <p:nvPr/>
        </p:nvSpPr>
        <p:spPr>
          <a:xfrm>
            <a:off x="6003826" y="3762769"/>
            <a:ext cx="3785632" cy="461665"/>
          </a:xfrm>
          <a:prstGeom prst="rect">
            <a:avLst/>
          </a:prstGeom>
          <a:noFill/>
        </p:spPr>
        <p:txBody>
          <a:bodyPr wrap="square" rtlCol="0">
            <a:spAutoFit/>
          </a:bodyPr>
          <a:lstStyle/>
          <a:p>
            <a:r>
              <a:rPr lang="en-IN" sz="2400" dirty="0" smtClean="0"/>
              <a:t>FOLLOW BOARD PATTERN</a:t>
            </a:r>
            <a:endParaRPr lang="en-IN" sz="2400"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40556" y="415003"/>
            <a:ext cx="4848902" cy="3296110"/>
          </a:xfrm>
        </p:spPr>
      </p:pic>
    </p:spTree>
    <p:extLst>
      <p:ext uri="{BB962C8B-B14F-4D97-AF65-F5344CB8AC3E}">
        <p14:creationId xmlns:p14="http://schemas.microsoft.com/office/powerpoint/2010/main" val="22723498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096" y="463638"/>
            <a:ext cx="10619704" cy="257579"/>
          </a:xfrm>
        </p:spPr>
        <p:txBody>
          <a:bodyPr>
            <a:normAutofit fontScale="90000"/>
          </a:bodyPr>
          <a:lstStyle/>
          <a:p>
            <a:pPr algn="ctr"/>
            <a:r>
              <a:rPr lang="en-IN" b="1" dirty="0" smtClean="0"/>
              <a:t>Pattern Materials</a:t>
            </a:r>
            <a:r>
              <a:rPr lang="en-IN" b="1" dirty="0"/>
              <a:t/>
            </a:r>
            <a:br>
              <a:rPr lang="en-IN" b="1" dirty="0"/>
            </a:br>
            <a:endParaRPr lang="en-IN" dirty="0"/>
          </a:p>
        </p:txBody>
      </p:sp>
      <p:sp>
        <p:nvSpPr>
          <p:cNvPr id="3" name="Content Placeholder 2"/>
          <p:cNvSpPr>
            <a:spLocks noGrp="1"/>
          </p:cNvSpPr>
          <p:nvPr>
            <p:ph idx="1"/>
          </p:nvPr>
        </p:nvSpPr>
        <p:spPr>
          <a:xfrm>
            <a:off x="838200" y="721217"/>
            <a:ext cx="10515600" cy="6002312"/>
          </a:xfrm>
        </p:spPr>
        <p:txBody>
          <a:bodyPr>
            <a:noAutofit/>
          </a:bodyPr>
          <a:lstStyle/>
          <a:p>
            <a:pPr fontAlgn="base"/>
            <a:r>
              <a:rPr lang="en-IN" sz="2400" dirty="0" smtClean="0"/>
              <a:t>The </a:t>
            </a:r>
            <a:r>
              <a:rPr lang="en-IN" sz="2400" dirty="0"/>
              <a:t>pattern is made from the following materials. </a:t>
            </a:r>
            <a:r>
              <a:rPr lang="en-IN" sz="2400" dirty="0" smtClean="0"/>
              <a:t>Wood, </a:t>
            </a:r>
            <a:r>
              <a:rPr lang="en-IN" sz="2400" dirty="0"/>
              <a:t>Metal </a:t>
            </a:r>
            <a:r>
              <a:rPr lang="en-IN" sz="2400" dirty="0" smtClean="0"/>
              <a:t>,Plastic ,Plaster </a:t>
            </a:r>
            <a:r>
              <a:rPr lang="en-IN" sz="2400" dirty="0"/>
              <a:t>Wax </a:t>
            </a:r>
            <a:br>
              <a:rPr lang="en-IN" sz="2400" dirty="0"/>
            </a:br>
            <a:r>
              <a:rPr lang="en-IN" sz="2400" b="1" dirty="0"/>
              <a:t>Wood Patterns:</a:t>
            </a:r>
          </a:p>
          <a:p>
            <a:pPr fontAlgn="base"/>
            <a:r>
              <a:rPr lang="en-IN" sz="2400" dirty="0" smtClean="0"/>
              <a:t>These </a:t>
            </a:r>
            <a:r>
              <a:rPr lang="en-IN" sz="2400" dirty="0"/>
              <a:t>are used where the no. of castings to be produced is small and pattern size is large. Commonly used woods for making patterns: Teak </a:t>
            </a:r>
            <a:r>
              <a:rPr lang="en-IN" sz="2400" dirty="0" smtClean="0"/>
              <a:t>,Pine ,Mahogany </a:t>
            </a:r>
            <a:r>
              <a:rPr lang="en-IN" sz="2400" dirty="0"/>
              <a:t>Deodar etc</a:t>
            </a:r>
            <a:r>
              <a:rPr lang="en-IN" sz="2400" dirty="0" smtClean="0"/>
              <a:t>..</a:t>
            </a:r>
            <a:r>
              <a:rPr lang="en-IN" sz="2400" dirty="0"/>
              <a:t/>
            </a:r>
            <a:br>
              <a:rPr lang="en-IN" sz="2400" dirty="0"/>
            </a:br>
            <a:endParaRPr lang="en-IN" sz="2400" dirty="0" smtClean="0"/>
          </a:p>
          <a:p>
            <a:pPr fontAlgn="base"/>
            <a:r>
              <a:rPr lang="en-IN" sz="2400" b="1" dirty="0" smtClean="0"/>
              <a:t>Advantages</a:t>
            </a:r>
            <a:r>
              <a:rPr lang="en-IN" sz="2400" b="1" dirty="0"/>
              <a:t>:</a:t>
            </a:r>
          </a:p>
          <a:p>
            <a:pPr fontAlgn="base"/>
            <a:r>
              <a:rPr lang="en-IN" sz="2400" dirty="0" smtClean="0"/>
              <a:t>Inexpensive, </a:t>
            </a:r>
            <a:r>
              <a:rPr lang="en-IN" sz="2400" dirty="0"/>
              <a:t>Easily available in large </a:t>
            </a:r>
            <a:r>
              <a:rPr lang="en-IN" sz="2400" dirty="0" smtClean="0"/>
              <a:t>quantities, </a:t>
            </a:r>
            <a:r>
              <a:rPr lang="en-IN" sz="2400" dirty="0"/>
              <a:t>Easy to </a:t>
            </a:r>
            <a:r>
              <a:rPr lang="en-IN" sz="2400" dirty="0" smtClean="0"/>
              <a:t>fabricate, </a:t>
            </a:r>
            <a:r>
              <a:rPr lang="en-IN" sz="2400" dirty="0"/>
              <a:t>Light in weight They can be repaired </a:t>
            </a:r>
            <a:r>
              <a:rPr lang="en-IN" sz="2400" dirty="0" smtClean="0"/>
              <a:t>easily, </a:t>
            </a:r>
            <a:r>
              <a:rPr lang="en-IN" sz="2400" dirty="0"/>
              <a:t>Easy to obtain good surface </a:t>
            </a:r>
            <a:r>
              <a:rPr lang="en-IN" sz="2400" dirty="0" smtClean="0"/>
              <a:t>finish</a:t>
            </a:r>
            <a:r>
              <a:rPr lang="en-IN" sz="2400" dirty="0"/>
              <a:t/>
            </a:r>
            <a:br>
              <a:rPr lang="en-IN" sz="2400" dirty="0"/>
            </a:br>
            <a:endParaRPr lang="en-IN" sz="2400" dirty="0" smtClean="0"/>
          </a:p>
          <a:p>
            <a:pPr fontAlgn="base"/>
            <a:r>
              <a:rPr lang="en-IN" sz="2400" b="1" dirty="0" smtClean="0"/>
              <a:t>Limitations </a:t>
            </a:r>
            <a:r>
              <a:rPr lang="en-IN" sz="2400" b="1" dirty="0"/>
              <a:t>:</a:t>
            </a:r>
          </a:p>
          <a:p>
            <a:pPr fontAlgn="base"/>
            <a:r>
              <a:rPr lang="en-IN" sz="2400" dirty="0" smtClean="0"/>
              <a:t>Susceptible </a:t>
            </a:r>
            <a:r>
              <a:rPr lang="en-IN" sz="2400" dirty="0"/>
              <a:t>to shrinkage and </a:t>
            </a:r>
            <a:r>
              <a:rPr lang="en-IN" sz="2400" dirty="0" smtClean="0"/>
              <a:t>swelling, Possess </a:t>
            </a:r>
            <a:r>
              <a:rPr lang="en-IN" sz="2400" dirty="0"/>
              <a:t>poor wear </a:t>
            </a:r>
            <a:r>
              <a:rPr lang="en-IN" sz="2400" dirty="0" smtClean="0"/>
              <a:t>resistance, </a:t>
            </a:r>
            <a:r>
              <a:rPr lang="en-IN" sz="2400" dirty="0"/>
              <a:t>Abraded easily by sand </a:t>
            </a:r>
            <a:r>
              <a:rPr lang="en-IN" sz="2400" dirty="0" smtClean="0"/>
              <a:t>action, </a:t>
            </a:r>
            <a:r>
              <a:rPr lang="en-IN" sz="2400" dirty="0"/>
              <a:t>Absorb </a:t>
            </a:r>
            <a:r>
              <a:rPr lang="en-IN" sz="2400" dirty="0" smtClean="0"/>
              <a:t>moisture and </a:t>
            </a:r>
            <a:r>
              <a:rPr lang="en-IN" sz="2400" dirty="0"/>
              <a:t>consequently get </a:t>
            </a:r>
            <a:r>
              <a:rPr lang="en-IN" sz="2400" dirty="0" smtClean="0"/>
              <a:t>wrapped, </a:t>
            </a:r>
            <a:r>
              <a:rPr lang="en-IN" sz="2400" dirty="0"/>
              <a:t>Cannot withstand rough </a:t>
            </a:r>
            <a:r>
              <a:rPr lang="en-IN" sz="2400" dirty="0" smtClean="0"/>
              <a:t>handling, </a:t>
            </a:r>
            <a:r>
              <a:rPr lang="en-IN" sz="2400" dirty="0"/>
              <a:t>Life is very </a:t>
            </a:r>
            <a:r>
              <a:rPr lang="en-IN" sz="2400" dirty="0" smtClean="0"/>
              <a:t>short</a:t>
            </a:r>
            <a:r>
              <a:rPr lang="en-IN" sz="2400" dirty="0"/>
              <a:t/>
            </a:r>
            <a:br>
              <a:rPr lang="en-IN" sz="2400" dirty="0"/>
            </a:br>
            <a:endParaRPr lang="en-IN" sz="2400" dirty="0"/>
          </a:p>
        </p:txBody>
      </p:sp>
    </p:spTree>
    <p:extLst>
      <p:ext uri="{BB962C8B-B14F-4D97-AF65-F5344CB8AC3E}">
        <p14:creationId xmlns:p14="http://schemas.microsoft.com/office/powerpoint/2010/main" val="41198693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93182"/>
            <a:ext cx="10739907" cy="6207617"/>
          </a:xfrm>
        </p:spPr>
        <p:txBody>
          <a:bodyPr>
            <a:normAutofit fontScale="92500" lnSpcReduction="20000"/>
          </a:bodyPr>
          <a:lstStyle/>
          <a:p>
            <a:pPr fontAlgn="base"/>
            <a:r>
              <a:rPr lang="en-IN" b="1" dirty="0"/>
              <a:t>Metal Patterns:</a:t>
            </a:r>
          </a:p>
          <a:p>
            <a:pPr fontAlgn="base"/>
            <a:r>
              <a:rPr lang="en-IN" dirty="0" smtClean="0"/>
              <a:t>These </a:t>
            </a:r>
            <a:r>
              <a:rPr lang="en-IN" dirty="0"/>
              <a:t>are employed where large no. of castings have to be produced from same patterns . Commonly used metals for making patterns: </a:t>
            </a:r>
            <a:r>
              <a:rPr lang="en-IN" dirty="0" smtClean="0"/>
              <a:t>Cast iron </a:t>
            </a:r>
            <a:r>
              <a:rPr lang="en-IN" dirty="0"/>
              <a:t>Aluminium and its </a:t>
            </a:r>
            <a:r>
              <a:rPr lang="en-IN" dirty="0" smtClean="0"/>
              <a:t>alloys, Steel, </a:t>
            </a:r>
            <a:r>
              <a:rPr lang="en-IN" dirty="0"/>
              <a:t>White </a:t>
            </a:r>
            <a:r>
              <a:rPr lang="en-IN" dirty="0" smtClean="0"/>
              <a:t>metal, </a:t>
            </a:r>
            <a:r>
              <a:rPr lang="en-IN" dirty="0"/>
              <a:t>Brass etc</a:t>
            </a:r>
            <a:r>
              <a:rPr lang="en-IN" dirty="0" smtClean="0"/>
              <a:t>..</a:t>
            </a:r>
            <a:r>
              <a:rPr lang="en-IN" dirty="0"/>
              <a:t/>
            </a:r>
            <a:br>
              <a:rPr lang="en-IN" dirty="0"/>
            </a:br>
            <a:endParaRPr lang="en-IN" dirty="0" smtClean="0"/>
          </a:p>
          <a:p>
            <a:pPr fontAlgn="base"/>
            <a:r>
              <a:rPr lang="en-IN" b="1" dirty="0" smtClean="0"/>
              <a:t>Advantages :</a:t>
            </a:r>
          </a:p>
          <a:p>
            <a:pPr fontAlgn="base"/>
            <a:r>
              <a:rPr lang="en-IN" dirty="0" smtClean="0"/>
              <a:t>Do not absorb moisture, More stronger, Possess much longer life, Do not wrap, can retain their shape, Greater resistance to abrasion, Accurate and smooth surface finish, Good machinability</a:t>
            </a:r>
            <a:r>
              <a:rPr lang="en-IN" dirty="0"/>
              <a:t/>
            </a:r>
            <a:br>
              <a:rPr lang="en-IN" dirty="0"/>
            </a:br>
            <a:endParaRPr lang="en-IN" dirty="0" smtClean="0"/>
          </a:p>
          <a:p>
            <a:pPr fontAlgn="base"/>
            <a:r>
              <a:rPr lang="en-IN" b="1" dirty="0" smtClean="0"/>
              <a:t>Limitations </a:t>
            </a:r>
            <a:r>
              <a:rPr lang="en-IN" b="1" dirty="0"/>
              <a:t>:</a:t>
            </a:r>
          </a:p>
          <a:p>
            <a:pPr fontAlgn="base"/>
            <a:r>
              <a:rPr lang="en-IN" dirty="0" smtClean="0"/>
              <a:t>Expensive, </a:t>
            </a:r>
            <a:r>
              <a:rPr lang="en-IN" dirty="0"/>
              <a:t>Require a lot of machining for </a:t>
            </a:r>
            <a:r>
              <a:rPr lang="en-IN" dirty="0" smtClean="0"/>
              <a:t>accuracy, </a:t>
            </a:r>
            <a:r>
              <a:rPr lang="en-IN" dirty="0"/>
              <a:t>Not easily repaired Ferrous patterns get </a:t>
            </a:r>
            <a:r>
              <a:rPr lang="en-IN" dirty="0" smtClean="0"/>
              <a:t>rusted, </a:t>
            </a:r>
            <a:r>
              <a:rPr lang="en-IN" dirty="0"/>
              <a:t>Heavy weight , thus difficult to handle</a:t>
            </a:r>
          </a:p>
          <a:p>
            <a:pPr fontAlgn="base"/>
            <a:r>
              <a:rPr lang="en-IN" dirty="0" smtClean="0"/>
              <a:t>Common metals used as pattern are</a:t>
            </a:r>
          </a:p>
          <a:p>
            <a:pPr marL="0" indent="0" fontAlgn="base">
              <a:buNone/>
            </a:pPr>
            <a:r>
              <a:rPr lang="en-IN" dirty="0" smtClean="0"/>
              <a:t>a)Steel</a:t>
            </a:r>
          </a:p>
          <a:p>
            <a:pPr marL="0" indent="0" fontAlgn="base">
              <a:buNone/>
            </a:pPr>
            <a:r>
              <a:rPr lang="en-IN" dirty="0" smtClean="0"/>
              <a:t>Advantages: possess good strength,machinability,wear resistance,repairability</a:t>
            </a:r>
            <a:r>
              <a:rPr lang="en-IN" dirty="0"/>
              <a:t/>
            </a:r>
            <a:br>
              <a:rPr lang="en-IN" dirty="0"/>
            </a:br>
            <a:r>
              <a:rPr lang="en-IN" dirty="0" smtClean="0"/>
              <a:t>Limitation: High weight and poor resistance to rust and corrosion</a:t>
            </a:r>
            <a:endParaRPr lang="en-IN" dirty="0"/>
          </a:p>
        </p:txBody>
      </p:sp>
    </p:spTree>
    <p:extLst>
      <p:ext uri="{BB962C8B-B14F-4D97-AF65-F5344CB8AC3E}">
        <p14:creationId xmlns:p14="http://schemas.microsoft.com/office/powerpoint/2010/main" val="3786227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4698"/>
            <a:ext cx="10515600" cy="6357807"/>
          </a:xfrm>
        </p:spPr>
        <p:txBody>
          <a:bodyPr>
            <a:normAutofit/>
          </a:bodyPr>
          <a:lstStyle/>
          <a:p>
            <a:pPr marL="0" indent="0">
              <a:buNone/>
            </a:pPr>
            <a:r>
              <a:rPr lang="en-IN" dirty="0" smtClean="0"/>
              <a:t>b)Cast iron</a:t>
            </a:r>
          </a:p>
          <a:p>
            <a:pPr marL="0" indent="0">
              <a:buNone/>
            </a:pPr>
            <a:r>
              <a:rPr lang="en-IN" dirty="0" smtClean="0"/>
              <a:t>Advantages:Cheap,cast to any shape,</a:t>
            </a:r>
            <a:r>
              <a:rPr lang="en-IN" dirty="0"/>
              <a:t> </a:t>
            </a:r>
            <a:r>
              <a:rPr lang="en-IN" dirty="0" smtClean="0"/>
              <a:t>good machinability, resistance to abration,</a:t>
            </a:r>
            <a:r>
              <a:rPr lang="en-IN" dirty="0"/>
              <a:t> </a:t>
            </a:r>
            <a:r>
              <a:rPr lang="en-IN" dirty="0" smtClean="0"/>
              <a:t>strength and good surface finish</a:t>
            </a:r>
          </a:p>
          <a:p>
            <a:pPr marL="0" indent="0">
              <a:buNone/>
            </a:pPr>
            <a:r>
              <a:rPr lang="en-IN" dirty="0" smtClean="0"/>
              <a:t>Limitations: Excessive weight,hard,brittle and easy to break</a:t>
            </a:r>
          </a:p>
          <a:p>
            <a:pPr marL="0" indent="0">
              <a:buNone/>
            </a:pPr>
            <a:r>
              <a:rPr lang="en-IN" dirty="0" smtClean="0"/>
              <a:t>c)Brass(Cu-Zn alloys)</a:t>
            </a:r>
          </a:p>
          <a:p>
            <a:pPr marL="0" indent="0">
              <a:buNone/>
            </a:pPr>
            <a:r>
              <a:rPr lang="en-IN" dirty="0" smtClean="0"/>
              <a:t>Advantage: High strength, resistance to corrosion,</a:t>
            </a:r>
            <a:r>
              <a:rPr lang="en-IN" dirty="0"/>
              <a:t> good </a:t>
            </a:r>
            <a:r>
              <a:rPr lang="en-IN" dirty="0" smtClean="0"/>
              <a:t>machinability, joined easily by soldering or brazing, used for small cast parts</a:t>
            </a:r>
          </a:p>
          <a:p>
            <a:pPr marL="0" indent="0">
              <a:buNone/>
            </a:pPr>
            <a:r>
              <a:rPr lang="en-IN" dirty="0" smtClean="0"/>
              <a:t>Limitations: High cost</a:t>
            </a:r>
          </a:p>
          <a:p>
            <a:pPr marL="0" indent="0">
              <a:buNone/>
            </a:pPr>
            <a:r>
              <a:rPr lang="en-IN" dirty="0" smtClean="0"/>
              <a:t>d)Al and its alloys</a:t>
            </a:r>
          </a:p>
          <a:p>
            <a:pPr marL="0" indent="0">
              <a:buNone/>
            </a:pPr>
            <a:r>
              <a:rPr lang="en-IN" dirty="0" smtClean="0"/>
              <a:t>Advantages: Light in weight, resistance to corrosion, good strength, machinability and surface finish</a:t>
            </a:r>
          </a:p>
          <a:p>
            <a:pPr marL="0" indent="0">
              <a:buNone/>
            </a:pPr>
            <a:r>
              <a:rPr lang="en-IN" dirty="0" smtClean="0"/>
              <a:t>Limitation: Do not withstand rough handling, subjected to wear by </a:t>
            </a:r>
            <a:r>
              <a:rPr lang="en-IN" dirty="0"/>
              <a:t>a</a:t>
            </a:r>
            <a:r>
              <a:rPr lang="en-IN" dirty="0" smtClean="0"/>
              <a:t>brasive action of sand</a:t>
            </a:r>
            <a:endParaRPr lang="en-IN" dirty="0"/>
          </a:p>
        </p:txBody>
      </p:sp>
    </p:spTree>
    <p:extLst>
      <p:ext uri="{BB962C8B-B14F-4D97-AF65-F5344CB8AC3E}">
        <p14:creationId xmlns:p14="http://schemas.microsoft.com/office/powerpoint/2010/main" val="3502122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39588"/>
          </a:xfrm>
        </p:spPr>
        <p:txBody>
          <a:bodyPr/>
          <a:lstStyle/>
          <a:p>
            <a:pPr algn="ctr"/>
            <a:r>
              <a:rPr lang="en-IN" dirty="0" smtClean="0"/>
              <a:t>Foundry hand tools</a:t>
            </a:r>
            <a:endParaRPr lang="en-IN" dirty="0"/>
          </a:p>
        </p:txBody>
      </p:sp>
      <p:sp>
        <p:nvSpPr>
          <p:cNvPr id="3" name="Content Placeholder 2"/>
          <p:cNvSpPr>
            <a:spLocks noGrp="1"/>
          </p:cNvSpPr>
          <p:nvPr>
            <p:ph idx="1"/>
          </p:nvPr>
        </p:nvSpPr>
        <p:spPr>
          <a:xfrm>
            <a:off x="945776" y="632012"/>
            <a:ext cx="10515600" cy="6225987"/>
          </a:xfrm>
        </p:spPr>
        <p:txBody>
          <a:bodyPr>
            <a:noAutofit/>
          </a:bodyPr>
          <a:lstStyle/>
          <a:p>
            <a:r>
              <a:rPr lang="en-IN" b="1" dirty="0" smtClean="0"/>
              <a:t>Bellow</a:t>
            </a:r>
            <a:r>
              <a:rPr lang="en-IN" dirty="0" smtClean="0"/>
              <a:t>: </a:t>
            </a:r>
            <a:r>
              <a:rPr lang="en-IN" dirty="0"/>
              <a:t>T</a:t>
            </a:r>
            <a:r>
              <a:rPr lang="en-IN" dirty="0" smtClean="0"/>
              <a:t>o blow loose particles of sand from mould cavity</a:t>
            </a:r>
          </a:p>
          <a:p>
            <a:r>
              <a:rPr lang="en-IN" b="1" dirty="0" smtClean="0"/>
              <a:t>Lifter</a:t>
            </a:r>
            <a:r>
              <a:rPr lang="en-IN" dirty="0" smtClean="0"/>
              <a:t>: To clean and finish the bottom and side of mould cavity</a:t>
            </a:r>
          </a:p>
          <a:p>
            <a:r>
              <a:rPr lang="en-IN" b="1" dirty="0" smtClean="0"/>
              <a:t>Gaggers</a:t>
            </a:r>
            <a:r>
              <a:rPr lang="en-IN" dirty="0" smtClean="0"/>
              <a:t>: To reinforce sand and to support unsupported portion of sand</a:t>
            </a:r>
            <a:endParaRPr lang="en-IN" dirty="0"/>
          </a:p>
          <a:p>
            <a:r>
              <a:rPr lang="en-IN" dirty="0" smtClean="0"/>
              <a:t> </a:t>
            </a:r>
            <a:r>
              <a:rPr lang="en-IN" b="1" dirty="0" smtClean="0"/>
              <a:t>Slick(heart and square)</a:t>
            </a:r>
            <a:r>
              <a:rPr lang="en-IN" dirty="0" smtClean="0"/>
              <a:t>:A double ended tool to repair mould surface and corners</a:t>
            </a:r>
          </a:p>
          <a:p>
            <a:r>
              <a:rPr lang="en-IN" b="1" dirty="0" smtClean="0"/>
              <a:t>Hand rammer</a:t>
            </a:r>
            <a:r>
              <a:rPr lang="en-IN" dirty="0" smtClean="0"/>
              <a:t>: To compact sand by ramming in bench moulding</a:t>
            </a:r>
          </a:p>
          <a:p>
            <a:r>
              <a:rPr lang="en-IN" b="1" dirty="0" smtClean="0"/>
              <a:t>Floor </a:t>
            </a:r>
            <a:r>
              <a:rPr lang="en-IN" b="1" dirty="0"/>
              <a:t>rammer</a:t>
            </a:r>
            <a:r>
              <a:rPr lang="en-IN" dirty="0"/>
              <a:t>: To compact sand by ramming in </a:t>
            </a:r>
            <a:r>
              <a:rPr lang="en-IN" dirty="0" smtClean="0"/>
              <a:t>floor moulding</a:t>
            </a:r>
          </a:p>
          <a:p>
            <a:r>
              <a:rPr lang="en-IN" b="1" dirty="0" smtClean="0"/>
              <a:t>Riddle:</a:t>
            </a:r>
            <a:r>
              <a:rPr lang="en-IN" dirty="0" smtClean="0"/>
              <a:t> To remove foreign materials from sand</a:t>
            </a:r>
          </a:p>
          <a:p>
            <a:r>
              <a:rPr lang="en-IN" b="1" dirty="0" smtClean="0"/>
              <a:t>Sprue pin / riser pin</a:t>
            </a:r>
            <a:r>
              <a:rPr lang="en-IN" dirty="0" smtClean="0"/>
              <a:t>: </a:t>
            </a:r>
            <a:r>
              <a:rPr lang="en-IN" dirty="0"/>
              <a:t>T</a:t>
            </a:r>
            <a:r>
              <a:rPr lang="en-IN" dirty="0" smtClean="0"/>
              <a:t>apered wooden peg used for making pouring sprue or riser hole in mould</a:t>
            </a:r>
          </a:p>
          <a:p>
            <a:r>
              <a:rPr lang="en-IN" b="1" dirty="0" smtClean="0"/>
              <a:t>Swab:</a:t>
            </a:r>
            <a:r>
              <a:rPr lang="en-IN" dirty="0" smtClean="0"/>
              <a:t> A small brush with hemp fibres used for moisturising the sand around the edge before the pattern is withdrawn</a:t>
            </a:r>
          </a:p>
        </p:txBody>
      </p:sp>
    </p:spTree>
    <p:extLst>
      <p:ext uri="{BB962C8B-B14F-4D97-AF65-F5344CB8AC3E}">
        <p14:creationId xmlns:p14="http://schemas.microsoft.com/office/powerpoint/2010/main" val="26762004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8789"/>
            <a:ext cx="11102788" cy="6635082"/>
          </a:xfrm>
        </p:spPr>
        <p:txBody>
          <a:bodyPr>
            <a:normAutofit fontScale="77500" lnSpcReduction="20000"/>
          </a:bodyPr>
          <a:lstStyle/>
          <a:p>
            <a:pPr fontAlgn="base"/>
            <a:r>
              <a:rPr lang="en-IN" sz="3000" b="1" dirty="0"/>
              <a:t>Plastic Patterns:</a:t>
            </a:r>
          </a:p>
          <a:p>
            <a:pPr marL="93663" indent="0" fontAlgn="base">
              <a:buNone/>
            </a:pPr>
            <a:r>
              <a:rPr lang="en-IN" b="1" dirty="0" smtClean="0"/>
              <a:t>Advantages: </a:t>
            </a:r>
            <a:r>
              <a:rPr lang="en-IN" dirty="0" smtClean="0"/>
              <a:t>Moisture resistant, </a:t>
            </a:r>
            <a:r>
              <a:rPr lang="en-IN" dirty="0"/>
              <a:t>strong, </a:t>
            </a:r>
            <a:r>
              <a:rPr lang="en-IN" dirty="0" smtClean="0"/>
              <a:t>light </a:t>
            </a:r>
            <a:r>
              <a:rPr lang="en-IN" dirty="0"/>
              <a:t>weight </a:t>
            </a:r>
            <a:r>
              <a:rPr lang="en-IN" dirty="0" smtClean="0"/>
              <a:t>dimensionally stable, resistance to wear, corrosion and chemical attack, smooth </a:t>
            </a:r>
            <a:r>
              <a:rPr lang="en-IN" dirty="0"/>
              <a:t>surface </a:t>
            </a:r>
            <a:r>
              <a:rPr lang="en-IN" dirty="0" smtClean="0"/>
              <a:t>finish</a:t>
            </a:r>
            <a:r>
              <a:rPr lang="en-IN" dirty="0"/>
              <a:t/>
            </a:r>
            <a:br>
              <a:rPr lang="en-IN" dirty="0"/>
            </a:br>
            <a:endParaRPr lang="en-IN" dirty="0" smtClean="0"/>
          </a:p>
          <a:p>
            <a:pPr marL="93663" indent="0" fontAlgn="base">
              <a:buNone/>
            </a:pPr>
            <a:r>
              <a:rPr lang="en-IN" b="1" dirty="0" smtClean="0"/>
              <a:t>Limitations</a:t>
            </a:r>
            <a:r>
              <a:rPr lang="en-IN" dirty="0" smtClean="0"/>
              <a:t>: Fragile, so light section requires metal reinforcement, not suitable </a:t>
            </a:r>
            <a:r>
              <a:rPr lang="en-IN" dirty="0"/>
              <a:t>when subject to </a:t>
            </a:r>
            <a:r>
              <a:rPr lang="en-IN" dirty="0" smtClean="0"/>
              <a:t>severe </a:t>
            </a:r>
            <a:r>
              <a:rPr lang="en-IN" dirty="0"/>
              <a:t>shock as in machine </a:t>
            </a:r>
            <a:r>
              <a:rPr lang="en-IN" dirty="0" smtClean="0"/>
              <a:t>moulding </a:t>
            </a:r>
            <a:r>
              <a:rPr lang="en-IN" dirty="0"/>
              <a:t>(jolting</a:t>
            </a:r>
            <a:r>
              <a:rPr lang="en-IN" dirty="0" smtClean="0"/>
              <a:t>).</a:t>
            </a:r>
          </a:p>
          <a:p>
            <a:pPr marL="93663" indent="0" fontAlgn="base">
              <a:buNone/>
            </a:pPr>
            <a:r>
              <a:rPr lang="en-IN" dirty="0"/>
              <a:t>The most generally used plastics are Epoxy </a:t>
            </a:r>
            <a:r>
              <a:rPr lang="en-IN" dirty="0" smtClean="0"/>
              <a:t>resins</a:t>
            </a:r>
            <a:endParaRPr lang="en-IN" dirty="0"/>
          </a:p>
          <a:p>
            <a:pPr fontAlgn="base"/>
            <a:endParaRPr lang="en-IN" sz="3000" b="1" dirty="0" smtClean="0"/>
          </a:p>
          <a:p>
            <a:pPr fontAlgn="base"/>
            <a:r>
              <a:rPr lang="en-IN" sz="3000" b="1" dirty="0" smtClean="0"/>
              <a:t>Plaster </a:t>
            </a:r>
            <a:r>
              <a:rPr lang="en-IN" sz="3000" b="1" dirty="0"/>
              <a:t>Patterns:</a:t>
            </a:r>
          </a:p>
          <a:p>
            <a:pPr fontAlgn="base"/>
            <a:r>
              <a:rPr lang="en-IN" dirty="0" smtClean="0"/>
              <a:t>Made </a:t>
            </a:r>
            <a:r>
              <a:rPr lang="en-IN" dirty="0"/>
              <a:t>out of Plaster of </a:t>
            </a:r>
            <a:r>
              <a:rPr lang="en-IN" dirty="0" smtClean="0"/>
              <a:t>Paris </a:t>
            </a:r>
            <a:r>
              <a:rPr lang="en-IN" dirty="0"/>
              <a:t>or Gypsum cement. </a:t>
            </a:r>
            <a:endParaRPr lang="en-IN" dirty="0" smtClean="0"/>
          </a:p>
          <a:p>
            <a:pPr fontAlgn="base"/>
            <a:r>
              <a:rPr lang="en-IN" b="1" dirty="0" smtClean="0"/>
              <a:t>Advantages:</a:t>
            </a:r>
            <a:r>
              <a:rPr lang="en-IN" dirty="0" smtClean="0"/>
              <a:t> It </a:t>
            </a:r>
            <a:r>
              <a:rPr lang="en-IN" dirty="0"/>
              <a:t>can be easily worked by using wood working </a:t>
            </a:r>
            <a:r>
              <a:rPr lang="en-IN" dirty="0" smtClean="0"/>
              <a:t>tools, </a:t>
            </a:r>
            <a:r>
              <a:rPr lang="en-IN" dirty="0"/>
              <a:t>Intricate shapes can be cast </a:t>
            </a:r>
            <a:r>
              <a:rPr lang="en-IN" dirty="0" smtClean="0"/>
              <a:t>, high </a:t>
            </a:r>
            <a:r>
              <a:rPr lang="en-IN" dirty="0"/>
              <a:t>compressive strength</a:t>
            </a:r>
            <a:r>
              <a:rPr lang="en-IN" dirty="0" smtClean="0"/>
              <a:t>.</a:t>
            </a:r>
          </a:p>
          <a:p>
            <a:pPr fontAlgn="base"/>
            <a:r>
              <a:rPr lang="en-IN" b="1" dirty="0" smtClean="0"/>
              <a:t>Limitation:</a:t>
            </a:r>
            <a:r>
              <a:rPr lang="en-IN" dirty="0" smtClean="0"/>
              <a:t> It cannot be used for mass production of casting</a:t>
            </a:r>
            <a:endParaRPr lang="en-IN" dirty="0"/>
          </a:p>
          <a:p>
            <a:pPr fontAlgn="base"/>
            <a:r>
              <a:rPr lang="en-IN" sz="3000" b="1" dirty="0" smtClean="0"/>
              <a:t>Wax </a:t>
            </a:r>
            <a:r>
              <a:rPr lang="en-IN" sz="3000" b="1" dirty="0"/>
              <a:t>patterns:</a:t>
            </a:r>
          </a:p>
          <a:p>
            <a:pPr fontAlgn="base"/>
            <a:r>
              <a:rPr lang="en-IN" dirty="0" smtClean="0"/>
              <a:t>Wax </a:t>
            </a:r>
            <a:r>
              <a:rPr lang="en-IN" dirty="0"/>
              <a:t>patterns Wax patterns find applications in Investment casting process. Wax patterns are produced form paraffin wax, shellac </a:t>
            </a:r>
            <a:r>
              <a:rPr lang="en-IN" dirty="0" smtClean="0"/>
              <a:t>wax and </a:t>
            </a:r>
            <a:r>
              <a:rPr lang="en-IN" dirty="0"/>
              <a:t>bees wax</a:t>
            </a:r>
            <a:r>
              <a:rPr lang="en-IN" dirty="0" smtClean="0"/>
              <a:t>.</a:t>
            </a:r>
          </a:p>
          <a:p>
            <a:pPr fontAlgn="base"/>
            <a:r>
              <a:rPr lang="en-IN" b="1" dirty="0" smtClean="0"/>
              <a:t>Advantage</a:t>
            </a:r>
            <a:r>
              <a:rPr lang="en-IN" dirty="0" smtClean="0"/>
              <a:t>: Possess good surface finish, dimensional accuracy</a:t>
            </a:r>
          </a:p>
          <a:p>
            <a:pPr fontAlgn="base"/>
            <a:r>
              <a:rPr lang="en-IN" b="1" dirty="0" smtClean="0"/>
              <a:t>Limitation</a:t>
            </a:r>
            <a:r>
              <a:rPr lang="en-IN" dirty="0" smtClean="0"/>
              <a:t>: Since wax pattern are removed by heating, hence a pattern can be used once</a:t>
            </a:r>
            <a:endParaRPr lang="en-IN" dirty="0"/>
          </a:p>
          <a:p>
            <a:pPr marL="0" indent="0">
              <a:buNone/>
            </a:pPr>
            <a:r>
              <a:rPr lang="en-IN" dirty="0"/>
              <a:t/>
            </a:r>
            <a:br>
              <a:rPr lang="en-IN" dirty="0"/>
            </a:br>
            <a:endParaRPr lang="en-IN" dirty="0"/>
          </a:p>
        </p:txBody>
      </p:sp>
    </p:spTree>
    <p:extLst>
      <p:ext uri="{BB962C8B-B14F-4D97-AF65-F5344CB8AC3E}">
        <p14:creationId xmlns:p14="http://schemas.microsoft.com/office/powerpoint/2010/main" val="36158529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482040"/>
          </a:xfrm>
        </p:spPr>
        <p:txBody>
          <a:bodyPr>
            <a:normAutofit fontScale="90000"/>
          </a:bodyPr>
          <a:lstStyle/>
          <a:p>
            <a:pPr algn="ctr"/>
            <a:r>
              <a:rPr lang="en-IN" dirty="0" smtClean="0"/>
              <a:t>PATTERN ALLOWANCE</a:t>
            </a:r>
            <a:endParaRPr lang="en-IN" dirty="0"/>
          </a:p>
        </p:txBody>
      </p:sp>
      <p:sp>
        <p:nvSpPr>
          <p:cNvPr id="3" name="Content Placeholder 2"/>
          <p:cNvSpPr>
            <a:spLocks noGrp="1"/>
          </p:cNvSpPr>
          <p:nvPr>
            <p:ph idx="1"/>
          </p:nvPr>
        </p:nvSpPr>
        <p:spPr>
          <a:xfrm>
            <a:off x="838200" y="482040"/>
            <a:ext cx="10515600" cy="6375960"/>
          </a:xfrm>
        </p:spPr>
        <p:txBody>
          <a:bodyPr>
            <a:noAutofit/>
          </a:bodyPr>
          <a:lstStyle/>
          <a:p>
            <a:pPr algn="just"/>
            <a:r>
              <a:rPr lang="en-IN" sz="2700" dirty="0" smtClean="0"/>
              <a:t>A pattern is always made larger than the required size of the casting considering various allowance due to mechanical(machining, draft, distortion, shake allowance) and metallurgical reasons(shrinkage).</a:t>
            </a:r>
            <a:endParaRPr lang="en-IN" sz="2700" dirty="0"/>
          </a:p>
          <a:p>
            <a:pPr marL="0" indent="0" algn="just">
              <a:buNone/>
            </a:pPr>
            <a:r>
              <a:rPr lang="en-IN" sz="2700" b="1" dirty="0" smtClean="0"/>
              <a:t>1.SHRINKAGE(CONTRACTION) </a:t>
            </a:r>
            <a:r>
              <a:rPr lang="en-IN" sz="2700" b="1" dirty="0"/>
              <a:t>ALLOWANCE </a:t>
            </a:r>
            <a:r>
              <a:rPr lang="en-IN" sz="2700" b="1" dirty="0" smtClean="0"/>
              <a:t>:</a:t>
            </a:r>
          </a:p>
          <a:p>
            <a:pPr algn="just"/>
            <a:r>
              <a:rPr lang="en-IN" sz="2700" dirty="0" smtClean="0"/>
              <a:t>To </a:t>
            </a:r>
            <a:r>
              <a:rPr lang="en-IN" sz="2700" dirty="0"/>
              <a:t>compensate for volumetric contraction during </a:t>
            </a:r>
            <a:r>
              <a:rPr lang="en-IN" sz="2700" dirty="0" smtClean="0"/>
              <a:t>solidification </a:t>
            </a:r>
            <a:r>
              <a:rPr lang="en-IN" sz="2700" dirty="0"/>
              <a:t>of </a:t>
            </a:r>
            <a:r>
              <a:rPr lang="en-IN" sz="2700" dirty="0" smtClean="0"/>
              <a:t>metal.</a:t>
            </a:r>
          </a:p>
          <a:p>
            <a:pPr algn="just"/>
            <a:r>
              <a:rPr lang="en-IN" sz="2700" dirty="0" smtClean="0"/>
              <a:t>A wooden pattern  used to make metal patterns are given double allowance; one for the shrinkage of the metal of the pattern  and other for the metal to be cast</a:t>
            </a:r>
          </a:p>
          <a:p>
            <a:pPr algn="just"/>
            <a:r>
              <a:rPr lang="en-IN" sz="2700" dirty="0" smtClean="0"/>
              <a:t>Shrinkage allowance for various metals are</a:t>
            </a:r>
          </a:p>
          <a:p>
            <a:pPr marL="0" indent="0" algn="just">
              <a:buNone/>
            </a:pPr>
            <a:r>
              <a:rPr lang="en-IN" sz="2700" dirty="0"/>
              <a:t> </a:t>
            </a:r>
            <a:r>
              <a:rPr lang="en-IN" sz="2700" dirty="0" smtClean="0"/>
              <a:t>   Cast iron and Malleable iron		: 10 mm per meter</a:t>
            </a:r>
          </a:p>
          <a:p>
            <a:pPr marL="0" indent="0" algn="just">
              <a:buNone/>
            </a:pPr>
            <a:r>
              <a:rPr lang="en-IN" sz="2700" dirty="0" smtClean="0"/>
              <a:t>    Steel					: 20 mm per meter</a:t>
            </a:r>
          </a:p>
          <a:p>
            <a:pPr marL="0" indent="0" algn="just">
              <a:buNone/>
            </a:pPr>
            <a:r>
              <a:rPr lang="en-IN" sz="2700" dirty="0"/>
              <a:t> </a:t>
            </a:r>
            <a:r>
              <a:rPr lang="en-IN" sz="2700" dirty="0" smtClean="0"/>
              <a:t>   Brass,Copper,Aluminium		: 15 mm per meter</a:t>
            </a:r>
          </a:p>
          <a:p>
            <a:pPr marL="0" indent="0" algn="just">
              <a:buNone/>
            </a:pPr>
            <a:r>
              <a:rPr lang="en-IN" sz="2700" dirty="0"/>
              <a:t> </a:t>
            </a:r>
            <a:r>
              <a:rPr lang="en-IN" sz="2700" dirty="0" smtClean="0"/>
              <a:t>   Zinc, lead					:25 mm per meter	</a:t>
            </a:r>
            <a:r>
              <a:rPr lang="en-IN" dirty="0" smtClean="0"/>
              <a:t>			</a:t>
            </a:r>
          </a:p>
          <a:p>
            <a:pPr marL="0" indent="0" algn="just">
              <a:buNone/>
            </a:pPr>
            <a:r>
              <a:rPr lang="en-IN" dirty="0" smtClean="0"/>
              <a:t>    </a:t>
            </a:r>
            <a:endParaRPr lang="en-IN" dirty="0"/>
          </a:p>
        </p:txBody>
      </p:sp>
    </p:spTree>
    <p:extLst>
      <p:ext uri="{BB962C8B-B14F-4D97-AF65-F5344CB8AC3E}">
        <p14:creationId xmlns:p14="http://schemas.microsoft.com/office/powerpoint/2010/main" val="10333130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4769"/>
          </a:xfrm>
        </p:spPr>
        <p:txBody>
          <a:bodyPr/>
          <a:lstStyle/>
          <a:p>
            <a:pPr algn="ctr"/>
            <a:r>
              <a:rPr lang="en-IN" dirty="0"/>
              <a:t>PATTERN ALLOWANCE</a:t>
            </a:r>
          </a:p>
        </p:txBody>
      </p:sp>
      <p:sp>
        <p:nvSpPr>
          <p:cNvPr id="3" name="Content Placeholder 2"/>
          <p:cNvSpPr>
            <a:spLocks noGrp="1"/>
          </p:cNvSpPr>
          <p:nvPr>
            <p:ph idx="1"/>
          </p:nvPr>
        </p:nvSpPr>
        <p:spPr>
          <a:xfrm>
            <a:off x="838200" y="1169894"/>
            <a:ext cx="10515600" cy="5298141"/>
          </a:xfrm>
        </p:spPr>
        <p:txBody>
          <a:bodyPr>
            <a:normAutofit lnSpcReduction="10000"/>
          </a:bodyPr>
          <a:lstStyle/>
          <a:p>
            <a:pPr marL="0" indent="0">
              <a:buNone/>
            </a:pPr>
            <a:r>
              <a:rPr lang="en-IN" b="1" dirty="0"/>
              <a:t>2. DRAFT or TAPER ALLOWANCE :</a:t>
            </a:r>
          </a:p>
          <a:p>
            <a:r>
              <a:rPr lang="en-IN" dirty="0"/>
              <a:t>The allowance </a:t>
            </a:r>
            <a:r>
              <a:rPr lang="en-IN" dirty="0" smtClean="0"/>
              <a:t>given for easy removal </a:t>
            </a:r>
            <a:r>
              <a:rPr lang="en-IN" dirty="0"/>
              <a:t>of pattern </a:t>
            </a:r>
            <a:r>
              <a:rPr lang="en-IN" dirty="0" smtClean="0"/>
              <a:t>from sand without damaging mould cavity.</a:t>
            </a:r>
            <a:endParaRPr lang="en-IN" dirty="0"/>
          </a:p>
          <a:p>
            <a:r>
              <a:rPr lang="en-IN" dirty="0" smtClean="0"/>
              <a:t> Slight taper or draft </a:t>
            </a:r>
            <a:r>
              <a:rPr lang="en-IN" dirty="0"/>
              <a:t>is provided to </a:t>
            </a:r>
            <a:r>
              <a:rPr lang="en-IN" dirty="0" smtClean="0"/>
              <a:t>all vertical surface of pattern</a:t>
            </a:r>
          </a:p>
          <a:p>
            <a:r>
              <a:rPr lang="en-IN" dirty="0" smtClean="0"/>
              <a:t> </a:t>
            </a:r>
            <a:r>
              <a:rPr lang="en-IN" dirty="0"/>
              <a:t>Amount of taper varies from </a:t>
            </a:r>
            <a:r>
              <a:rPr lang="en-IN" dirty="0" smtClean="0"/>
              <a:t>10 to 25 mm/metre for external surface;40 to 65 mm/metre for internal surface</a:t>
            </a:r>
            <a:endParaRPr lang="en-IN" dirty="0"/>
          </a:p>
          <a:p>
            <a:pPr marL="0" indent="0">
              <a:buNone/>
            </a:pPr>
            <a:r>
              <a:rPr lang="en-IN" sz="2400" b="1" dirty="0"/>
              <a:t>3.MACHINING ALLOWANCE </a:t>
            </a:r>
            <a:r>
              <a:rPr lang="en-IN" b="1" dirty="0"/>
              <a:t>:</a:t>
            </a:r>
          </a:p>
          <a:p>
            <a:r>
              <a:rPr lang="en-IN" dirty="0"/>
              <a:t>To remove </a:t>
            </a:r>
            <a:r>
              <a:rPr lang="en-IN" dirty="0" smtClean="0"/>
              <a:t>surface roughness and other imperfections from casting</a:t>
            </a:r>
            <a:endParaRPr lang="en-IN" dirty="0"/>
          </a:p>
          <a:p>
            <a:r>
              <a:rPr lang="en-IN" dirty="0"/>
              <a:t> Allowance is given </a:t>
            </a:r>
            <a:r>
              <a:rPr lang="en-IN" dirty="0" smtClean="0"/>
              <a:t>to </a:t>
            </a:r>
            <a:r>
              <a:rPr lang="en-IN" dirty="0"/>
              <a:t>provide compensation during machining. </a:t>
            </a:r>
          </a:p>
          <a:p>
            <a:r>
              <a:rPr lang="en-IN" dirty="0"/>
              <a:t>Depends on finish requirement, product complexity and type of material to be cast. Amount of this allowance varies from 1.5 to 12 mm</a:t>
            </a:r>
          </a:p>
        </p:txBody>
      </p:sp>
    </p:spTree>
    <p:extLst>
      <p:ext uri="{BB962C8B-B14F-4D97-AF65-F5344CB8AC3E}">
        <p14:creationId xmlns:p14="http://schemas.microsoft.com/office/powerpoint/2010/main" val="39909215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4129"/>
            <a:ext cx="10515600" cy="6373906"/>
          </a:xfrm>
        </p:spPr>
        <p:txBody>
          <a:bodyPr>
            <a:normAutofit lnSpcReduction="10000"/>
          </a:bodyPr>
          <a:lstStyle/>
          <a:p>
            <a:pPr marL="0" indent="0">
              <a:buNone/>
            </a:pPr>
            <a:r>
              <a:rPr lang="en-IN" dirty="0"/>
              <a:t> </a:t>
            </a:r>
            <a:r>
              <a:rPr lang="en-IN" dirty="0" smtClean="0"/>
              <a:t> </a:t>
            </a:r>
            <a:endParaRPr lang="en-IN" dirty="0"/>
          </a:p>
          <a:p>
            <a:pPr marL="0" indent="0">
              <a:buNone/>
            </a:pPr>
            <a:r>
              <a:rPr lang="en-IN" dirty="0"/>
              <a:t> </a:t>
            </a:r>
            <a:r>
              <a:rPr lang="en-IN" sz="2600" b="1" dirty="0" smtClean="0"/>
              <a:t>4.DISTORTION(CAMBER</a:t>
            </a:r>
            <a:r>
              <a:rPr lang="en-IN" sz="2600" b="1" dirty="0"/>
              <a:t>) ALLOWANCE</a:t>
            </a:r>
            <a:r>
              <a:rPr lang="en-IN" b="1" dirty="0"/>
              <a:t>: </a:t>
            </a:r>
            <a:endParaRPr lang="en-IN" b="1" dirty="0" smtClean="0"/>
          </a:p>
          <a:p>
            <a:r>
              <a:rPr lang="en-IN" dirty="0" smtClean="0"/>
              <a:t>For  </a:t>
            </a:r>
            <a:r>
              <a:rPr lang="en-IN" dirty="0"/>
              <a:t>casting </a:t>
            </a:r>
            <a:r>
              <a:rPr lang="en-IN" dirty="0" smtClean="0"/>
              <a:t>having irregular </a:t>
            </a:r>
            <a:r>
              <a:rPr lang="en-IN" dirty="0"/>
              <a:t>shape or uneven thickness, the contraction is not uniform throughout; will tend to wrap or distort </a:t>
            </a:r>
            <a:r>
              <a:rPr lang="en-IN" dirty="0" smtClean="0"/>
              <a:t>during cooling</a:t>
            </a:r>
          </a:p>
          <a:p>
            <a:r>
              <a:rPr lang="en-IN" dirty="0" smtClean="0"/>
              <a:t> Distortion can </a:t>
            </a:r>
            <a:r>
              <a:rPr lang="en-IN" dirty="0"/>
              <a:t>be practically eliminated by constructing the pattern initially </a:t>
            </a:r>
            <a:r>
              <a:rPr lang="en-IN" dirty="0" smtClean="0"/>
              <a:t>distorted in opposite direction.Eg:For U </a:t>
            </a:r>
            <a:r>
              <a:rPr lang="en-IN" dirty="0"/>
              <a:t>or V shaped castings the leg will </a:t>
            </a:r>
            <a:r>
              <a:rPr lang="en-IN" dirty="0" smtClean="0"/>
              <a:t>diverge. To </a:t>
            </a:r>
            <a:r>
              <a:rPr lang="en-IN" dirty="0"/>
              <a:t>compensate </a:t>
            </a:r>
            <a:r>
              <a:rPr lang="en-IN" dirty="0" smtClean="0"/>
              <a:t>this, </a:t>
            </a:r>
            <a:r>
              <a:rPr lang="en-IN" dirty="0"/>
              <a:t>the legs of pattern are made converging so that after </a:t>
            </a:r>
            <a:r>
              <a:rPr lang="en-IN" dirty="0" smtClean="0"/>
              <a:t>casting, the </a:t>
            </a:r>
            <a:r>
              <a:rPr lang="en-IN" dirty="0"/>
              <a:t>product will have  the legs parallel</a:t>
            </a:r>
          </a:p>
          <a:p>
            <a:pPr marL="0" indent="93663">
              <a:buNone/>
            </a:pPr>
            <a:r>
              <a:rPr lang="en-IN" b="1" dirty="0"/>
              <a:t>5.SHAKE or RAPPING ALLOWANCE:</a:t>
            </a:r>
            <a:r>
              <a:rPr lang="en-IN" dirty="0"/>
              <a:t> </a:t>
            </a:r>
            <a:endParaRPr lang="en-IN" dirty="0" smtClean="0"/>
          </a:p>
          <a:p>
            <a:r>
              <a:rPr lang="en-IN" dirty="0" smtClean="0"/>
              <a:t>When </a:t>
            </a:r>
            <a:r>
              <a:rPr lang="en-IN" dirty="0"/>
              <a:t>pattern is rapped or shaked before it is withdrawn, the mould cavity is slightly </a:t>
            </a:r>
            <a:r>
              <a:rPr lang="en-IN" dirty="0" smtClean="0"/>
              <a:t>enlarged.</a:t>
            </a:r>
          </a:p>
          <a:p>
            <a:r>
              <a:rPr lang="en-IN" dirty="0" smtClean="0"/>
              <a:t> A </a:t>
            </a:r>
            <a:r>
              <a:rPr lang="en-IN" dirty="0"/>
              <a:t>negative allowance is provided by making the pattern slightly smaller in size to compensate for this</a:t>
            </a:r>
          </a:p>
        </p:txBody>
      </p:sp>
    </p:spTree>
    <p:extLst>
      <p:ext uri="{BB962C8B-B14F-4D97-AF65-F5344CB8AC3E}">
        <p14:creationId xmlns:p14="http://schemas.microsoft.com/office/powerpoint/2010/main" val="19117903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97193"/>
          </a:xfrm>
        </p:spPr>
        <p:txBody>
          <a:bodyPr/>
          <a:lstStyle/>
          <a:p>
            <a:pPr algn="ctr"/>
            <a:r>
              <a:rPr lang="en-IN" dirty="0" smtClean="0"/>
              <a:t>TYPES OF SAND USED IN MOULD</a:t>
            </a:r>
            <a:endParaRPr lang="en-IN" dirty="0"/>
          </a:p>
        </p:txBody>
      </p:sp>
      <p:sp>
        <p:nvSpPr>
          <p:cNvPr id="3" name="Content Placeholder 2"/>
          <p:cNvSpPr>
            <a:spLocks noGrp="1"/>
          </p:cNvSpPr>
          <p:nvPr>
            <p:ph idx="1"/>
          </p:nvPr>
        </p:nvSpPr>
        <p:spPr>
          <a:xfrm>
            <a:off x="838200" y="1062318"/>
            <a:ext cx="10515600" cy="5114645"/>
          </a:xfrm>
        </p:spPr>
        <p:txBody>
          <a:bodyPr>
            <a:normAutofit lnSpcReduction="10000"/>
          </a:bodyPr>
          <a:lstStyle/>
          <a:p>
            <a:pPr marL="0" indent="0">
              <a:buNone/>
            </a:pPr>
            <a:r>
              <a:rPr lang="en-IN" b="1" dirty="0" smtClean="0"/>
              <a:t>1. Green sand</a:t>
            </a:r>
          </a:p>
          <a:p>
            <a:r>
              <a:rPr lang="en-IN" dirty="0" smtClean="0"/>
              <a:t>Sand in natural or moist condition</a:t>
            </a:r>
          </a:p>
          <a:p>
            <a:r>
              <a:rPr lang="en-IN" dirty="0" smtClean="0"/>
              <a:t>It is a mixture of silica sand with 5 to 20 % clay, having total amount of water from 5 to 8 %</a:t>
            </a:r>
          </a:p>
          <a:p>
            <a:r>
              <a:rPr lang="en-IN" dirty="0" smtClean="0"/>
              <a:t>Used for small size casting of ferrous and non ferrous alloys</a:t>
            </a:r>
          </a:p>
          <a:p>
            <a:pPr marL="0" indent="0">
              <a:buNone/>
            </a:pPr>
            <a:r>
              <a:rPr lang="en-IN" b="1" dirty="0" smtClean="0"/>
              <a:t>2.Dry sand</a:t>
            </a:r>
          </a:p>
          <a:p>
            <a:r>
              <a:rPr lang="en-IN" dirty="0" smtClean="0"/>
              <a:t>Green sand moulds when baked or dried before pouring the molten metal are called dry sand moulds</a:t>
            </a:r>
          </a:p>
          <a:p>
            <a:r>
              <a:rPr lang="en-IN" dirty="0" smtClean="0"/>
              <a:t>It possess greater strength, rigidity and thermal stability than green sand moulds</a:t>
            </a:r>
          </a:p>
          <a:p>
            <a:r>
              <a:rPr lang="en-IN" dirty="0" smtClean="0"/>
              <a:t>The dry sand moulds are used for making large and heavy casting</a:t>
            </a:r>
            <a:endParaRPr lang="en-IN" dirty="0"/>
          </a:p>
        </p:txBody>
      </p:sp>
    </p:spTree>
    <p:extLst>
      <p:ext uri="{BB962C8B-B14F-4D97-AF65-F5344CB8AC3E}">
        <p14:creationId xmlns:p14="http://schemas.microsoft.com/office/powerpoint/2010/main" val="20095759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8541" y="161365"/>
            <a:ext cx="10515600" cy="5975257"/>
          </a:xfrm>
        </p:spPr>
        <p:txBody>
          <a:bodyPr/>
          <a:lstStyle/>
          <a:p>
            <a:pPr marL="0" indent="0">
              <a:buNone/>
            </a:pPr>
            <a:r>
              <a:rPr lang="en-IN" b="1" dirty="0" smtClean="0"/>
              <a:t>3.Loam Sand</a:t>
            </a:r>
          </a:p>
          <a:p>
            <a:r>
              <a:rPr lang="en-IN" dirty="0" smtClean="0"/>
              <a:t>It is a mixture of 50% sand and 50% clay</a:t>
            </a:r>
          </a:p>
          <a:p>
            <a:r>
              <a:rPr lang="en-IN" dirty="0" smtClean="0"/>
              <a:t>Moulds for casting large bells, cylinders etc. are made up of brick framework and lined with loam sand and dried</a:t>
            </a:r>
          </a:p>
          <a:p>
            <a:pPr marL="0" indent="0">
              <a:buNone/>
            </a:pPr>
            <a:r>
              <a:rPr lang="en-IN" b="1" dirty="0" smtClean="0"/>
              <a:t>4.Facing sand</a:t>
            </a:r>
          </a:p>
          <a:p>
            <a:r>
              <a:rPr lang="en-IN" dirty="0" smtClean="0"/>
              <a:t>It is a specially prepared moulding sand which covers the pattern from all around</a:t>
            </a:r>
          </a:p>
          <a:p>
            <a:r>
              <a:rPr lang="en-IN" dirty="0" smtClean="0"/>
              <a:t>Since it comes in  contact with the molten metal when poured, it should possess high strength and refractoriness </a:t>
            </a:r>
          </a:p>
          <a:p>
            <a:pPr marL="0" indent="0">
              <a:buNone/>
            </a:pPr>
            <a:r>
              <a:rPr lang="en-IN" b="1" dirty="0" smtClean="0"/>
              <a:t>5.Backing sand or flour sand</a:t>
            </a:r>
          </a:p>
          <a:p>
            <a:r>
              <a:rPr lang="en-IN" dirty="0" smtClean="0"/>
              <a:t>Sand used to back up the facing sand and not used next to pattern</a:t>
            </a:r>
          </a:p>
          <a:p>
            <a:r>
              <a:rPr lang="en-IN" dirty="0" smtClean="0"/>
              <a:t>Old repeatedly used moulding sand is used for this purpose</a:t>
            </a:r>
            <a:endParaRPr lang="en-IN" dirty="0"/>
          </a:p>
        </p:txBody>
      </p:sp>
    </p:spTree>
    <p:extLst>
      <p:ext uri="{BB962C8B-B14F-4D97-AF65-F5344CB8AC3E}">
        <p14:creationId xmlns:p14="http://schemas.microsoft.com/office/powerpoint/2010/main" val="28894068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36176"/>
            <a:ext cx="10515600" cy="5840787"/>
          </a:xfrm>
        </p:spPr>
        <p:txBody>
          <a:bodyPr>
            <a:normAutofit lnSpcReduction="10000"/>
          </a:bodyPr>
          <a:lstStyle/>
          <a:p>
            <a:pPr marL="0" indent="0">
              <a:buNone/>
            </a:pPr>
            <a:r>
              <a:rPr lang="en-IN" dirty="0" smtClean="0"/>
              <a:t>6.System Sand</a:t>
            </a:r>
          </a:p>
          <a:p>
            <a:r>
              <a:rPr lang="en-IN" dirty="0" smtClean="0"/>
              <a:t>Reclaimed sand used in mechanised foundries</a:t>
            </a:r>
          </a:p>
          <a:p>
            <a:r>
              <a:rPr lang="en-IN" dirty="0" smtClean="0"/>
              <a:t>Here used sand is cleaned and reactivated by the addition of water, binder and special additives</a:t>
            </a:r>
          </a:p>
          <a:p>
            <a:pPr marL="0" indent="0">
              <a:buNone/>
            </a:pPr>
            <a:r>
              <a:rPr lang="en-IN" b="1" dirty="0" smtClean="0"/>
              <a:t>7.Parting Sand</a:t>
            </a:r>
          </a:p>
          <a:p>
            <a:r>
              <a:rPr lang="en-IN" dirty="0" smtClean="0"/>
              <a:t>It is sprinkled on the pattern and pattern surface of the mould so that  the sand masses  of cope and drag separates without clinging and do not stick to the pattern </a:t>
            </a:r>
          </a:p>
          <a:p>
            <a:pPr marL="0" indent="0">
              <a:buNone/>
            </a:pPr>
            <a:r>
              <a:rPr lang="en-IN" b="1" dirty="0" smtClean="0"/>
              <a:t>8.Core sand(Oil sand)</a:t>
            </a:r>
          </a:p>
          <a:p>
            <a:r>
              <a:rPr lang="en-IN" dirty="0" smtClean="0"/>
              <a:t>It used for the preparation of cores</a:t>
            </a:r>
          </a:p>
          <a:p>
            <a:r>
              <a:rPr lang="en-IN" dirty="0" smtClean="0"/>
              <a:t>It is prepared by mixing silica sand and core oil composed of linseed oil, resin and other binding materials</a:t>
            </a:r>
          </a:p>
          <a:p>
            <a:r>
              <a:rPr lang="en-IN" dirty="0" smtClean="0"/>
              <a:t>It possess </a:t>
            </a:r>
            <a:r>
              <a:rPr lang="en-IN" dirty="0"/>
              <a:t>high </a:t>
            </a:r>
            <a:r>
              <a:rPr lang="en-IN" dirty="0" smtClean="0"/>
              <a:t>strength, </a:t>
            </a:r>
            <a:r>
              <a:rPr lang="en-IN" dirty="0"/>
              <a:t>permeability, refractoriness and collapsibility</a:t>
            </a:r>
          </a:p>
        </p:txBody>
      </p:sp>
    </p:spTree>
    <p:extLst>
      <p:ext uri="{BB962C8B-B14F-4D97-AF65-F5344CB8AC3E}">
        <p14:creationId xmlns:p14="http://schemas.microsoft.com/office/powerpoint/2010/main" val="10361677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171"/>
            <a:ext cx="10515600" cy="689509"/>
          </a:xfrm>
        </p:spPr>
        <p:txBody>
          <a:bodyPr>
            <a:normAutofit fontScale="90000"/>
          </a:bodyPr>
          <a:lstStyle/>
          <a:p>
            <a:pPr algn="ctr"/>
            <a:r>
              <a:rPr lang="en-IN" b="1" dirty="0" smtClean="0"/>
              <a:t>Composition of moulding sand</a:t>
            </a:r>
            <a:endParaRPr lang="en-IN" b="1" dirty="0"/>
          </a:p>
        </p:txBody>
      </p:sp>
      <p:sp>
        <p:nvSpPr>
          <p:cNvPr id="3" name="Content Placeholder 2"/>
          <p:cNvSpPr>
            <a:spLocks noGrp="1"/>
          </p:cNvSpPr>
          <p:nvPr>
            <p:ph idx="1"/>
          </p:nvPr>
        </p:nvSpPr>
        <p:spPr>
          <a:xfrm>
            <a:off x="736600" y="1059543"/>
            <a:ext cx="10515600" cy="5798457"/>
          </a:xfrm>
          <a:noFill/>
          <a:ln>
            <a:solidFill>
              <a:schemeClr val="bg1"/>
            </a:solidFill>
          </a:ln>
        </p:spPr>
        <p:txBody>
          <a:bodyPr>
            <a:noAutofit/>
          </a:bodyPr>
          <a:lstStyle/>
          <a:p>
            <a:pPr marL="0" indent="0">
              <a:buNone/>
            </a:pPr>
            <a:r>
              <a:rPr lang="en-IN" b="1" dirty="0" smtClean="0"/>
              <a:t>1.Silica sand: </a:t>
            </a:r>
          </a:p>
          <a:p>
            <a:r>
              <a:rPr lang="en-IN" dirty="0"/>
              <a:t>M</a:t>
            </a:r>
            <a:r>
              <a:rPr lang="en-IN" dirty="0" smtClean="0"/>
              <a:t>ajor constituent of moulding sand(80 to 82 %)</a:t>
            </a:r>
          </a:p>
          <a:p>
            <a:r>
              <a:rPr lang="en-IN" dirty="0" smtClean="0"/>
              <a:t>It is product of breaking up of quartz rocks</a:t>
            </a:r>
          </a:p>
          <a:p>
            <a:r>
              <a:rPr lang="en-US" dirty="0" smtClean="0"/>
              <a:t>It is essentially silicon dioxide (Si0</a:t>
            </a:r>
            <a:r>
              <a:rPr lang="en-US" baseline="-25000" dirty="0" smtClean="0"/>
              <a:t>2</a:t>
            </a:r>
            <a:r>
              <a:rPr lang="en-US" dirty="0" smtClean="0"/>
              <a:t>) found in nature on the bottoms and banks of rivers, lakes and seashore.</a:t>
            </a:r>
            <a:endParaRPr lang="en-IN" dirty="0" smtClean="0"/>
          </a:p>
          <a:p>
            <a:r>
              <a:rPr lang="en-IN" dirty="0" smtClean="0"/>
              <a:t>Pure silica sand lacks binding quality</a:t>
            </a:r>
          </a:p>
          <a:p>
            <a:pPr marL="0" indent="0">
              <a:buNone/>
            </a:pPr>
            <a:r>
              <a:rPr lang="en-IN" b="1" dirty="0" smtClean="0"/>
              <a:t>2.Binders:</a:t>
            </a:r>
          </a:p>
          <a:p>
            <a:r>
              <a:rPr lang="en-IN" dirty="0" smtClean="0"/>
              <a:t>Holds the sand grains together, impart strength, resistance to erosion and breakage</a:t>
            </a:r>
          </a:p>
          <a:p>
            <a:r>
              <a:rPr lang="en-IN" dirty="0" smtClean="0"/>
              <a:t>Organic binders   :Linseed oil,Dextrin,Resin etc.</a:t>
            </a:r>
          </a:p>
          <a:p>
            <a:r>
              <a:rPr lang="en-IN" dirty="0" smtClean="0"/>
              <a:t>Inorganic binders: Fire clay,Bentonite,Illite,Kaolinite etc</a:t>
            </a:r>
            <a:r>
              <a:rPr lang="en-IN" dirty="0"/>
              <a:t>.</a:t>
            </a:r>
            <a:endParaRPr lang="en-IN" dirty="0" smtClean="0"/>
          </a:p>
        </p:txBody>
      </p:sp>
    </p:spTree>
    <p:extLst>
      <p:ext uri="{BB962C8B-B14F-4D97-AF65-F5344CB8AC3E}">
        <p14:creationId xmlns:p14="http://schemas.microsoft.com/office/powerpoint/2010/main" val="39169226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35429"/>
            <a:ext cx="10515600" cy="5741534"/>
          </a:xfrm>
        </p:spPr>
        <p:txBody>
          <a:bodyPr>
            <a:normAutofit/>
          </a:bodyPr>
          <a:lstStyle/>
          <a:p>
            <a:pPr marL="0" indent="0">
              <a:buNone/>
            </a:pPr>
            <a:r>
              <a:rPr lang="en-IN" b="1" dirty="0"/>
              <a:t>3. Additives:</a:t>
            </a:r>
          </a:p>
          <a:p>
            <a:pPr marL="174625" indent="-174625"/>
            <a:r>
              <a:rPr lang="en-IN" dirty="0"/>
              <a:t>Materials other than binders to develop certain desirable properties in moulding sand</a:t>
            </a:r>
          </a:p>
          <a:p>
            <a:pPr marL="174625" lvl="1" indent="-174625">
              <a:spcBef>
                <a:spcPts val="1000"/>
              </a:spcBef>
            </a:pPr>
            <a:r>
              <a:rPr lang="en-US" sz="2800" dirty="0"/>
              <a:t>Sea coal, silica flour, wood flour and iron oxide are a few commonly used additives. </a:t>
            </a:r>
          </a:p>
          <a:p>
            <a:pPr marL="174625" indent="-174625"/>
            <a:r>
              <a:rPr lang="en-IN" dirty="0"/>
              <a:t>Sea coal improves surface finish; Silica flour increases hot strength and resists metal penetration; Graphite increases mouldability and improves surface finish; Wood flour increases flowability and collapsibility of sand</a:t>
            </a:r>
          </a:p>
          <a:p>
            <a:pPr marL="0" indent="0">
              <a:buNone/>
            </a:pPr>
            <a:r>
              <a:rPr lang="en-IN" b="1" dirty="0"/>
              <a:t>4.Water</a:t>
            </a:r>
            <a:r>
              <a:rPr lang="en-IN" b="1" dirty="0" smtClean="0"/>
              <a:t>:</a:t>
            </a:r>
          </a:p>
          <a:p>
            <a:pPr marL="0" indent="0">
              <a:buNone/>
            </a:pPr>
            <a:r>
              <a:rPr lang="en-IN" dirty="0" smtClean="0"/>
              <a:t>It </a:t>
            </a:r>
            <a:r>
              <a:rPr lang="en-IN" dirty="0"/>
              <a:t>is responsible for moulding action of clays, the amount of which may vary from 1.5</a:t>
            </a:r>
            <a:r>
              <a:rPr lang="en-IN" dirty="0" smtClean="0"/>
              <a:t>% </a:t>
            </a:r>
            <a:r>
              <a:rPr lang="en-IN" dirty="0"/>
              <a:t>to 8 %</a:t>
            </a:r>
          </a:p>
          <a:p>
            <a:pPr marL="174625" indent="-174625"/>
            <a:endParaRPr lang="en-IN" dirty="0"/>
          </a:p>
          <a:p>
            <a:endParaRPr lang="en-IN" dirty="0"/>
          </a:p>
        </p:txBody>
      </p:sp>
    </p:spTree>
    <p:extLst>
      <p:ext uri="{BB962C8B-B14F-4D97-AF65-F5344CB8AC3E}">
        <p14:creationId xmlns:p14="http://schemas.microsoft.com/office/powerpoint/2010/main" val="37746444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1457" y="328066"/>
            <a:ext cx="10515600" cy="5921469"/>
          </a:xfrm>
        </p:spPr>
        <p:txBody>
          <a:bodyPr>
            <a:normAutofit lnSpcReduction="10000"/>
          </a:bodyPr>
          <a:lstStyle/>
          <a:p>
            <a:pPr marL="0" indent="0" algn="ctr">
              <a:buNone/>
            </a:pPr>
            <a:r>
              <a:rPr lang="en-IN" sz="3600" dirty="0" smtClean="0"/>
              <a:t>CORES</a:t>
            </a:r>
          </a:p>
          <a:p>
            <a:pPr algn="just"/>
            <a:r>
              <a:rPr lang="en-IN" dirty="0" smtClean="0"/>
              <a:t>Cores are materials used for producing holes and interior cavities in casting </a:t>
            </a:r>
          </a:p>
          <a:p>
            <a:pPr algn="just"/>
            <a:r>
              <a:rPr lang="en-IN" dirty="0" smtClean="0"/>
              <a:t>Core is an obstruction positioned  in the mould, which does not permit molten metal to fill the space occupied by the core, thus produce hollow casting</a:t>
            </a:r>
          </a:p>
          <a:p>
            <a:pPr algn="just"/>
            <a:r>
              <a:rPr lang="en-IN" dirty="0" smtClean="0"/>
              <a:t>Cores are placed in the mould in specially created cavities called </a:t>
            </a:r>
            <a:r>
              <a:rPr lang="en-IN" b="1" dirty="0" smtClean="0"/>
              <a:t>core prints</a:t>
            </a:r>
          </a:p>
          <a:p>
            <a:pPr algn="just"/>
            <a:r>
              <a:rPr lang="en-IN" dirty="0" smtClean="0"/>
              <a:t>Cores </a:t>
            </a:r>
            <a:r>
              <a:rPr lang="en-IN" dirty="0"/>
              <a:t> </a:t>
            </a:r>
            <a:r>
              <a:rPr lang="en-IN" dirty="0" smtClean="0"/>
              <a:t>must possess sufficient strength to resist erosion during filling of metal, high  permeability, refractoriness and collapsibility, dimensional stability with minimum expansion and contraction</a:t>
            </a:r>
          </a:p>
          <a:p>
            <a:pPr algn="just"/>
            <a:r>
              <a:rPr lang="en-IN" dirty="0" smtClean="0"/>
              <a:t> They are made up of sand,metal,plaster or ceramics</a:t>
            </a:r>
          </a:p>
          <a:p>
            <a:pPr algn="just"/>
            <a:r>
              <a:rPr lang="en-IN" dirty="0" smtClean="0"/>
              <a:t>Cores are used to form air space between the cooling fins of an air cooled engine, to make water cooling chamber in IC engines etc.</a:t>
            </a:r>
            <a:endParaRPr lang="en-IN" dirty="0"/>
          </a:p>
        </p:txBody>
      </p:sp>
    </p:spTree>
    <p:extLst>
      <p:ext uri="{BB962C8B-B14F-4D97-AF65-F5344CB8AC3E}">
        <p14:creationId xmlns:p14="http://schemas.microsoft.com/office/powerpoint/2010/main" val="2766602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6860"/>
            <a:ext cx="10515600" cy="5760104"/>
          </a:xfrm>
        </p:spPr>
        <p:txBody>
          <a:bodyPr>
            <a:normAutofit fontScale="92500" lnSpcReduction="20000"/>
          </a:bodyPr>
          <a:lstStyle/>
          <a:p>
            <a:r>
              <a:rPr lang="en-IN" b="1" dirty="0" smtClean="0"/>
              <a:t>Trowels</a:t>
            </a:r>
            <a:r>
              <a:rPr lang="en-IN" b="1" dirty="0"/>
              <a:t>:</a:t>
            </a:r>
            <a:r>
              <a:rPr lang="en-IN" dirty="0"/>
              <a:t> Finishing flat surface and corners of mould</a:t>
            </a:r>
          </a:p>
          <a:p>
            <a:r>
              <a:rPr lang="en-IN" b="1" dirty="0"/>
              <a:t>Showel</a:t>
            </a:r>
            <a:r>
              <a:rPr lang="en-IN" dirty="0"/>
              <a:t>:Mixing and transferring moulding </a:t>
            </a:r>
            <a:r>
              <a:rPr lang="en-IN" dirty="0" smtClean="0"/>
              <a:t>sand</a:t>
            </a:r>
          </a:p>
          <a:p>
            <a:r>
              <a:rPr lang="en-IN" b="1" dirty="0" smtClean="0"/>
              <a:t>Vent </a:t>
            </a:r>
            <a:r>
              <a:rPr lang="en-IN" b="1" dirty="0"/>
              <a:t>wire</a:t>
            </a:r>
            <a:r>
              <a:rPr lang="en-IN" dirty="0"/>
              <a:t>: To make small holes in the mould to allow exit of gases and steam during casting</a:t>
            </a:r>
          </a:p>
          <a:p>
            <a:r>
              <a:rPr lang="en-IN" b="1" dirty="0"/>
              <a:t>Strike off bar: </a:t>
            </a:r>
            <a:r>
              <a:rPr lang="en-IN" dirty="0"/>
              <a:t>A piece of metal or wooden bar to remove excess sand from the mould after ramming</a:t>
            </a:r>
          </a:p>
          <a:p>
            <a:r>
              <a:rPr lang="en-IN" b="1" dirty="0"/>
              <a:t>Draw spike</a:t>
            </a:r>
            <a:r>
              <a:rPr lang="en-IN" dirty="0"/>
              <a:t>: To rap and draw pattern from the mould</a:t>
            </a:r>
          </a:p>
          <a:p>
            <a:r>
              <a:rPr lang="en-IN" b="1" dirty="0"/>
              <a:t>Draw screw and rapping plate: </a:t>
            </a:r>
            <a:r>
              <a:rPr lang="en-IN" dirty="0"/>
              <a:t>Used with big pattern. Rapping plate is screwed to </a:t>
            </a:r>
            <a:r>
              <a:rPr lang="en-IN" dirty="0" smtClean="0"/>
              <a:t>the </a:t>
            </a:r>
            <a:r>
              <a:rPr lang="en-IN" dirty="0"/>
              <a:t>pattern with draw screws and by lifting the draw screws pattern can be withdrawn</a:t>
            </a:r>
          </a:p>
          <a:p>
            <a:r>
              <a:rPr lang="en-IN" b="1" dirty="0"/>
              <a:t>Gate cutter</a:t>
            </a:r>
            <a:r>
              <a:rPr lang="en-IN" dirty="0"/>
              <a:t>: To cut the feeding gate </a:t>
            </a:r>
            <a:r>
              <a:rPr lang="en-IN" dirty="0" smtClean="0"/>
              <a:t>which connects </a:t>
            </a:r>
            <a:r>
              <a:rPr lang="en-IN" dirty="0"/>
              <a:t>runner and mould </a:t>
            </a:r>
            <a:r>
              <a:rPr lang="en-IN" dirty="0" smtClean="0"/>
              <a:t>cavity</a:t>
            </a:r>
          </a:p>
          <a:p>
            <a:r>
              <a:rPr lang="en-IN" b="1" dirty="0" smtClean="0"/>
              <a:t>Moulding flask or box: </a:t>
            </a:r>
            <a:r>
              <a:rPr lang="en-IN" dirty="0" smtClean="0"/>
              <a:t>A wood or metal frame in which mould is made</a:t>
            </a:r>
          </a:p>
          <a:p>
            <a:pPr marL="0" indent="0">
              <a:buNone/>
            </a:pPr>
            <a:r>
              <a:rPr lang="en-IN" dirty="0" smtClean="0"/>
              <a:t>   Two types: Box flask and snap flask</a:t>
            </a:r>
            <a:endParaRPr lang="en-IN" dirty="0"/>
          </a:p>
          <a:p>
            <a:r>
              <a:rPr lang="en-IN" b="1" dirty="0"/>
              <a:t>Moulding board: </a:t>
            </a:r>
            <a:r>
              <a:rPr lang="en-IN" dirty="0"/>
              <a:t>A wooden board to support flask and pattern during moulding</a:t>
            </a:r>
          </a:p>
          <a:p>
            <a:endParaRPr lang="en-IN" dirty="0"/>
          </a:p>
        </p:txBody>
      </p:sp>
    </p:spTree>
    <p:extLst>
      <p:ext uri="{BB962C8B-B14F-4D97-AF65-F5344CB8AC3E}">
        <p14:creationId xmlns:p14="http://schemas.microsoft.com/office/powerpoint/2010/main" val="25815296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28914"/>
          </a:xfrm>
        </p:spPr>
        <p:txBody>
          <a:bodyPr/>
          <a:lstStyle/>
          <a:p>
            <a:pPr algn="ctr"/>
            <a:r>
              <a:rPr lang="en-IN" dirty="0" smtClean="0"/>
              <a:t>CHAPLETS</a:t>
            </a:r>
            <a:endParaRPr lang="en-IN" dirty="0"/>
          </a:p>
        </p:txBody>
      </p:sp>
      <p:sp>
        <p:nvSpPr>
          <p:cNvPr id="3" name="Content Placeholder 2"/>
          <p:cNvSpPr>
            <a:spLocks noGrp="1"/>
          </p:cNvSpPr>
          <p:nvPr>
            <p:ph idx="1"/>
          </p:nvPr>
        </p:nvSpPr>
        <p:spPr>
          <a:xfrm>
            <a:off x="838200" y="769257"/>
            <a:ext cx="10515600" cy="5407706"/>
          </a:xfrm>
        </p:spPr>
        <p:txBody>
          <a:bodyPr/>
          <a:lstStyle/>
          <a:p>
            <a:r>
              <a:rPr lang="en-IN" dirty="0" smtClean="0"/>
              <a:t>Chaplets are metal shapes which are positioned between mould and core surface.</a:t>
            </a:r>
          </a:p>
          <a:p>
            <a:r>
              <a:rPr lang="en-IN" dirty="0" smtClean="0"/>
              <a:t>They are used to overcome displacement of the core due to buoyant force exerted on it by the molten metal</a:t>
            </a:r>
          </a:p>
          <a:p>
            <a:r>
              <a:rPr lang="en-IN" dirty="0" smtClean="0"/>
              <a:t>It should be of the same material which is being cast</a:t>
            </a:r>
          </a:p>
          <a:p>
            <a:r>
              <a:rPr lang="en-IN" dirty="0" smtClean="0"/>
              <a:t>As the molten metal is poured ,chaplets melts and become a part of casting</a:t>
            </a:r>
            <a:endParaRPr lang="en-IN" dirty="0"/>
          </a:p>
        </p:txBody>
      </p:sp>
      <p:pic>
        <p:nvPicPr>
          <p:cNvPr id="1026" name="Picture 2" descr="Image result for chaplets in casting pro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0604" y="4324804"/>
            <a:ext cx="3487510" cy="2221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1398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5143"/>
            <a:ext cx="10515600" cy="812801"/>
          </a:xfrm>
        </p:spPr>
        <p:txBody>
          <a:bodyPr>
            <a:normAutofit/>
          </a:bodyPr>
          <a:lstStyle/>
          <a:p>
            <a:pPr algn="ctr"/>
            <a:r>
              <a:rPr lang="en-IN" dirty="0" smtClean="0"/>
              <a:t>MOULDING PROCESS</a:t>
            </a:r>
            <a:endParaRPr lang="en-IN" dirty="0"/>
          </a:p>
        </p:txBody>
      </p:sp>
      <p:sp>
        <p:nvSpPr>
          <p:cNvPr id="3" name="Content Placeholder 2"/>
          <p:cNvSpPr>
            <a:spLocks noGrp="1"/>
          </p:cNvSpPr>
          <p:nvPr>
            <p:ph idx="1"/>
          </p:nvPr>
        </p:nvSpPr>
        <p:spPr>
          <a:xfrm>
            <a:off x="838200" y="754743"/>
            <a:ext cx="10515600" cy="5422220"/>
          </a:xfrm>
        </p:spPr>
        <p:txBody>
          <a:bodyPr>
            <a:normAutofit lnSpcReduction="10000"/>
          </a:bodyPr>
          <a:lstStyle/>
          <a:p>
            <a:pPr marL="363538" indent="-363538">
              <a:buFont typeface="+mj-lt"/>
              <a:buAutoNum type="romanUcPeriod"/>
            </a:pPr>
            <a:r>
              <a:rPr lang="en-IN" sz="3800" b="1" dirty="0" smtClean="0"/>
              <a:t>According to the method used</a:t>
            </a:r>
          </a:p>
          <a:p>
            <a:pPr>
              <a:buNone/>
            </a:pPr>
            <a:r>
              <a:rPr lang="en-US" b="1" dirty="0"/>
              <a:t>a) Bench molding</a:t>
            </a:r>
          </a:p>
          <a:p>
            <a:r>
              <a:rPr lang="en-US" dirty="0" smtClean="0"/>
              <a:t>It is carried out in benches of convenient height</a:t>
            </a:r>
          </a:p>
          <a:p>
            <a:r>
              <a:rPr lang="en-US" dirty="0"/>
              <a:t>It is used for making small </a:t>
            </a:r>
            <a:r>
              <a:rPr lang="en-US" dirty="0" smtClean="0"/>
              <a:t>molds</a:t>
            </a:r>
            <a:endParaRPr lang="en-US" dirty="0"/>
          </a:p>
          <a:p>
            <a:r>
              <a:rPr lang="en-US" dirty="0" smtClean="0"/>
              <a:t>Both green </a:t>
            </a:r>
            <a:r>
              <a:rPr lang="en-US" dirty="0"/>
              <a:t>and dry sand molds can be made by bench </a:t>
            </a:r>
            <a:r>
              <a:rPr lang="en-US" dirty="0" smtClean="0"/>
              <a:t>molding</a:t>
            </a:r>
          </a:p>
          <a:p>
            <a:pPr>
              <a:buNone/>
            </a:pPr>
            <a:r>
              <a:rPr lang="en-US" b="1" dirty="0" smtClean="0"/>
              <a:t>b</a:t>
            </a:r>
            <a:r>
              <a:rPr lang="en-US" b="1" dirty="0"/>
              <a:t>) Floor molding</a:t>
            </a:r>
          </a:p>
          <a:p>
            <a:r>
              <a:rPr lang="en-US" dirty="0"/>
              <a:t>Molding work is carried out on foundry </a:t>
            </a:r>
            <a:r>
              <a:rPr lang="en-US" dirty="0" smtClean="0"/>
              <a:t>floor</a:t>
            </a:r>
            <a:endParaRPr lang="en-US" dirty="0"/>
          </a:p>
          <a:p>
            <a:r>
              <a:rPr lang="en-US" dirty="0" smtClean="0"/>
              <a:t>It is used for making medium </a:t>
            </a:r>
            <a:r>
              <a:rPr lang="en-US" dirty="0"/>
              <a:t>and large-sized </a:t>
            </a:r>
            <a:r>
              <a:rPr lang="en-US" dirty="0" smtClean="0"/>
              <a:t>castings</a:t>
            </a:r>
            <a:endParaRPr lang="en-US" dirty="0"/>
          </a:p>
          <a:p>
            <a:r>
              <a:rPr lang="en-US" dirty="0"/>
              <a:t>M</a:t>
            </a:r>
            <a:r>
              <a:rPr lang="en-US" dirty="0" smtClean="0"/>
              <a:t>old </a:t>
            </a:r>
            <a:r>
              <a:rPr lang="en-US" dirty="0"/>
              <a:t>has its drag portion in the floor and cope portion may be rammed in a flask and inverted on the drag.</a:t>
            </a:r>
          </a:p>
          <a:p>
            <a:r>
              <a:rPr lang="en-US" dirty="0"/>
              <a:t>Both green and dry sand moulds can be made by floor molding</a:t>
            </a:r>
          </a:p>
          <a:p>
            <a:pPr marL="0" indent="0">
              <a:buNone/>
            </a:pPr>
            <a:endParaRPr lang="en-IN" dirty="0"/>
          </a:p>
        </p:txBody>
      </p:sp>
    </p:spTree>
    <p:extLst>
      <p:ext uri="{BB962C8B-B14F-4D97-AF65-F5344CB8AC3E}">
        <p14:creationId xmlns:p14="http://schemas.microsoft.com/office/powerpoint/2010/main" val="28333129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6743"/>
            <a:ext cx="10515600" cy="5930220"/>
          </a:xfrm>
        </p:spPr>
        <p:txBody>
          <a:bodyPr>
            <a:normAutofit/>
          </a:bodyPr>
          <a:lstStyle/>
          <a:p>
            <a:pPr>
              <a:buNone/>
            </a:pPr>
            <a:r>
              <a:rPr lang="en-US" sz="3600" b="1" dirty="0"/>
              <a:t>c) Pit molding</a:t>
            </a:r>
          </a:p>
          <a:p>
            <a:r>
              <a:rPr lang="en-US" dirty="0"/>
              <a:t>Very big castings which cannot be made in flasks are </a:t>
            </a:r>
            <a:r>
              <a:rPr lang="en-US" dirty="0" smtClean="0"/>
              <a:t>moulded </a:t>
            </a:r>
            <a:r>
              <a:rPr lang="en-US" dirty="0"/>
              <a:t>in pits dug on the floor.</a:t>
            </a:r>
          </a:p>
          <a:p>
            <a:r>
              <a:rPr lang="en-US" dirty="0" smtClean="0"/>
              <a:t>The </a:t>
            </a:r>
            <a:r>
              <a:rPr lang="en-US" dirty="0"/>
              <a:t>mold has its drag part in the pit and a separate cope is rammed and used above the (pit) drag.</a:t>
            </a:r>
          </a:p>
          <a:p>
            <a:r>
              <a:rPr lang="en-US" dirty="0" smtClean="0"/>
              <a:t>In </a:t>
            </a:r>
            <a:r>
              <a:rPr lang="en-US" dirty="0"/>
              <a:t>pit molding, the molder may enter the drag and prepare it.</a:t>
            </a:r>
          </a:p>
          <a:p>
            <a:r>
              <a:rPr lang="en-US" dirty="0" smtClean="0"/>
              <a:t>The </a:t>
            </a:r>
            <a:r>
              <a:rPr lang="en-US" dirty="0"/>
              <a:t>sides of the (pit) drag are lined with brick and the bottom is covered with molding sand .</a:t>
            </a:r>
          </a:p>
          <a:p>
            <a:r>
              <a:rPr lang="en-US" dirty="0"/>
              <a:t>The cope (a separate flask) is rammed over the pit (drag) with pattern in position.</a:t>
            </a:r>
          </a:p>
          <a:p>
            <a:r>
              <a:rPr lang="en-US" dirty="0" smtClean="0"/>
              <a:t>The </a:t>
            </a:r>
            <a:r>
              <a:rPr lang="en-US" dirty="0"/>
              <a:t>mold is dried by means of a stove(heater) placed in the pit</a:t>
            </a:r>
            <a:r>
              <a:rPr lang="en-US" dirty="0" smtClean="0"/>
              <a:t>.</a:t>
            </a:r>
            <a:endParaRPr lang="en-US" dirty="0"/>
          </a:p>
        </p:txBody>
      </p:sp>
    </p:spTree>
    <p:extLst>
      <p:ext uri="{BB962C8B-B14F-4D97-AF65-F5344CB8AC3E}">
        <p14:creationId xmlns:p14="http://schemas.microsoft.com/office/powerpoint/2010/main" val="4609338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2229"/>
            <a:ext cx="10515600" cy="6625771"/>
          </a:xfrm>
        </p:spPr>
        <p:txBody>
          <a:bodyPr>
            <a:noAutofit/>
          </a:bodyPr>
          <a:lstStyle/>
          <a:p>
            <a:pPr algn="just">
              <a:buNone/>
              <a:defRPr/>
            </a:pPr>
            <a:r>
              <a:rPr lang="en-US" sz="2400" b="1" dirty="0"/>
              <a:t>d) Machine molding</a:t>
            </a:r>
          </a:p>
          <a:p>
            <a:pPr algn="just" fontAlgn="auto">
              <a:spcAft>
                <a:spcPts val="0"/>
              </a:spcAft>
              <a:defRPr/>
            </a:pPr>
            <a:r>
              <a:rPr lang="en-US" sz="2400" dirty="0"/>
              <a:t>In bench, floor and pit molding, the different molding operations are carried out manually by the hands of the molder, whereas in machine molding, various molding operations like sand </a:t>
            </a:r>
            <a:r>
              <a:rPr lang="en-US" sz="2400" dirty="0" smtClean="0"/>
              <a:t>ramming, forming gate, withdrawing </a:t>
            </a:r>
            <a:r>
              <a:rPr lang="en-US" sz="2400" dirty="0"/>
              <a:t>the pattern etc. are done by machines</a:t>
            </a:r>
            <a:r>
              <a:rPr lang="en-US" sz="2400" dirty="0" smtClean="0"/>
              <a:t>.</a:t>
            </a:r>
            <a:r>
              <a:rPr lang="en-US" sz="2400" dirty="0"/>
              <a:t> </a:t>
            </a:r>
          </a:p>
          <a:p>
            <a:pPr algn="just" fontAlgn="auto">
              <a:spcAft>
                <a:spcPts val="0"/>
              </a:spcAft>
              <a:defRPr/>
            </a:pPr>
            <a:r>
              <a:rPr lang="en-US" sz="2400" dirty="0" smtClean="0"/>
              <a:t>Machines performs these operations much faster</a:t>
            </a:r>
            <a:r>
              <a:rPr lang="en-US" sz="2400" dirty="0"/>
              <a:t>, more efficiently and in a much better way.</a:t>
            </a:r>
          </a:p>
          <a:p>
            <a:pPr algn="just">
              <a:defRPr/>
            </a:pPr>
            <a:r>
              <a:rPr lang="en-US" sz="2400" dirty="0"/>
              <a:t>Molding machines produce identical and consistent </a:t>
            </a:r>
            <a:r>
              <a:rPr lang="en-US" sz="2400" dirty="0" smtClean="0"/>
              <a:t>castings of </a:t>
            </a:r>
            <a:r>
              <a:rPr lang="en-US" sz="2400" dirty="0"/>
              <a:t>better quality and at lower costs</a:t>
            </a:r>
            <a:r>
              <a:rPr lang="en-US" sz="2400" dirty="0" smtClean="0"/>
              <a:t>.</a:t>
            </a:r>
            <a:endParaRPr lang="en-US" sz="2400" dirty="0"/>
          </a:p>
          <a:p>
            <a:pPr algn="just" fontAlgn="auto">
              <a:spcAft>
                <a:spcPts val="0"/>
              </a:spcAft>
              <a:defRPr/>
            </a:pPr>
            <a:r>
              <a:rPr lang="en-US" sz="2400" dirty="0" smtClean="0"/>
              <a:t>Molding </a:t>
            </a:r>
            <a:r>
              <a:rPr lang="en-US" sz="2400" dirty="0"/>
              <a:t>machines are preferred for mass production of the castings whereas hand molding (bench, pit and floor) is used for limited production.</a:t>
            </a:r>
          </a:p>
          <a:p>
            <a:pPr algn="just" fontAlgn="auto">
              <a:spcAft>
                <a:spcPts val="0"/>
              </a:spcAft>
              <a:defRPr/>
            </a:pPr>
            <a:r>
              <a:rPr lang="en-US" sz="2400" dirty="0" smtClean="0"/>
              <a:t>A </a:t>
            </a:r>
            <a:r>
              <a:rPr lang="en-US" sz="2400" dirty="0"/>
              <a:t>few different types of molding machines are listed below:</a:t>
            </a:r>
          </a:p>
          <a:p>
            <a:pPr lvl="1" algn="just" fontAlgn="auto">
              <a:spcAft>
                <a:spcPts val="0"/>
              </a:spcAft>
              <a:defRPr/>
            </a:pPr>
            <a:r>
              <a:rPr lang="en-US" dirty="0"/>
              <a:t>Jolt machine</a:t>
            </a:r>
          </a:p>
          <a:p>
            <a:pPr lvl="1" algn="just" fontAlgn="auto">
              <a:spcAft>
                <a:spcPts val="0"/>
              </a:spcAft>
              <a:defRPr/>
            </a:pPr>
            <a:r>
              <a:rPr lang="en-US" dirty="0"/>
              <a:t>Squeeze machine</a:t>
            </a:r>
          </a:p>
          <a:p>
            <a:pPr lvl="1" algn="just" fontAlgn="auto">
              <a:spcAft>
                <a:spcPts val="0"/>
              </a:spcAft>
              <a:defRPr/>
            </a:pPr>
            <a:r>
              <a:rPr lang="en-US" dirty="0"/>
              <a:t>Jolt-squeeze machine</a:t>
            </a:r>
          </a:p>
          <a:p>
            <a:pPr lvl="1" algn="just" fontAlgn="auto">
              <a:spcAft>
                <a:spcPts val="0"/>
              </a:spcAft>
              <a:defRPr/>
            </a:pPr>
            <a:r>
              <a:rPr lang="en-US" dirty="0"/>
              <a:t>Sand Slinger</a:t>
            </a:r>
          </a:p>
          <a:p>
            <a:pPr algn="just" fontAlgn="auto">
              <a:spcAft>
                <a:spcPts val="0"/>
              </a:spcAft>
              <a:defRPr/>
            </a:pPr>
            <a:endParaRPr lang="en-US" sz="2400" dirty="0"/>
          </a:p>
          <a:p>
            <a:endParaRPr lang="en-IN" sz="2400" dirty="0"/>
          </a:p>
        </p:txBody>
      </p:sp>
    </p:spTree>
    <p:extLst>
      <p:ext uri="{BB962C8B-B14F-4D97-AF65-F5344CB8AC3E}">
        <p14:creationId xmlns:p14="http://schemas.microsoft.com/office/powerpoint/2010/main" val="33970060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4171"/>
            <a:ext cx="10515600" cy="6002792"/>
          </a:xfrm>
        </p:spPr>
        <p:txBody>
          <a:bodyPr>
            <a:normAutofit lnSpcReduction="10000"/>
          </a:bodyPr>
          <a:lstStyle/>
          <a:p>
            <a:pPr marL="0" indent="0">
              <a:buNone/>
            </a:pPr>
            <a:r>
              <a:rPr lang="en-IN" b="1" dirty="0" smtClean="0"/>
              <a:t>II. According to the mould materials used</a:t>
            </a:r>
          </a:p>
          <a:p>
            <a:pPr marL="0" indent="0">
              <a:buNone/>
            </a:pPr>
            <a:r>
              <a:rPr lang="en-IN" b="1" dirty="0" smtClean="0"/>
              <a:t>(A)Sand moulding</a:t>
            </a:r>
          </a:p>
          <a:p>
            <a:pPr marL="514350" indent="-514350">
              <a:buAutoNum type="alphaLcPeriod"/>
            </a:pPr>
            <a:r>
              <a:rPr lang="en-IN" b="1" dirty="0" smtClean="0"/>
              <a:t>Green sand moulding</a:t>
            </a:r>
          </a:p>
          <a:p>
            <a:r>
              <a:rPr lang="en-IN" dirty="0" smtClean="0"/>
              <a:t>It consists of silica sand,clay,water and other additives</a:t>
            </a:r>
          </a:p>
          <a:p>
            <a:r>
              <a:rPr lang="en-IN" dirty="0" smtClean="0"/>
              <a:t>The mould is not dried and metal is poured while the mould cavity is still green</a:t>
            </a:r>
          </a:p>
          <a:p>
            <a:r>
              <a:rPr lang="en-IN" dirty="0"/>
              <a:t>Used for </a:t>
            </a:r>
            <a:r>
              <a:rPr lang="en-IN" dirty="0" smtClean="0"/>
              <a:t>casting small and medium size </a:t>
            </a:r>
            <a:r>
              <a:rPr lang="en-IN" dirty="0"/>
              <a:t>casting of ferrous and non ferrous </a:t>
            </a:r>
            <a:r>
              <a:rPr lang="en-IN" dirty="0" smtClean="0"/>
              <a:t>alloys</a:t>
            </a:r>
          </a:p>
          <a:p>
            <a:pPr>
              <a:tabLst>
                <a:tab pos="174625" algn="l"/>
              </a:tabLst>
            </a:pPr>
            <a:r>
              <a:rPr lang="en-IN" dirty="0" smtClean="0"/>
              <a:t>Advantages: least expensive method, require less time to prepare, does not require drying or baking, moulding flask are ready to use in minimum time</a:t>
            </a:r>
          </a:p>
          <a:p>
            <a:r>
              <a:rPr lang="en-IN" dirty="0" smtClean="0"/>
              <a:t>Disadvantages: Lower strength, less permeable, more chances of defects like blow holes, more chance for  mould erosion, less surface finish</a:t>
            </a:r>
          </a:p>
          <a:p>
            <a:pPr marL="0" indent="0">
              <a:buNone/>
            </a:pPr>
            <a:endParaRPr lang="en-IN" dirty="0"/>
          </a:p>
          <a:p>
            <a:endParaRPr lang="en-IN" b="1" dirty="0" smtClean="0"/>
          </a:p>
          <a:p>
            <a:pPr marL="0" indent="0">
              <a:buNone/>
            </a:pPr>
            <a:endParaRPr lang="en-IN" dirty="0"/>
          </a:p>
        </p:txBody>
      </p:sp>
    </p:spTree>
    <p:extLst>
      <p:ext uri="{BB962C8B-B14F-4D97-AF65-F5344CB8AC3E}">
        <p14:creationId xmlns:p14="http://schemas.microsoft.com/office/powerpoint/2010/main" val="38477189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6867"/>
            <a:ext cx="10515600" cy="737534"/>
          </a:xfrm>
        </p:spPr>
        <p:txBody>
          <a:bodyPr>
            <a:normAutofit/>
          </a:bodyPr>
          <a:lstStyle/>
          <a:p>
            <a:pPr algn="ctr"/>
            <a:r>
              <a:rPr lang="en-IN" sz="3200" b="1" dirty="0" smtClean="0"/>
              <a:t>STEPS INVOLVED IN SAND MOULDING(Turn </a:t>
            </a:r>
            <a:r>
              <a:rPr lang="en-IN" sz="3200" b="1" dirty="0"/>
              <a:t>over method</a:t>
            </a:r>
            <a:r>
              <a:rPr lang="en-IN" sz="3200" b="1" dirty="0" smtClean="0"/>
              <a:t>)</a:t>
            </a:r>
            <a:endParaRPr lang="en-IN" sz="3200" b="1" dirty="0"/>
          </a:p>
        </p:txBody>
      </p:sp>
      <p:sp>
        <p:nvSpPr>
          <p:cNvPr id="3" name="Content Placeholder 2"/>
          <p:cNvSpPr>
            <a:spLocks noGrp="1"/>
          </p:cNvSpPr>
          <p:nvPr>
            <p:ph idx="1"/>
          </p:nvPr>
        </p:nvSpPr>
        <p:spPr>
          <a:xfrm>
            <a:off x="838200" y="726141"/>
            <a:ext cx="10515600" cy="6131859"/>
          </a:xfrm>
        </p:spPr>
        <p:txBody>
          <a:bodyPr numCol="1">
            <a:normAutofit fontScale="85000" lnSpcReduction="20000"/>
          </a:bodyPr>
          <a:lstStyle/>
          <a:p>
            <a:endParaRPr lang="en-IN" dirty="0" smtClean="0"/>
          </a:p>
          <a:p>
            <a:pPr marL="144000">
              <a:lnSpc>
                <a:spcPct val="120000"/>
              </a:lnSpc>
              <a:spcBef>
                <a:spcPts val="0"/>
              </a:spcBef>
              <a:spcAft>
                <a:spcPts val="600"/>
              </a:spcAft>
            </a:pPr>
            <a:r>
              <a:rPr lang="en-IN" sz="3600" dirty="0" smtClean="0"/>
              <a:t>Drag is placed upside down on a moulding board </a:t>
            </a:r>
          </a:p>
          <a:p>
            <a:pPr marL="144000">
              <a:lnSpc>
                <a:spcPct val="120000"/>
              </a:lnSpc>
              <a:spcBef>
                <a:spcPts val="0"/>
              </a:spcBef>
              <a:spcAft>
                <a:spcPts val="600"/>
              </a:spcAft>
            </a:pPr>
            <a:r>
              <a:rPr lang="en-IN" sz="3600" dirty="0" smtClean="0"/>
              <a:t>Pattern half is kept centrally on the board inside the flask</a:t>
            </a:r>
          </a:p>
          <a:p>
            <a:pPr marL="144000">
              <a:lnSpc>
                <a:spcPct val="120000"/>
              </a:lnSpc>
              <a:spcBef>
                <a:spcPts val="0"/>
              </a:spcBef>
              <a:spcAft>
                <a:spcPts val="600"/>
              </a:spcAft>
            </a:pPr>
            <a:r>
              <a:rPr lang="en-IN" sz="3600" dirty="0" smtClean="0"/>
              <a:t>Ram up the sand in drag</a:t>
            </a:r>
          </a:p>
          <a:p>
            <a:pPr marL="144000">
              <a:lnSpc>
                <a:spcPct val="120000"/>
              </a:lnSpc>
              <a:spcBef>
                <a:spcPts val="0"/>
              </a:spcBef>
              <a:spcAft>
                <a:spcPts val="600"/>
              </a:spcAft>
            </a:pPr>
            <a:r>
              <a:rPr lang="en-IN" sz="3600" dirty="0" smtClean="0"/>
              <a:t>Excess sand is levelled off with a strike of bar</a:t>
            </a:r>
          </a:p>
          <a:p>
            <a:pPr marL="144000">
              <a:lnSpc>
                <a:spcPct val="120000"/>
              </a:lnSpc>
              <a:spcBef>
                <a:spcPts val="0"/>
              </a:spcBef>
              <a:spcAft>
                <a:spcPts val="600"/>
              </a:spcAft>
            </a:pPr>
            <a:r>
              <a:rPr lang="en-IN" sz="3600" dirty="0" smtClean="0"/>
              <a:t>Invert the drag and fix the second half of the pattern in position</a:t>
            </a:r>
          </a:p>
          <a:p>
            <a:pPr marL="144000">
              <a:lnSpc>
                <a:spcPct val="120000"/>
              </a:lnSpc>
              <a:spcBef>
                <a:spcPts val="0"/>
              </a:spcBef>
              <a:spcAft>
                <a:spcPts val="600"/>
              </a:spcAft>
            </a:pPr>
            <a:r>
              <a:rPr lang="en-IN" sz="3600" dirty="0" smtClean="0"/>
              <a:t>Place cope over the drag</a:t>
            </a:r>
          </a:p>
          <a:p>
            <a:pPr marL="144000">
              <a:lnSpc>
                <a:spcPct val="120000"/>
              </a:lnSpc>
              <a:spcBef>
                <a:spcPts val="0"/>
              </a:spcBef>
              <a:spcAft>
                <a:spcPts val="600"/>
              </a:spcAft>
            </a:pPr>
            <a:r>
              <a:rPr lang="en-IN" sz="3600" dirty="0" smtClean="0"/>
              <a:t>Ram up sand in the cope after placing the sprue and riser pins in position. </a:t>
            </a:r>
          </a:p>
          <a:p>
            <a:pPr marL="144000">
              <a:lnSpc>
                <a:spcPct val="120000"/>
              </a:lnSpc>
              <a:spcBef>
                <a:spcPts val="0"/>
              </a:spcBef>
              <a:spcAft>
                <a:spcPts val="600"/>
              </a:spcAft>
            </a:pPr>
            <a:r>
              <a:rPr lang="en-IN" sz="3600" dirty="0" smtClean="0"/>
              <a:t>Strike off the excess sand</a:t>
            </a:r>
          </a:p>
          <a:p>
            <a:pPr marL="0" indent="0">
              <a:buNone/>
            </a:pPr>
            <a:endParaRPr lang="en-IN" dirty="0"/>
          </a:p>
          <a:p>
            <a:endParaRPr lang="en-IN" dirty="0" smtClean="0"/>
          </a:p>
          <a:p>
            <a:endParaRPr lang="en-IN" dirty="0"/>
          </a:p>
          <a:p>
            <a:endParaRPr lang="en-IN" dirty="0"/>
          </a:p>
        </p:txBody>
      </p:sp>
    </p:spTree>
    <p:extLst>
      <p:ext uri="{BB962C8B-B14F-4D97-AF65-F5344CB8AC3E}">
        <p14:creationId xmlns:p14="http://schemas.microsoft.com/office/powerpoint/2010/main" val="31788397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7534"/>
          </a:xfrm>
        </p:spPr>
        <p:txBody>
          <a:bodyPr>
            <a:normAutofit fontScale="90000"/>
          </a:bodyPr>
          <a:lstStyle/>
          <a:p>
            <a:pPr algn="ctr"/>
            <a:r>
              <a:rPr lang="en-IN" sz="3600" b="1" dirty="0"/>
              <a:t>STEPS INVOLVED IN SAND </a:t>
            </a:r>
            <a:r>
              <a:rPr lang="en-IN" sz="3600" b="1" dirty="0" smtClean="0"/>
              <a:t>MOULDING(Turn over method</a:t>
            </a:r>
            <a:r>
              <a:rPr lang="en-IN" b="1" dirty="0" smtClean="0"/>
              <a:t>)</a:t>
            </a:r>
            <a:endParaRPr lang="en-IN" b="1" dirty="0"/>
          </a:p>
        </p:txBody>
      </p:sp>
      <p:sp>
        <p:nvSpPr>
          <p:cNvPr id="3" name="Content Placeholder 2"/>
          <p:cNvSpPr>
            <a:spLocks noGrp="1"/>
          </p:cNvSpPr>
          <p:nvPr>
            <p:ph idx="1"/>
          </p:nvPr>
        </p:nvSpPr>
        <p:spPr>
          <a:xfrm>
            <a:off x="838200" y="1344706"/>
            <a:ext cx="10515600" cy="4832257"/>
          </a:xfrm>
        </p:spPr>
        <p:txBody>
          <a:bodyPr>
            <a:normAutofit/>
          </a:bodyPr>
          <a:lstStyle/>
          <a:p>
            <a:pPr marL="144000">
              <a:lnSpc>
                <a:spcPct val="120000"/>
              </a:lnSpc>
              <a:spcBef>
                <a:spcPts val="0"/>
              </a:spcBef>
              <a:spcAft>
                <a:spcPts val="600"/>
              </a:spcAft>
            </a:pPr>
            <a:r>
              <a:rPr lang="en-IN" dirty="0"/>
              <a:t>Remove the </a:t>
            </a:r>
            <a:r>
              <a:rPr lang="en-IN" dirty="0" smtClean="0"/>
              <a:t>sprue </a:t>
            </a:r>
            <a:r>
              <a:rPr lang="en-IN" dirty="0"/>
              <a:t>and riser pins</a:t>
            </a:r>
          </a:p>
          <a:p>
            <a:pPr marL="144000">
              <a:lnSpc>
                <a:spcPct val="120000"/>
              </a:lnSpc>
              <a:spcBef>
                <a:spcPts val="0"/>
              </a:spcBef>
              <a:spcAft>
                <a:spcPts val="600"/>
              </a:spcAft>
            </a:pPr>
            <a:r>
              <a:rPr lang="en-IN" dirty="0"/>
              <a:t>Lift the cope from the drag </a:t>
            </a:r>
            <a:endParaRPr lang="en-IN" dirty="0" smtClean="0"/>
          </a:p>
          <a:p>
            <a:pPr marL="144000">
              <a:lnSpc>
                <a:spcPct val="120000"/>
              </a:lnSpc>
              <a:spcBef>
                <a:spcPts val="0"/>
              </a:spcBef>
              <a:spcAft>
                <a:spcPts val="600"/>
              </a:spcAft>
            </a:pPr>
            <a:r>
              <a:rPr lang="en-IN" dirty="0" smtClean="0"/>
              <a:t>Remove the split pattern</a:t>
            </a:r>
            <a:endParaRPr lang="en-IN" dirty="0"/>
          </a:p>
          <a:p>
            <a:pPr marL="144000">
              <a:lnSpc>
                <a:spcPct val="120000"/>
              </a:lnSpc>
              <a:spcBef>
                <a:spcPts val="0"/>
              </a:spcBef>
              <a:spcAft>
                <a:spcPts val="600"/>
              </a:spcAft>
            </a:pPr>
            <a:r>
              <a:rPr lang="en-IN" dirty="0"/>
              <a:t>Repair mould if necessary and cut gate in the drag</a:t>
            </a:r>
          </a:p>
          <a:p>
            <a:pPr marL="144000">
              <a:lnSpc>
                <a:spcPct val="120000"/>
              </a:lnSpc>
              <a:spcBef>
                <a:spcPts val="0"/>
              </a:spcBef>
              <a:spcAft>
                <a:spcPts val="600"/>
              </a:spcAft>
            </a:pPr>
            <a:r>
              <a:rPr lang="en-IN" dirty="0"/>
              <a:t>Invert cope over  drag and are aligned with the help of pins</a:t>
            </a:r>
          </a:p>
          <a:p>
            <a:pPr marL="144000">
              <a:lnSpc>
                <a:spcPct val="120000"/>
              </a:lnSpc>
              <a:spcBef>
                <a:spcPts val="0"/>
              </a:spcBef>
              <a:spcAft>
                <a:spcPts val="600"/>
              </a:spcAft>
            </a:pPr>
            <a:r>
              <a:rPr lang="en-IN" dirty="0"/>
              <a:t>Vent holes are made to allow the free escape of gases from the mould during pouring.</a:t>
            </a:r>
          </a:p>
          <a:p>
            <a:pPr marL="144000">
              <a:lnSpc>
                <a:spcPct val="120000"/>
              </a:lnSpc>
              <a:spcBef>
                <a:spcPts val="0"/>
              </a:spcBef>
              <a:spcAft>
                <a:spcPts val="600"/>
              </a:spcAft>
            </a:pPr>
            <a:r>
              <a:rPr lang="en-IN" dirty="0"/>
              <a:t>The mould is ready for pouring</a:t>
            </a:r>
          </a:p>
          <a:p>
            <a:endParaRPr lang="en-IN" dirty="0"/>
          </a:p>
        </p:txBody>
      </p:sp>
    </p:spTree>
    <p:extLst>
      <p:ext uri="{BB962C8B-B14F-4D97-AF65-F5344CB8AC3E}">
        <p14:creationId xmlns:p14="http://schemas.microsoft.com/office/powerpoint/2010/main" val="37068956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0981"/>
          </a:xfrm>
        </p:spPr>
        <p:txBody>
          <a:bodyPr/>
          <a:lstStyle/>
          <a:p>
            <a:pPr algn="ctr"/>
            <a:r>
              <a:rPr lang="en-IN" dirty="0" smtClean="0"/>
              <a:t>Steps involved in sand moulding</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3306" y="1223682"/>
            <a:ext cx="9372600" cy="4953281"/>
          </a:xfrm>
        </p:spPr>
      </p:pic>
    </p:spTree>
    <p:extLst>
      <p:ext uri="{BB962C8B-B14F-4D97-AF65-F5344CB8AC3E}">
        <p14:creationId xmlns:p14="http://schemas.microsoft.com/office/powerpoint/2010/main" val="5002010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255494"/>
            <a:ext cx="10753165" cy="5921469"/>
          </a:xfrm>
        </p:spPr>
        <p:txBody>
          <a:bodyPr>
            <a:normAutofit lnSpcReduction="10000"/>
          </a:bodyPr>
          <a:lstStyle/>
          <a:p>
            <a:pPr marL="0" indent="0">
              <a:buNone/>
            </a:pPr>
            <a:r>
              <a:rPr lang="en-IN" b="1" dirty="0" smtClean="0"/>
              <a:t>b.Dry sand moulding</a:t>
            </a:r>
          </a:p>
          <a:p>
            <a:r>
              <a:rPr lang="en-IN" dirty="0" smtClean="0"/>
              <a:t>It contains binders such as bentonite, molasses etc. mixed with sand to form strong bond when dried</a:t>
            </a:r>
          </a:p>
          <a:p>
            <a:r>
              <a:rPr lang="en-IN" dirty="0" smtClean="0"/>
              <a:t>Drying or baking is done by heating the mould between 150° to 550° C.</a:t>
            </a:r>
          </a:p>
          <a:p>
            <a:r>
              <a:rPr lang="en-IN" dirty="0" smtClean="0"/>
              <a:t> It is used </a:t>
            </a:r>
            <a:r>
              <a:rPr lang="en-IN" dirty="0"/>
              <a:t>for </a:t>
            </a:r>
            <a:r>
              <a:rPr lang="en-IN" dirty="0" smtClean="0"/>
              <a:t>making large size casting such </a:t>
            </a:r>
            <a:r>
              <a:rPr lang="en-IN" dirty="0"/>
              <a:t>as </a:t>
            </a:r>
            <a:r>
              <a:rPr lang="en-IN" dirty="0" smtClean="0"/>
              <a:t>engine cylinders, rolls for rolling mills etc.</a:t>
            </a:r>
          </a:p>
          <a:p>
            <a:pPr marL="0" indent="0">
              <a:buNone/>
            </a:pPr>
            <a:r>
              <a:rPr lang="en-IN" dirty="0" smtClean="0"/>
              <a:t> </a:t>
            </a:r>
            <a:r>
              <a:rPr lang="en-IN" b="1" dirty="0" smtClean="0"/>
              <a:t>Advantages:</a:t>
            </a:r>
          </a:p>
          <a:p>
            <a:r>
              <a:rPr lang="en-IN" dirty="0" smtClean="0"/>
              <a:t>Possess greater strength, rigidity and thermal stability, higher permeability, smoother surface finish as compared to green sand mould</a:t>
            </a:r>
          </a:p>
          <a:p>
            <a:r>
              <a:rPr lang="en-IN" dirty="0" smtClean="0"/>
              <a:t>Produce sound casting with dimensional accuracy and generate less mould gases </a:t>
            </a:r>
            <a:r>
              <a:rPr lang="en-IN" dirty="0"/>
              <a:t>as compared to green sand </a:t>
            </a:r>
            <a:r>
              <a:rPr lang="en-IN" dirty="0" smtClean="0"/>
              <a:t>mould</a:t>
            </a:r>
          </a:p>
          <a:p>
            <a:pPr marL="0" indent="0">
              <a:buNone/>
            </a:pPr>
            <a:r>
              <a:rPr lang="en-IN" b="1" dirty="0" smtClean="0"/>
              <a:t>Disadvantages</a:t>
            </a:r>
          </a:p>
          <a:p>
            <a:r>
              <a:rPr lang="en-IN" dirty="0" smtClean="0"/>
              <a:t>Mould preparation is expensive and time consuming</a:t>
            </a:r>
          </a:p>
          <a:p>
            <a:endParaRPr lang="en-IN" dirty="0" smtClean="0"/>
          </a:p>
          <a:p>
            <a:pPr marL="0" indent="0">
              <a:buNone/>
            </a:pPr>
            <a:endParaRPr lang="en-IN" dirty="0" smtClean="0"/>
          </a:p>
          <a:p>
            <a:pPr marL="0" indent="0">
              <a:buNone/>
            </a:pPr>
            <a:endParaRPr lang="en-IN" dirty="0" smtClean="0"/>
          </a:p>
          <a:p>
            <a:pPr marL="0" indent="0">
              <a:buNone/>
            </a:pPr>
            <a:endParaRPr lang="en-IN" dirty="0"/>
          </a:p>
          <a:p>
            <a:endParaRPr lang="en-IN" dirty="0" smtClean="0"/>
          </a:p>
          <a:p>
            <a:endParaRPr lang="en-IN" dirty="0" smtClean="0"/>
          </a:p>
          <a:p>
            <a:pPr marL="0" indent="0">
              <a:buNone/>
            </a:pPr>
            <a:endParaRPr lang="en-IN" dirty="0" smtClean="0"/>
          </a:p>
          <a:p>
            <a:pPr marL="0" indent="0">
              <a:buNone/>
            </a:pPr>
            <a:endParaRPr lang="en-IN" dirty="0" smtClean="0"/>
          </a:p>
          <a:p>
            <a:pPr marL="0" indent="0">
              <a:buNone/>
            </a:pPr>
            <a:endParaRPr lang="en-IN" dirty="0"/>
          </a:p>
        </p:txBody>
      </p:sp>
    </p:spTree>
    <p:extLst>
      <p:ext uri="{BB962C8B-B14F-4D97-AF65-F5344CB8AC3E}">
        <p14:creationId xmlns:p14="http://schemas.microsoft.com/office/powerpoint/2010/main" val="235270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2047"/>
            <a:ext cx="10515600" cy="5934916"/>
          </a:xfrm>
        </p:spPr>
        <p:txBody>
          <a:bodyPr>
            <a:normAutofit fontScale="85000" lnSpcReduction="20000"/>
          </a:bodyPr>
          <a:lstStyle/>
          <a:p>
            <a:pPr marL="0" indent="0">
              <a:buNone/>
            </a:pPr>
            <a:r>
              <a:rPr lang="en-IN" b="1" dirty="0" smtClean="0"/>
              <a:t>c. Skin dried moulding</a:t>
            </a:r>
          </a:p>
          <a:p>
            <a:r>
              <a:rPr lang="en-IN" dirty="0"/>
              <a:t>D</a:t>
            </a:r>
            <a:r>
              <a:rPr lang="en-IN" dirty="0" smtClean="0"/>
              <a:t>rying mould </a:t>
            </a:r>
            <a:r>
              <a:rPr lang="en-IN" dirty="0"/>
              <a:t>cavity surface of a green sand </a:t>
            </a:r>
            <a:r>
              <a:rPr lang="en-IN" dirty="0" smtClean="0"/>
              <a:t>mould </a:t>
            </a:r>
            <a:r>
              <a:rPr lang="en-IN" dirty="0"/>
              <a:t>to a depth of </a:t>
            </a:r>
            <a:r>
              <a:rPr lang="en-IN" dirty="0" smtClean="0"/>
              <a:t>6 </a:t>
            </a:r>
            <a:r>
              <a:rPr lang="en-IN" dirty="0"/>
              <a:t>to 25‑ mm, using torches or heating </a:t>
            </a:r>
            <a:r>
              <a:rPr lang="en-IN" dirty="0" smtClean="0"/>
              <a:t>lamps</a:t>
            </a:r>
          </a:p>
          <a:p>
            <a:r>
              <a:rPr lang="en-IN" dirty="0" smtClean="0"/>
              <a:t>Molten metal is poured shortly after drying so that moisture from the undried sand mould will not penetrate to the dried skin</a:t>
            </a:r>
          </a:p>
          <a:p>
            <a:pPr marL="0" indent="0">
              <a:buNone/>
            </a:pPr>
            <a:r>
              <a:rPr lang="en-IN" dirty="0" smtClean="0"/>
              <a:t>Advantage: Less expensive and requires less time than dry sand mould, Stronger than green sand mould</a:t>
            </a:r>
          </a:p>
          <a:p>
            <a:pPr marL="0" indent="0">
              <a:buNone/>
            </a:pPr>
            <a:r>
              <a:rPr lang="en-IN" dirty="0" smtClean="0"/>
              <a:t>Disadvantage: More expensive than green sand mould, weaker than dry sand mould</a:t>
            </a:r>
          </a:p>
          <a:p>
            <a:pPr marL="0" indent="0">
              <a:buNone/>
            </a:pPr>
            <a:r>
              <a:rPr lang="en-IN" b="1" dirty="0" smtClean="0"/>
              <a:t>d.Core sand mould</a:t>
            </a:r>
          </a:p>
          <a:p>
            <a:r>
              <a:rPr lang="en-IN" dirty="0" smtClean="0"/>
              <a:t>It is made by assembling a number of cores made individually in separate core boxes and baked</a:t>
            </a:r>
          </a:p>
          <a:p>
            <a:r>
              <a:rPr lang="en-IN" dirty="0" smtClean="0"/>
              <a:t>The cores are made with recess and projections so that they can be fitted together to make the mould</a:t>
            </a:r>
          </a:p>
          <a:p>
            <a:r>
              <a:rPr lang="en-IN" dirty="0" smtClean="0"/>
              <a:t>Advantages: Posses high </a:t>
            </a:r>
            <a:r>
              <a:rPr lang="en-IN" dirty="0"/>
              <a:t>strength, permeability, refractoriness and </a:t>
            </a:r>
            <a:r>
              <a:rPr lang="en-IN" dirty="0" smtClean="0"/>
              <a:t>collapsibility compared to green, dry and skin dried moulds</a:t>
            </a:r>
          </a:p>
          <a:p>
            <a:r>
              <a:rPr lang="en-IN" dirty="0" smtClean="0"/>
              <a:t>Disadvantages: More expensive</a:t>
            </a:r>
            <a:endParaRPr lang="en-IN" dirty="0"/>
          </a:p>
          <a:p>
            <a:pPr marL="0" indent="0">
              <a:buNone/>
            </a:pPr>
            <a:endParaRPr lang="en-IN" dirty="0" smtClean="0"/>
          </a:p>
          <a:p>
            <a:pPr marL="0" indent="0">
              <a:buNone/>
            </a:pPr>
            <a:endParaRPr lang="en-IN" dirty="0" smtClean="0"/>
          </a:p>
          <a:p>
            <a:pPr marL="0" indent="0">
              <a:buNone/>
            </a:pPr>
            <a:endParaRPr lang="en-IN" dirty="0" smtClean="0"/>
          </a:p>
          <a:p>
            <a:pPr marL="0" indent="0">
              <a:buNone/>
            </a:pPr>
            <a:endParaRPr lang="en-IN" dirty="0"/>
          </a:p>
        </p:txBody>
      </p:sp>
    </p:spTree>
    <p:extLst>
      <p:ext uri="{BB962C8B-B14F-4D97-AF65-F5344CB8AC3E}">
        <p14:creationId xmlns:p14="http://schemas.microsoft.com/office/powerpoint/2010/main" val="12498454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40223" y="1761610"/>
            <a:ext cx="3857625" cy="2771775"/>
          </a:xfrm>
          <a:prstGeom prst="rect">
            <a:avLst/>
          </a:prstGeom>
        </p:spPr>
      </p:pic>
      <p:pic>
        <p:nvPicPr>
          <p:cNvPr id="10" name="Picture 9"/>
          <p:cNvPicPr>
            <a:picLocks noChangeAspect="1"/>
          </p:cNvPicPr>
          <p:nvPr/>
        </p:nvPicPr>
        <p:blipFill>
          <a:blip r:embed="rId3"/>
          <a:stretch>
            <a:fillRect/>
          </a:stretch>
        </p:blipFill>
        <p:spPr>
          <a:xfrm>
            <a:off x="4596374" y="1761610"/>
            <a:ext cx="2581275" cy="2505075"/>
          </a:xfrm>
          <a:prstGeom prst="rect">
            <a:avLst/>
          </a:prstGeom>
        </p:spPr>
      </p:pic>
      <p:pic>
        <p:nvPicPr>
          <p:cNvPr id="11" name="Picture 10"/>
          <p:cNvPicPr>
            <a:picLocks noChangeAspect="1"/>
          </p:cNvPicPr>
          <p:nvPr/>
        </p:nvPicPr>
        <p:blipFill>
          <a:blip r:embed="rId4"/>
          <a:stretch>
            <a:fillRect/>
          </a:stretch>
        </p:blipFill>
        <p:spPr>
          <a:xfrm>
            <a:off x="8295671" y="3784415"/>
            <a:ext cx="2193945" cy="2055188"/>
          </a:xfrm>
          <a:prstGeom prst="rect">
            <a:avLst/>
          </a:prstGeom>
        </p:spPr>
      </p:pic>
      <p:pic>
        <p:nvPicPr>
          <p:cNvPr id="12" name="Picture 11"/>
          <p:cNvPicPr>
            <a:picLocks noChangeAspect="1"/>
          </p:cNvPicPr>
          <p:nvPr/>
        </p:nvPicPr>
        <p:blipFill>
          <a:blip r:embed="rId5"/>
          <a:stretch>
            <a:fillRect/>
          </a:stretch>
        </p:blipFill>
        <p:spPr>
          <a:xfrm>
            <a:off x="244633" y="297516"/>
            <a:ext cx="3345312" cy="1464094"/>
          </a:xfrm>
          <a:prstGeom prst="rect">
            <a:avLst/>
          </a:prstGeom>
        </p:spPr>
      </p:pic>
      <p:pic>
        <p:nvPicPr>
          <p:cNvPr id="13" name="Picture 12"/>
          <p:cNvPicPr>
            <a:picLocks noChangeAspect="1"/>
          </p:cNvPicPr>
          <p:nvPr/>
        </p:nvPicPr>
        <p:blipFill>
          <a:blip r:embed="rId6"/>
          <a:stretch>
            <a:fillRect/>
          </a:stretch>
        </p:blipFill>
        <p:spPr>
          <a:xfrm>
            <a:off x="3806636" y="442630"/>
            <a:ext cx="2710700" cy="1000313"/>
          </a:xfrm>
          <a:prstGeom prst="rect">
            <a:avLst/>
          </a:prstGeom>
        </p:spPr>
      </p:pic>
      <p:pic>
        <p:nvPicPr>
          <p:cNvPr id="2" name="Picture 1"/>
          <p:cNvPicPr>
            <a:picLocks noChangeAspect="1"/>
          </p:cNvPicPr>
          <p:nvPr/>
        </p:nvPicPr>
        <p:blipFill>
          <a:blip r:embed="rId7"/>
          <a:stretch>
            <a:fillRect/>
          </a:stretch>
        </p:blipFill>
        <p:spPr>
          <a:xfrm>
            <a:off x="541681" y="5217757"/>
            <a:ext cx="3048264" cy="1243692"/>
          </a:xfrm>
          <a:prstGeom prst="rect">
            <a:avLst/>
          </a:prstGeom>
        </p:spPr>
      </p:pic>
      <p:pic>
        <p:nvPicPr>
          <p:cNvPr id="4" name="Picture 3"/>
          <p:cNvPicPr>
            <a:picLocks noChangeAspect="1"/>
          </p:cNvPicPr>
          <p:nvPr/>
        </p:nvPicPr>
        <p:blipFill>
          <a:blip r:embed="rId8"/>
          <a:stretch>
            <a:fillRect/>
          </a:stretch>
        </p:blipFill>
        <p:spPr>
          <a:xfrm>
            <a:off x="7246918" y="347473"/>
            <a:ext cx="1800225" cy="1190625"/>
          </a:xfrm>
          <a:prstGeom prst="rect">
            <a:avLst/>
          </a:prstGeom>
        </p:spPr>
      </p:pic>
      <p:sp>
        <p:nvSpPr>
          <p:cNvPr id="7" name="TextBox 6"/>
          <p:cNvSpPr txBox="1"/>
          <p:nvPr/>
        </p:nvSpPr>
        <p:spPr>
          <a:xfrm>
            <a:off x="7503459" y="1761610"/>
            <a:ext cx="1237129" cy="369332"/>
          </a:xfrm>
          <a:prstGeom prst="rect">
            <a:avLst/>
          </a:prstGeom>
          <a:noFill/>
        </p:spPr>
        <p:txBody>
          <a:bodyPr wrap="square" rtlCol="0">
            <a:spAutoFit/>
          </a:bodyPr>
          <a:lstStyle/>
          <a:p>
            <a:pPr algn="ctr"/>
            <a:r>
              <a:rPr lang="en-IN" b="1" dirty="0" smtClean="0"/>
              <a:t>Gaggers</a:t>
            </a:r>
            <a:endParaRPr lang="en-IN" b="1" dirty="0"/>
          </a:p>
        </p:txBody>
      </p:sp>
      <p:pic>
        <p:nvPicPr>
          <p:cNvPr id="9" name="Picture 8"/>
          <p:cNvPicPr>
            <a:picLocks noChangeAspect="1"/>
          </p:cNvPicPr>
          <p:nvPr/>
        </p:nvPicPr>
        <p:blipFill>
          <a:blip r:embed="rId9"/>
          <a:stretch>
            <a:fillRect/>
          </a:stretch>
        </p:blipFill>
        <p:spPr>
          <a:xfrm>
            <a:off x="9372953" y="864117"/>
            <a:ext cx="1828800" cy="1266825"/>
          </a:xfrm>
          <a:prstGeom prst="rect">
            <a:avLst/>
          </a:prstGeom>
        </p:spPr>
      </p:pic>
      <p:sp>
        <p:nvSpPr>
          <p:cNvPr id="14" name="TextBox 13"/>
          <p:cNvSpPr txBox="1"/>
          <p:nvPr/>
        </p:nvSpPr>
        <p:spPr>
          <a:xfrm>
            <a:off x="10173786" y="2291925"/>
            <a:ext cx="631659" cy="369332"/>
          </a:xfrm>
          <a:prstGeom prst="rect">
            <a:avLst/>
          </a:prstGeom>
          <a:noFill/>
        </p:spPr>
        <p:txBody>
          <a:bodyPr wrap="square" rtlCol="0">
            <a:spAutoFit/>
          </a:bodyPr>
          <a:lstStyle/>
          <a:p>
            <a:r>
              <a:rPr lang="en-IN" b="1" dirty="0" smtClean="0"/>
              <a:t>Slick</a:t>
            </a:r>
            <a:endParaRPr lang="en-IN" b="1" dirty="0"/>
          </a:p>
        </p:txBody>
      </p:sp>
      <p:pic>
        <p:nvPicPr>
          <p:cNvPr id="15" name="Picture 14"/>
          <p:cNvPicPr>
            <a:picLocks noChangeAspect="1"/>
          </p:cNvPicPr>
          <p:nvPr/>
        </p:nvPicPr>
        <p:blipFill>
          <a:blip r:embed="rId10"/>
          <a:stretch>
            <a:fillRect/>
          </a:stretch>
        </p:blipFill>
        <p:spPr>
          <a:xfrm>
            <a:off x="4356848" y="4533385"/>
            <a:ext cx="2516002" cy="1813627"/>
          </a:xfrm>
          <a:prstGeom prst="rect">
            <a:avLst/>
          </a:prstGeom>
        </p:spPr>
      </p:pic>
      <p:sp>
        <p:nvSpPr>
          <p:cNvPr id="16" name="TextBox 15"/>
          <p:cNvSpPr txBox="1"/>
          <p:nvPr/>
        </p:nvSpPr>
        <p:spPr>
          <a:xfrm>
            <a:off x="5161986" y="6461449"/>
            <a:ext cx="1920962" cy="369332"/>
          </a:xfrm>
          <a:prstGeom prst="rect">
            <a:avLst/>
          </a:prstGeom>
          <a:noFill/>
        </p:spPr>
        <p:txBody>
          <a:bodyPr wrap="square" rtlCol="0">
            <a:spAutoFit/>
          </a:bodyPr>
          <a:lstStyle/>
          <a:p>
            <a:r>
              <a:rPr lang="en-IN" b="1" dirty="0" smtClean="0"/>
              <a:t>Trowel</a:t>
            </a:r>
            <a:endParaRPr lang="en-IN" b="1" dirty="0"/>
          </a:p>
        </p:txBody>
      </p:sp>
    </p:spTree>
    <p:extLst>
      <p:ext uri="{BB962C8B-B14F-4D97-AF65-F5344CB8AC3E}">
        <p14:creationId xmlns:p14="http://schemas.microsoft.com/office/powerpoint/2010/main" val="29893568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1706"/>
            <a:ext cx="10515600" cy="5975257"/>
          </a:xfrm>
        </p:spPr>
        <p:txBody>
          <a:bodyPr>
            <a:normAutofit fontScale="92500" lnSpcReduction="20000"/>
          </a:bodyPr>
          <a:lstStyle/>
          <a:p>
            <a:pPr marL="0" indent="0">
              <a:buNone/>
            </a:pPr>
            <a:r>
              <a:rPr lang="en-IN" b="1" dirty="0" smtClean="0"/>
              <a:t>5.Loam sand moulding</a:t>
            </a:r>
          </a:p>
          <a:p>
            <a:r>
              <a:rPr lang="en-IN" dirty="0" smtClean="0"/>
              <a:t>It contains clay content up to  50 % and dries hard</a:t>
            </a:r>
          </a:p>
          <a:p>
            <a:r>
              <a:rPr lang="en-IN" dirty="0" smtClean="0"/>
              <a:t>Moulds </a:t>
            </a:r>
            <a:r>
              <a:rPr lang="en-IN" dirty="0"/>
              <a:t>for casting large bells, cylinders etc. are made up of brick framework and lined with loam sand </a:t>
            </a:r>
            <a:endParaRPr lang="en-IN" dirty="0" smtClean="0"/>
          </a:p>
          <a:p>
            <a:r>
              <a:rPr lang="en-IN" dirty="0" smtClean="0"/>
              <a:t>The shape the mould is obtained either with sweep or skeleton pattern and finally baked to provide strength to the mould</a:t>
            </a:r>
          </a:p>
          <a:p>
            <a:pPr marL="268288" indent="-268288">
              <a:buNone/>
            </a:pPr>
            <a:r>
              <a:rPr lang="en-IN" dirty="0" smtClean="0"/>
              <a:t>   Advantage: Does not require costly three dimensional pattern, used    for extremely large castings</a:t>
            </a:r>
          </a:p>
          <a:p>
            <a:pPr marL="174625" indent="0">
              <a:buNone/>
            </a:pPr>
            <a:r>
              <a:rPr lang="en-IN" dirty="0" smtClean="0"/>
              <a:t> Disadvantage: Skilled labours are required</a:t>
            </a:r>
          </a:p>
          <a:p>
            <a:pPr marL="174625" indent="0">
              <a:buNone/>
            </a:pPr>
            <a:r>
              <a:rPr lang="en-IN" b="1" dirty="0" smtClean="0"/>
              <a:t>6.Cement bounded sand moulding</a:t>
            </a:r>
            <a:endParaRPr lang="en-IN" b="1" dirty="0"/>
          </a:p>
          <a:p>
            <a:r>
              <a:rPr lang="en-IN" dirty="0" smtClean="0"/>
              <a:t>It is a mixture of 85.5 % clean silica sand,10 % Portland cement and 4.5 % water</a:t>
            </a:r>
          </a:p>
          <a:p>
            <a:r>
              <a:rPr lang="en-IN" dirty="0" smtClean="0"/>
              <a:t>Setting time is 72 </a:t>
            </a:r>
            <a:r>
              <a:rPr lang="en-IN" dirty="0" err="1" smtClean="0"/>
              <a:t>hrs</a:t>
            </a:r>
            <a:endParaRPr lang="en-IN" dirty="0"/>
          </a:p>
          <a:p>
            <a:r>
              <a:rPr lang="en-IN" dirty="0" smtClean="0"/>
              <a:t>It produces moulds of high strength, hardness and requires less ramming</a:t>
            </a:r>
          </a:p>
          <a:p>
            <a:r>
              <a:rPr lang="en-IN" dirty="0" smtClean="0"/>
              <a:t>Suitable for small as well as large castings with considerable accuracy and surface finish</a:t>
            </a:r>
            <a:endParaRPr lang="en-IN" dirty="0"/>
          </a:p>
        </p:txBody>
      </p:sp>
    </p:spTree>
    <p:extLst>
      <p:ext uri="{BB962C8B-B14F-4D97-AF65-F5344CB8AC3E}">
        <p14:creationId xmlns:p14="http://schemas.microsoft.com/office/powerpoint/2010/main" val="3769343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0623" y="322729"/>
            <a:ext cx="10515600" cy="5477716"/>
          </a:xfrm>
        </p:spPr>
        <p:txBody>
          <a:bodyPr>
            <a:normAutofit fontScale="92500" lnSpcReduction="20000"/>
          </a:bodyPr>
          <a:lstStyle/>
          <a:p>
            <a:pPr marL="0" indent="0">
              <a:buNone/>
            </a:pPr>
            <a:r>
              <a:rPr lang="en-IN" dirty="0" smtClean="0"/>
              <a:t>7. </a:t>
            </a:r>
            <a:r>
              <a:rPr lang="en-IN" b="1" dirty="0" smtClean="0"/>
              <a:t>Carbon dioxide (CO</a:t>
            </a:r>
            <a:r>
              <a:rPr lang="en-IN" b="1" baseline="-25000" dirty="0" smtClean="0"/>
              <a:t>2</a:t>
            </a:r>
            <a:r>
              <a:rPr lang="en-IN" b="1" dirty="0" smtClean="0"/>
              <a:t>) moulding(Sodium silicate process)</a:t>
            </a:r>
          </a:p>
          <a:p>
            <a:r>
              <a:rPr lang="en-IN" dirty="0" smtClean="0"/>
              <a:t>It employs </a:t>
            </a:r>
            <a:r>
              <a:rPr lang="en-IN" dirty="0"/>
              <a:t>a </a:t>
            </a:r>
            <a:r>
              <a:rPr lang="en-IN" dirty="0" smtClean="0"/>
              <a:t>mixture </a:t>
            </a:r>
            <a:r>
              <a:rPr lang="en-IN" dirty="0"/>
              <a:t>of sand and </a:t>
            </a:r>
            <a:r>
              <a:rPr lang="en-IN" dirty="0" smtClean="0"/>
              <a:t>2 to 6 % liquid </a:t>
            </a:r>
            <a:r>
              <a:rPr lang="en-IN" dirty="0"/>
              <a:t>silicate binder such as sodium silicate (Na</a:t>
            </a:r>
            <a:r>
              <a:rPr lang="en-IN" baseline="-25000" dirty="0"/>
              <a:t>2</a:t>
            </a:r>
            <a:r>
              <a:rPr lang="en-IN" dirty="0"/>
              <a:t>SiO</a:t>
            </a:r>
            <a:r>
              <a:rPr lang="en-IN" baseline="-25000" dirty="0"/>
              <a:t>3</a:t>
            </a:r>
            <a:r>
              <a:rPr lang="en-IN" dirty="0"/>
              <a:t>). </a:t>
            </a:r>
            <a:endParaRPr lang="en-IN" dirty="0" smtClean="0"/>
          </a:p>
          <a:p>
            <a:r>
              <a:rPr lang="en-IN" dirty="0" smtClean="0"/>
              <a:t> </a:t>
            </a:r>
            <a:r>
              <a:rPr lang="en-IN" dirty="0"/>
              <a:t>Moulding mixture is hardened by blowing CO</a:t>
            </a:r>
            <a:r>
              <a:rPr lang="en-IN" baseline="-25000" dirty="0"/>
              <a:t>2</a:t>
            </a:r>
            <a:r>
              <a:rPr lang="en-IN" dirty="0"/>
              <a:t> </a:t>
            </a:r>
            <a:r>
              <a:rPr lang="en-IN" dirty="0" smtClean="0"/>
              <a:t>gas </a:t>
            </a:r>
            <a:r>
              <a:rPr lang="en-IN" dirty="0"/>
              <a:t>through </a:t>
            </a:r>
            <a:r>
              <a:rPr lang="en-IN" dirty="0" smtClean="0"/>
              <a:t>it for 15 -30 sec</a:t>
            </a:r>
          </a:p>
          <a:p>
            <a:r>
              <a:rPr lang="en-IN" dirty="0" smtClean="0"/>
              <a:t>The sand immediately becomes extremely strong bond because of the formation of silica gel </a:t>
            </a:r>
          </a:p>
          <a:p>
            <a:r>
              <a:rPr lang="en-IN" dirty="0" smtClean="0"/>
              <a:t>The gel is responsible for giving necessary strength to mould</a:t>
            </a:r>
          </a:p>
          <a:p>
            <a:r>
              <a:rPr lang="en-IN" b="1" dirty="0"/>
              <a:t>Advantages Disadvantages</a:t>
            </a:r>
            <a:r>
              <a:rPr lang="en-IN" dirty="0"/>
              <a:t/>
            </a:r>
            <a:br>
              <a:rPr lang="en-IN" dirty="0"/>
            </a:br>
            <a:r>
              <a:rPr lang="en-IN" dirty="0"/>
              <a:t>Instantaneous strength </a:t>
            </a:r>
            <a:r>
              <a:rPr lang="en-IN" dirty="0" smtClean="0"/>
              <a:t>development, Since </a:t>
            </a:r>
            <a:r>
              <a:rPr lang="en-IN" dirty="0"/>
              <a:t>the process uses relatively safe carbon dioxide gas, it does not present </a:t>
            </a:r>
            <a:r>
              <a:rPr lang="en-IN" dirty="0" smtClean="0"/>
              <a:t>any </a:t>
            </a:r>
            <a:r>
              <a:rPr lang="en-IN" dirty="0"/>
              <a:t>odour while mixing and </a:t>
            </a:r>
            <a:r>
              <a:rPr lang="en-IN" dirty="0" smtClean="0"/>
              <a:t>pouring, hence safe </a:t>
            </a:r>
            <a:r>
              <a:rPr lang="en-IN" dirty="0"/>
              <a:t>to human </a:t>
            </a:r>
            <a:r>
              <a:rPr lang="en-IN" dirty="0" smtClean="0"/>
              <a:t>operators. Very </a:t>
            </a:r>
            <a:r>
              <a:rPr lang="en-IN" dirty="0"/>
              <a:t>little gas evolution during pouring of molten metal</a:t>
            </a:r>
            <a:r>
              <a:rPr lang="en-IN" dirty="0" smtClean="0"/>
              <a:t>.</a:t>
            </a:r>
          </a:p>
          <a:p>
            <a:r>
              <a:rPr lang="en-IN" dirty="0" smtClean="0"/>
              <a:t>Disadvantages: Poor </a:t>
            </a:r>
            <a:r>
              <a:rPr lang="en-IN" dirty="0"/>
              <a:t>collapsibility of </a:t>
            </a:r>
            <a:r>
              <a:rPr lang="en-IN" dirty="0" smtClean="0"/>
              <a:t>moulds, poor flowability</a:t>
            </a:r>
            <a:r>
              <a:rPr lang="en-IN" dirty="0"/>
              <a:t>,</a:t>
            </a:r>
            <a:r>
              <a:rPr lang="en-IN" dirty="0" smtClean="0"/>
              <a:t> significant </a:t>
            </a:r>
            <a:r>
              <a:rPr lang="en-IN" dirty="0"/>
              <a:t>loss in the strength and hardness </a:t>
            </a:r>
            <a:r>
              <a:rPr lang="en-IN" dirty="0" smtClean="0"/>
              <a:t>on extended storage. Over </a:t>
            </a:r>
            <a:r>
              <a:rPr lang="en-IN" dirty="0"/>
              <a:t>gassing and under gassing adversely affects the properties of cured sand.</a:t>
            </a:r>
          </a:p>
          <a:p>
            <a:endParaRPr lang="en-IN" dirty="0"/>
          </a:p>
          <a:p>
            <a:pPr marL="0" indent="0">
              <a:buNone/>
            </a:pPr>
            <a:endParaRPr lang="en-IN" b="1" dirty="0"/>
          </a:p>
        </p:txBody>
      </p:sp>
    </p:spTree>
    <p:extLst>
      <p:ext uri="{BB962C8B-B14F-4D97-AF65-F5344CB8AC3E}">
        <p14:creationId xmlns:p14="http://schemas.microsoft.com/office/powerpoint/2010/main" val="32596070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7918"/>
            <a:ext cx="10515600" cy="6029045"/>
          </a:xfrm>
        </p:spPr>
        <p:txBody>
          <a:bodyPr/>
          <a:lstStyle/>
          <a:p>
            <a:pPr marL="0" indent="0">
              <a:buNone/>
            </a:pPr>
            <a:r>
              <a:rPr lang="en-IN" b="1" dirty="0" smtClean="0"/>
              <a:t>8.Shell Moulding</a:t>
            </a:r>
          </a:p>
          <a:p>
            <a:r>
              <a:rPr lang="en-IN" dirty="0" smtClean="0"/>
              <a:t>Known as Corning or C process</a:t>
            </a:r>
          </a:p>
          <a:p>
            <a:r>
              <a:rPr lang="en-IN" dirty="0" smtClean="0"/>
              <a:t>A metallic pattern having the profile of the required casting is heated to 250 C in an oven ,is turned face down and clamped over the open end of the dump </a:t>
            </a:r>
            <a:r>
              <a:rPr lang="en-IN" dirty="0"/>
              <a:t>b</a:t>
            </a:r>
            <a:r>
              <a:rPr lang="en-IN" dirty="0" smtClean="0"/>
              <a:t>ox containing sand and resin mixture</a:t>
            </a:r>
          </a:p>
          <a:p>
            <a:r>
              <a:rPr lang="en-IN" dirty="0" smtClean="0"/>
              <a:t>The dump box is inverted so that the sand resin mixture falls on to the pattern, gets heated up and form a uniform shell of 4 to 6 mm</a:t>
            </a:r>
          </a:p>
          <a:p>
            <a:r>
              <a:rPr lang="en-IN" dirty="0" smtClean="0"/>
              <a:t>As the dump box is turned to its original position the excess sand falls down. Pattern with shell is baked in an oven</a:t>
            </a:r>
          </a:p>
          <a:p>
            <a:r>
              <a:rPr lang="en-IN" dirty="0" smtClean="0"/>
              <a:t>The shell is stripped from the pattern plate with the help of ejector pins</a:t>
            </a:r>
          </a:p>
          <a:p>
            <a:r>
              <a:rPr lang="en-IN" dirty="0" smtClean="0"/>
              <a:t>Two such  shells are joined together to form a complete mould</a:t>
            </a:r>
          </a:p>
        </p:txBody>
      </p:sp>
    </p:spTree>
    <p:extLst>
      <p:ext uri="{BB962C8B-B14F-4D97-AF65-F5344CB8AC3E}">
        <p14:creationId xmlns:p14="http://schemas.microsoft.com/office/powerpoint/2010/main" val="37100875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070" y="403407"/>
            <a:ext cx="10910048" cy="2283991"/>
          </a:xfrm>
        </p:spPr>
        <p:txBody>
          <a:bodyPr>
            <a:noAutofit/>
          </a:bodyPr>
          <a:lstStyle/>
          <a:p>
            <a:r>
              <a:rPr lang="en-IN" sz="2800" b="1" dirty="0" smtClean="0"/>
              <a:t>Advantages</a:t>
            </a:r>
            <a:r>
              <a:rPr lang="en-IN" sz="2800" dirty="0" smtClean="0"/>
              <a:t>: Better </a:t>
            </a:r>
            <a:r>
              <a:rPr lang="en-IN" sz="2800" dirty="0"/>
              <a:t>surface finish and dimensional </a:t>
            </a:r>
            <a:r>
              <a:rPr lang="en-IN" sz="2800" dirty="0" smtClean="0"/>
              <a:t>tolerances. Reduced machining. Requires </a:t>
            </a:r>
            <a:r>
              <a:rPr lang="en-IN" sz="2800" dirty="0"/>
              <a:t>less foundry </a:t>
            </a:r>
            <a:r>
              <a:rPr lang="en-IN" sz="2800" dirty="0" smtClean="0"/>
              <a:t>space. Semi-skilled </a:t>
            </a:r>
            <a:r>
              <a:rPr lang="en-IN" sz="2800" dirty="0"/>
              <a:t>operators can handle the process </a:t>
            </a:r>
            <a:r>
              <a:rPr lang="en-IN" sz="2800" dirty="0" smtClean="0"/>
              <a:t>easily. Shells </a:t>
            </a:r>
            <a:r>
              <a:rPr lang="en-IN" sz="2800" dirty="0"/>
              <a:t>can be stored for extended periods of time</a:t>
            </a:r>
            <a:r>
              <a:rPr lang="en-IN" sz="2800" dirty="0" smtClean="0"/>
              <a:t>.</a:t>
            </a:r>
            <a:br>
              <a:rPr lang="en-IN" sz="2800" dirty="0" smtClean="0"/>
            </a:br>
            <a:r>
              <a:rPr lang="en-IN" sz="2800" b="1" dirty="0" smtClean="0"/>
              <a:t>Disadvantages: </a:t>
            </a:r>
            <a:r>
              <a:rPr lang="en-IN" sz="2800" dirty="0" smtClean="0"/>
              <a:t>Initially </a:t>
            </a:r>
            <a:r>
              <a:rPr lang="en-IN" sz="2800" dirty="0"/>
              <a:t>the metallic pattern has to be cast to the desired shape, size and </a:t>
            </a:r>
            <a:r>
              <a:rPr lang="en-IN" sz="2800" dirty="0" smtClean="0"/>
              <a:t>finish. Size </a:t>
            </a:r>
            <a:r>
              <a:rPr lang="en-IN" sz="2800" dirty="0"/>
              <a:t>and weight range of castings is </a:t>
            </a:r>
            <a:r>
              <a:rPr lang="en-IN" sz="2800" dirty="0" smtClean="0"/>
              <a:t>limited. Process </a:t>
            </a:r>
            <a:r>
              <a:rPr lang="en-IN" sz="2800" dirty="0"/>
              <a:t>generates noxious fumes.</a:t>
            </a:r>
            <a:br>
              <a:rPr lang="en-IN" sz="2800" dirty="0"/>
            </a:br>
            <a:endParaRPr lang="en-IN" sz="2800" dirty="0"/>
          </a:p>
        </p:txBody>
      </p:sp>
      <p:pic>
        <p:nvPicPr>
          <p:cNvPr id="1026" name="Picture 2" descr="Image result for shell moulding diagra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06221" y="2687398"/>
            <a:ext cx="6429935" cy="3901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2094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6518"/>
            <a:ext cx="10515600" cy="6293223"/>
          </a:xfrm>
        </p:spPr>
        <p:txBody>
          <a:bodyPr>
            <a:normAutofit lnSpcReduction="10000"/>
          </a:bodyPr>
          <a:lstStyle/>
          <a:p>
            <a:pPr marL="0" indent="0">
              <a:buNone/>
            </a:pPr>
            <a:r>
              <a:rPr lang="en-IN" dirty="0" smtClean="0"/>
              <a:t>B.Plaster moulding</a:t>
            </a:r>
          </a:p>
          <a:p>
            <a:r>
              <a:rPr lang="en-US" dirty="0" smtClean="0"/>
              <a:t>Slurry is </a:t>
            </a:r>
            <a:r>
              <a:rPr lang="en-US" dirty="0"/>
              <a:t>made of plaster of Paris (gypsum ‑ CaSO</a:t>
            </a:r>
            <a:r>
              <a:rPr lang="en-US" baseline="-25000" dirty="0"/>
              <a:t>4</a:t>
            </a:r>
            <a:r>
              <a:rPr lang="en-US" dirty="0"/>
              <a:t>‑2H</a:t>
            </a:r>
            <a:r>
              <a:rPr lang="en-US" baseline="-25000" dirty="0"/>
              <a:t>2</a:t>
            </a:r>
            <a:r>
              <a:rPr lang="en-US" dirty="0"/>
              <a:t>O)  </a:t>
            </a:r>
            <a:r>
              <a:rPr lang="en-US" dirty="0" smtClean="0"/>
              <a:t>and ingredients such as talc, asbestos fibre,silica flour and water</a:t>
            </a:r>
            <a:endParaRPr lang="en-US" dirty="0"/>
          </a:p>
          <a:p>
            <a:r>
              <a:rPr lang="en-US" dirty="0" smtClean="0"/>
              <a:t>Slurry is poured </a:t>
            </a:r>
            <a:r>
              <a:rPr lang="en-US" dirty="0"/>
              <a:t>over </a:t>
            </a:r>
            <a:r>
              <a:rPr lang="en-US" dirty="0" smtClean="0"/>
              <a:t>the pattern </a:t>
            </a:r>
            <a:r>
              <a:rPr lang="en-US" dirty="0"/>
              <a:t>and allowed to set  </a:t>
            </a:r>
          </a:p>
          <a:p>
            <a:r>
              <a:rPr lang="en-IN" dirty="0" smtClean="0"/>
              <a:t>The pattern is withdrawn and backed in an oven at about 200 C</a:t>
            </a:r>
          </a:p>
          <a:p>
            <a:r>
              <a:rPr lang="en-IN" dirty="0" smtClean="0"/>
              <a:t>Two mould half are made separately and assembled for pouring</a:t>
            </a:r>
          </a:p>
          <a:p>
            <a:r>
              <a:rPr lang="en-US" sz="2600" dirty="0"/>
              <a:t>Advantages of plaster mold casting:</a:t>
            </a:r>
          </a:p>
          <a:p>
            <a:pPr lvl="1"/>
            <a:r>
              <a:rPr lang="en-US" sz="2600" dirty="0"/>
              <a:t>Good accuracy and surface finish </a:t>
            </a:r>
          </a:p>
          <a:p>
            <a:pPr lvl="1"/>
            <a:r>
              <a:rPr lang="en-US" sz="2600" dirty="0"/>
              <a:t>Capability to make thin cross‑sections </a:t>
            </a:r>
          </a:p>
          <a:p>
            <a:r>
              <a:rPr lang="en-US" sz="2600" dirty="0"/>
              <a:t>Disadvantages:</a:t>
            </a:r>
          </a:p>
          <a:p>
            <a:pPr lvl="1"/>
            <a:r>
              <a:rPr lang="en-US" sz="2600" dirty="0"/>
              <a:t>Mold must be baked to remove moisture, which can cause problems in casting  </a:t>
            </a:r>
          </a:p>
          <a:p>
            <a:pPr lvl="1"/>
            <a:r>
              <a:rPr lang="en-US" sz="2600" dirty="0"/>
              <a:t>Mold strength is lost if over-baked</a:t>
            </a:r>
          </a:p>
          <a:p>
            <a:pPr lvl="1"/>
            <a:r>
              <a:rPr lang="en-US" sz="2600" dirty="0"/>
              <a:t>Plaster molds cannot stand high temperatures, so limited to lower melting point alloys</a:t>
            </a:r>
          </a:p>
          <a:p>
            <a:pPr marL="0" indent="0">
              <a:buNone/>
            </a:pPr>
            <a:endParaRPr lang="en-IN" dirty="0"/>
          </a:p>
        </p:txBody>
      </p:sp>
    </p:spTree>
    <p:extLst>
      <p:ext uri="{BB962C8B-B14F-4D97-AF65-F5344CB8AC3E}">
        <p14:creationId xmlns:p14="http://schemas.microsoft.com/office/powerpoint/2010/main" val="1171879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74812"/>
            <a:ext cx="11008659" cy="6002151"/>
          </a:xfrm>
        </p:spPr>
        <p:txBody>
          <a:bodyPr>
            <a:normAutofit fontScale="92500" lnSpcReduction="10000"/>
          </a:bodyPr>
          <a:lstStyle/>
          <a:p>
            <a:pPr marL="0" indent="0">
              <a:buNone/>
            </a:pPr>
            <a:r>
              <a:rPr lang="en-IN" b="1" dirty="0" smtClean="0"/>
              <a:t>C. Ceramic moulding</a:t>
            </a:r>
          </a:p>
          <a:p>
            <a:r>
              <a:rPr lang="en-US" dirty="0" smtClean="0"/>
              <a:t>Aggregate consists of silica </a:t>
            </a:r>
            <a:r>
              <a:rPr lang="en-US" dirty="0" err="1" smtClean="0"/>
              <a:t>grains,ethyl</a:t>
            </a:r>
            <a:r>
              <a:rPr lang="en-US" dirty="0" smtClean="0"/>
              <a:t> silicate,water,alchol and gelling agent such as HCL</a:t>
            </a:r>
          </a:p>
          <a:p>
            <a:r>
              <a:rPr lang="en-US" dirty="0" smtClean="0"/>
              <a:t>The slurry is poured around the pattern and allowed to gel in about 4 to 7 minutes</a:t>
            </a:r>
            <a:endParaRPr lang="en-US" dirty="0"/>
          </a:p>
          <a:p>
            <a:r>
              <a:rPr lang="en-US" dirty="0" smtClean="0"/>
              <a:t>Pattern is removed and baked before pouring</a:t>
            </a:r>
            <a:endParaRPr lang="en-US" dirty="0"/>
          </a:p>
          <a:p>
            <a:pPr marL="0" indent="0">
              <a:buNone/>
            </a:pPr>
            <a:r>
              <a:rPr lang="en-IN" dirty="0" smtClean="0"/>
              <a:t>Advantages: Good accuracy and surface finish</a:t>
            </a:r>
          </a:p>
          <a:p>
            <a:pPr marL="0" indent="0">
              <a:buNone/>
            </a:pPr>
            <a:r>
              <a:rPr lang="en-IN" dirty="0" smtClean="0"/>
              <a:t>Disadvantages: Process is expensive</a:t>
            </a:r>
          </a:p>
          <a:p>
            <a:pPr marL="0" indent="0">
              <a:buNone/>
            </a:pPr>
            <a:r>
              <a:rPr lang="en-IN" b="1" dirty="0" smtClean="0"/>
              <a:t>D.Metallic Moulding</a:t>
            </a:r>
          </a:p>
          <a:p>
            <a:r>
              <a:rPr lang="en-IN" dirty="0" smtClean="0"/>
              <a:t>Made up of metals. Can be reused many times</a:t>
            </a:r>
          </a:p>
          <a:p>
            <a:r>
              <a:rPr lang="en-IN" dirty="0" smtClean="0"/>
              <a:t>Also called permanent mould casting  or die casting</a:t>
            </a:r>
          </a:p>
          <a:p>
            <a:r>
              <a:rPr lang="en-IN" dirty="0" smtClean="0"/>
              <a:t>Two types</a:t>
            </a:r>
          </a:p>
          <a:p>
            <a:r>
              <a:rPr lang="en-IN" dirty="0" smtClean="0"/>
              <a:t>Gravity die casting – molten metal is poured into mould cavity under gravity </a:t>
            </a:r>
          </a:p>
          <a:p>
            <a:r>
              <a:rPr lang="en-IN" dirty="0" smtClean="0"/>
              <a:t>Pressure die casting </a:t>
            </a:r>
            <a:r>
              <a:rPr lang="en-IN" dirty="0"/>
              <a:t>- molten metal is </a:t>
            </a:r>
            <a:r>
              <a:rPr lang="en-IN" dirty="0" smtClean="0"/>
              <a:t>forced </a:t>
            </a:r>
            <a:r>
              <a:rPr lang="en-IN" dirty="0"/>
              <a:t>into mould cavity under </a:t>
            </a:r>
            <a:r>
              <a:rPr lang="en-IN" dirty="0" smtClean="0"/>
              <a:t>pressure</a:t>
            </a:r>
          </a:p>
          <a:p>
            <a:pPr marL="0" indent="0">
              <a:buNone/>
            </a:pPr>
            <a:endParaRPr lang="en-IN" dirty="0"/>
          </a:p>
        </p:txBody>
      </p:sp>
    </p:spTree>
    <p:extLst>
      <p:ext uri="{BB962C8B-B14F-4D97-AF65-F5344CB8AC3E}">
        <p14:creationId xmlns:p14="http://schemas.microsoft.com/office/powerpoint/2010/main" val="2889220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smtClean="0"/>
              <a:t>E. Investment casting(lost wax casting or precision casting)</a:t>
            </a:r>
            <a:endParaRPr lang="en-IN" sz="3200" b="1" dirty="0"/>
          </a:p>
        </p:txBody>
      </p:sp>
      <p:sp>
        <p:nvSpPr>
          <p:cNvPr id="3" name="Content Placeholder 2"/>
          <p:cNvSpPr>
            <a:spLocks noGrp="1"/>
          </p:cNvSpPr>
          <p:nvPr>
            <p:ph idx="1"/>
          </p:nvPr>
        </p:nvSpPr>
        <p:spPr>
          <a:xfrm>
            <a:off x="838200" y="1438835"/>
            <a:ext cx="10515600" cy="4738128"/>
          </a:xfrm>
        </p:spPr>
        <p:txBody>
          <a:bodyPr>
            <a:normAutofit/>
          </a:bodyPr>
          <a:lstStyle/>
          <a:p>
            <a:r>
              <a:rPr lang="en-IN" dirty="0" smtClean="0"/>
              <a:t>The pattern is made of wax and is coated with refractory slurry(known as investment)</a:t>
            </a:r>
          </a:p>
          <a:p>
            <a:r>
              <a:rPr lang="en-IN" dirty="0" smtClean="0"/>
              <a:t>Once </a:t>
            </a:r>
            <a:r>
              <a:rPr lang="en-IN" dirty="0"/>
              <a:t>the ceramic material solidifies, the wax replica is melted and drained out from the mould and the metal is poured into the mould </a:t>
            </a:r>
            <a:r>
              <a:rPr lang="en-IN" dirty="0" smtClean="0"/>
              <a:t>cavity</a:t>
            </a:r>
          </a:p>
          <a:p>
            <a:r>
              <a:rPr lang="en-IN" dirty="0" smtClean="0"/>
              <a:t>Advantages: Good </a:t>
            </a:r>
            <a:r>
              <a:rPr lang="en-IN" dirty="0"/>
              <a:t>surface finish and dimensional </a:t>
            </a:r>
            <a:r>
              <a:rPr lang="en-IN" dirty="0" smtClean="0"/>
              <a:t>tolerances, eliminates </a:t>
            </a:r>
            <a:r>
              <a:rPr lang="en-IN" dirty="0"/>
              <a:t>machining of cast </a:t>
            </a:r>
            <a:r>
              <a:rPr lang="en-IN" dirty="0" smtClean="0"/>
              <a:t>parts. Wax </a:t>
            </a:r>
            <a:r>
              <a:rPr lang="en-IN" dirty="0"/>
              <a:t>can be reused</a:t>
            </a:r>
            <a:r>
              <a:rPr lang="en-IN" dirty="0" smtClean="0"/>
              <a:t>.</a:t>
            </a:r>
          </a:p>
          <a:p>
            <a:r>
              <a:rPr lang="en-IN" dirty="0" smtClean="0"/>
              <a:t>Disadvantages: Process </a:t>
            </a:r>
            <a:r>
              <a:rPr lang="en-IN" dirty="0"/>
              <a:t>is </a:t>
            </a:r>
            <a:r>
              <a:rPr lang="en-IN" dirty="0" smtClean="0"/>
              <a:t>expensive, Size </a:t>
            </a:r>
            <a:r>
              <a:rPr lang="en-IN" dirty="0"/>
              <a:t>and weight range of castings </a:t>
            </a:r>
            <a:r>
              <a:rPr lang="en-IN" dirty="0" smtClean="0"/>
              <a:t>is limited </a:t>
            </a:r>
          </a:p>
        </p:txBody>
      </p:sp>
    </p:spTree>
    <p:extLst>
      <p:ext uri="{BB962C8B-B14F-4D97-AF65-F5344CB8AC3E}">
        <p14:creationId xmlns:p14="http://schemas.microsoft.com/office/powerpoint/2010/main" val="42674880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2812" y="297890"/>
            <a:ext cx="5154706" cy="5726392"/>
          </a:xfrm>
        </p:spPr>
        <p:txBody>
          <a:bodyPr>
            <a:noAutofit/>
          </a:bodyPr>
          <a:lstStyle/>
          <a:p>
            <a:r>
              <a:rPr lang="en-IN" sz="3600" dirty="0" smtClean="0"/>
              <a:t>Steps in investment casting</a:t>
            </a:r>
            <a:br>
              <a:rPr lang="en-IN" sz="3600" dirty="0" smtClean="0"/>
            </a:br>
            <a:r>
              <a:rPr lang="en-IN" sz="2800" dirty="0" smtClean="0"/>
              <a:t>(a) </a:t>
            </a:r>
            <a:r>
              <a:rPr lang="en-IN" sz="2400" dirty="0" smtClean="0"/>
              <a:t>Wax injected into die to make pattern</a:t>
            </a:r>
            <a:br>
              <a:rPr lang="en-IN" sz="2400" dirty="0" smtClean="0"/>
            </a:br>
            <a:r>
              <a:rPr lang="en-IN" sz="2400" dirty="0" smtClean="0"/>
              <a:t>(b) Patterns attached to central sprue</a:t>
            </a:r>
            <a:br>
              <a:rPr lang="en-IN" sz="2400" dirty="0" smtClean="0"/>
            </a:br>
            <a:r>
              <a:rPr lang="en-IN" sz="2400" dirty="0" smtClean="0"/>
              <a:t>(c) Placing metal flask around pattern assembly</a:t>
            </a:r>
            <a:br>
              <a:rPr lang="en-IN" sz="2400" dirty="0" smtClean="0"/>
            </a:br>
            <a:r>
              <a:rPr lang="en-IN" sz="2400" dirty="0" smtClean="0"/>
              <a:t>(</a:t>
            </a:r>
            <a:r>
              <a:rPr lang="en-IN" sz="2400" dirty="0" smtClean="0"/>
              <a:t>d)Investment is poured and allowed to harden around wax pattern</a:t>
            </a:r>
            <a:r>
              <a:rPr lang="en-IN" sz="2400" dirty="0" smtClean="0"/>
              <a:t/>
            </a:r>
            <a:br>
              <a:rPr lang="en-IN" sz="2400" dirty="0" smtClean="0"/>
            </a:br>
            <a:r>
              <a:rPr lang="en-IN" sz="2400" dirty="0" smtClean="0"/>
              <a:t>(e) Removing wax pattern by  heating</a:t>
            </a:r>
            <a:br>
              <a:rPr lang="en-IN" sz="2400" dirty="0" smtClean="0"/>
            </a:br>
            <a:r>
              <a:rPr lang="en-IN" sz="2400" dirty="0" smtClean="0"/>
              <a:t>(f) </a:t>
            </a:r>
            <a:r>
              <a:rPr lang="en-IN" sz="2400" dirty="0"/>
              <a:t>P</a:t>
            </a:r>
            <a:r>
              <a:rPr lang="en-IN" sz="2400" dirty="0" smtClean="0"/>
              <a:t>ouring molten metal into mould</a:t>
            </a:r>
            <a:br>
              <a:rPr lang="en-IN" sz="2400" dirty="0" smtClean="0"/>
            </a:br>
            <a:r>
              <a:rPr lang="en-IN" sz="2400" dirty="0" smtClean="0"/>
              <a:t>( g) Remove casting by breaking mould material</a:t>
            </a:r>
            <a:endParaRPr lang="en-IN"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494" y="188260"/>
            <a:ext cx="6777318" cy="6279310"/>
          </a:xfrm>
        </p:spPr>
      </p:pic>
    </p:spTree>
    <p:extLst>
      <p:ext uri="{BB962C8B-B14F-4D97-AF65-F5344CB8AC3E}">
        <p14:creationId xmlns:p14="http://schemas.microsoft.com/office/powerpoint/2010/main" val="11886926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1"/>
            <a:ext cx="8229600" cy="563563"/>
          </a:xfrm>
        </p:spPr>
        <p:txBody>
          <a:bodyPr rtlCol="0">
            <a:normAutofit fontScale="90000"/>
          </a:bodyPr>
          <a:lstStyle/>
          <a:p>
            <a:pPr>
              <a:defRPr/>
            </a:pPr>
            <a:r>
              <a:rPr lang="en-US" b="1" dirty="0" smtClean="0"/>
              <a:t>PRINCIPLES OF GATING SYSTEM</a:t>
            </a:r>
            <a:endParaRPr lang="en-US" dirty="0"/>
          </a:p>
        </p:txBody>
      </p:sp>
      <p:sp>
        <p:nvSpPr>
          <p:cNvPr id="46083" name="Content Placeholder 2"/>
          <p:cNvSpPr>
            <a:spLocks noGrp="1"/>
          </p:cNvSpPr>
          <p:nvPr>
            <p:ph idx="1"/>
          </p:nvPr>
        </p:nvSpPr>
        <p:spPr>
          <a:xfrm>
            <a:off x="1098177" y="792164"/>
            <a:ext cx="5410200" cy="5943600"/>
          </a:xfrm>
        </p:spPr>
        <p:txBody>
          <a:bodyPr>
            <a:normAutofit/>
          </a:bodyPr>
          <a:lstStyle/>
          <a:p>
            <a:r>
              <a:rPr lang="en-US" dirty="0"/>
              <a:t>The term gating system refers to all passageways through which the molten metal passes to enter the mold cavity. </a:t>
            </a:r>
          </a:p>
          <a:p>
            <a:r>
              <a:rPr lang="en-US" i="1" dirty="0"/>
              <a:t>The gating system is composed of</a:t>
            </a:r>
          </a:p>
          <a:p>
            <a:pPr lvl="1"/>
            <a:r>
              <a:rPr lang="en-US" sz="2800" i="1" dirty="0"/>
              <a:t>Pouring cups and basins</a:t>
            </a:r>
          </a:p>
          <a:p>
            <a:pPr lvl="1"/>
            <a:r>
              <a:rPr lang="en-US" sz="2800" i="1" dirty="0"/>
              <a:t>Sprue</a:t>
            </a:r>
          </a:p>
          <a:p>
            <a:pPr lvl="1"/>
            <a:r>
              <a:rPr lang="en-US" sz="2800" i="1" dirty="0"/>
              <a:t>Runner</a:t>
            </a:r>
          </a:p>
          <a:p>
            <a:pPr lvl="1"/>
            <a:r>
              <a:rPr lang="en-US" sz="2800" i="1" dirty="0"/>
              <a:t>Gates</a:t>
            </a:r>
          </a:p>
          <a:p>
            <a:pPr lvl="1"/>
            <a:r>
              <a:rPr lang="en-US" sz="2800" i="1" dirty="0"/>
              <a:t>Risers.</a:t>
            </a:r>
          </a:p>
          <a:p>
            <a:r>
              <a:rPr lang="en-US" i="1" dirty="0"/>
              <a:t>Fig.  shows the various components of the gating system</a:t>
            </a:r>
            <a:r>
              <a:rPr lang="en-US" i="1" dirty="0">
                <a:solidFill>
                  <a:srgbClr val="0070C0"/>
                </a:solidFill>
              </a:rPr>
              <a:t>.</a:t>
            </a:r>
          </a:p>
        </p:txBody>
      </p:sp>
      <p:pic>
        <p:nvPicPr>
          <p:cNvPr id="46084" name="Content Placeholder 3" descr="Scan1003_0.t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838201"/>
            <a:ext cx="3810000"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24249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4742" y="46037"/>
            <a:ext cx="10381130" cy="6569915"/>
          </a:xfrm>
        </p:spPr>
        <p:txBody>
          <a:bodyPr rtlCol="0">
            <a:normAutofit/>
          </a:bodyPr>
          <a:lstStyle/>
          <a:p>
            <a:pPr>
              <a:buNone/>
              <a:defRPr/>
            </a:pPr>
            <a:endParaRPr lang="en-US" b="1" dirty="0" smtClean="0">
              <a:solidFill>
                <a:srgbClr val="FF0000"/>
              </a:solidFill>
            </a:endParaRPr>
          </a:p>
          <a:p>
            <a:pPr>
              <a:buNone/>
              <a:defRPr/>
            </a:pPr>
            <a:r>
              <a:rPr lang="en-US" b="1" dirty="0" smtClean="0"/>
              <a:t>REQUIREMENTS, PURPOSES OR FUNCTIONS OF THE GATING SYSTEM</a:t>
            </a:r>
          </a:p>
          <a:p>
            <a:pPr>
              <a:defRPr/>
            </a:pPr>
            <a:r>
              <a:rPr lang="en-US" i="1" dirty="0" smtClean="0"/>
              <a:t>A Gating system should,</a:t>
            </a:r>
          </a:p>
          <a:p>
            <a:pPr lvl="1">
              <a:defRPr/>
            </a:pPr>
            <a:r>
              <a:rPr lang="en-US" sz="2800" dirty="0" smtClean="0"/>
              <a:t>fill the mold cavity completely before freezing;</a:t>
            </a:r>
          </a:p>
          <a:p>
            <a:pPr lvl="1">
              <a:defRPr/>
            </a:pPr>
            <a:r>
              <a:rPr lang="en-US" sz="2800" dirty="0" smtClean="0"/>
              <a:t>introduce the liquid metal into the mold cavity with low velocity , so that mold erosion, metal oxidation and gas pickup is prevented;</a:t>
            </a:r>
          </a:p>
          <a:p>
            <a:pPr lvl="1">
              <a:defRPr/>
            </a:pPr>
            <a:r>
              <a:rPr lang="en-US" sz="2800" dirty="0" smtClean="0"/>
              <a:t>incorporate traps for the separation of non metallic inclusions which are either introduced with the molten metal</a:t>
            </a:r>
          </a:p>
          <a:p>
            <a:pPr lvl="1">
              <a:defRPr/>
            </a:pPr>
            <a:r>
              <a:rPr lang="en-US" sz="2800" dirty="0" smtClean="0"/>
              <a:t>regulate the rate at which liquid metal enters into the mold;</a:t>
            </a:r>
          </a:p>
          <a:p>
            <a:pPr lvl="1">
              <a:defRPr/>
            </a:pPr>
            <a:r>
              <a:rPr lang="en-US" sz="2800" dirty="0" smtClean="0"/>
              <a:t>be practicable and economical to make and;</a:t>
            </a:r>
          </a:p>
          <a:p>
            <a:pPr lvl="1">
              <a:defRPr/>
            </a:pPr>
            <a:r>
              <a:rPr lang="en-US" sz="2800" dirty="0" smtClean="0"/>
              <a:t>consume least metal. In other words, the metal solidified in sprue, runner, gates and risers should be minimum because gates, risers etc., are removed from the final casting</a:t>
            </a:r>
            <a:endParaRPr lang="en-US" sz="2800" dirty="0"/>
          </a:p>
        </p:txBody>
      </p:sp>
    </p:spTree>
    <p:extLst>
      <p:ext uri="{BB962C8B-B14F-4D97-AF65-F5344CB8AC3E}">
        <p14:creationId xmlns:p14="http://schemas.microsoft.com/office/powerpoint/2010/main" val="1686456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mechanicalinfo.files.wordpress.com/2011/10/5.jpg?w=320&amp;h=12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3859" y="1050123"/>
            <a:ext cx="3048000" cy="115252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s://mechanicalinfo.files.wordpress.com/2011/10/6.jpg?w=320&amp;h=86">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1024" y="2729753"/>
            <a:ext cx="4450976" cy="8191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a:stretch>
            <a:fillRect/>
          </a:stretch>
        </p:blipFill>
        <p:spPr>
          <a:xfrm>
            <a:off x="8307668" y="737822"/>
            <a:ext cx="3048264" cy="1170533"/>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0918" y="2729753"/>
            <a:ext cx="5889811" cy="3403821"/>
          </a:xfrm>
          <a:prstGeom prst="rect">
            <a:avLst/>
          </a:prstGeom>
        </p:spPr>
      </p:pic>
      <p:pic>
        <p:nvPicPr>
          <p:cNvPr id="17" name="Picture 16"/>
          <p:cNvPicPr>
            <a:picLocks noChangeAspect="1"/>
          </p:cNvPicPr>
          <p:nvPr/>
        </p:nvPicPr>
        <p:blipFill>
          <a:blip r:embed="rId8"/>
          <a:stretch>
            <a:fillRect/>
          </a:stretch>
        </p:blipFill>
        <p:spPr>
          <a:xfrm>
            <a:off x="738170" y="800447"/>
            <a:ext cx="3054361" cy="1402202"/>
          </a:xfrm>
          <a:prstGeom prst="rect">
            <a:avLst/>
          </a:prstGeom>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16500" y="3400985"/>
            <a:ext cx="4086795" cy="3019846"/>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15334" y="3641654"/>
            <a:ext cx="3781953" cy="2686425"/>
          </a:xfrm>
          <a:prstGeom prst="rect">
            <a:avLst/>
          </a:prstGeom>
        </p:spPr>
      </p:pic>
      <p:sp>
        <p:nvSpPr>
          <p:cNvPr id="4" name="TextBox 3"/>
          <p:cNvSpPr txBox="1"/>
          <p:nvPr/>
        </p:nvSpPr>
        <p:spPr>
          <a:xfrm>
            <a:off x="5472952" y="6361556"/>
            <a:ext cx="1707777" cy="369332"/>
          </a:xfrm>
          <a:prstGeom prst="rect">
            <a:avLst/>
          </a:prstGeom>
          <a:noFill/>
        </p:spPr>
        <p:txBody>
          <a:bodyPr wrap="square" rtlCol="0">
            <a:spAutoFit/>
          </a:bodyPr>
          <a:lstStyle/>
          <a:p>
            <a:r>
              <a:rPr lang="en-IN" b="1" dirty="0" smtClean="0"/>
              <a:t>Snap flask</a:t>
            </a:r>
            <a:endParaRPr lang="en-IN" b="1" dirty="0"/>
          </a:p>
        </p:txBody>
      </p:sp>
      <p:sp>
        <p:nvSpPr>
          <p:cNvPr id="5" name="TextBox 4"/>
          <p:cNvSpPr txBox="1"/>
          <p:nvPr/>
        </p:nvSpPr>
        <p:spPr>
          <a:xfrm>
            <a:off x="9364854" y="6361556"/>
            <a:ext cx="1264023" cy="369332"/>
          </a:xfrm>
          <a:prstGeom prst="rect">
            <a:avLst/>
          </a:prstGeom>
          <a:noFill/>
        </p:spPr>
        <p:txBody>
          <a:bodyPr wrap="square" rtlCol="0">
            <a:spAutoFit/>
          </a:bodyPr>
          <a:lstStyle/>
          <a:p>
            <a:r>
              <a:rPr lang="en-IN" b="1" dirty="0" smtClean="0"/>
              <a:t>Box flask</a:t>
            </a:r>
            <a:endParaRPr lang="en-IN" b="1" dirty="0"/>
          </a:p>
        </p:txBody>
      </p:sp>
      <p:sp>
        <p:nvSpPr>
          <p:cNvPr id="6" name="TextBox 5"/>
          <p:cNvSpPr txBox="1"/>
          <p:nvPr/>
        </p:nvSpPr>
        <p:spPr>
          <a:xfrm>
            <a:off x="738170" y="5822576"/>
            <a:ext cx="3054361" cy="369332"/>
          </a:xfrm>
          <a:prstGeom prst="rect">
            <a:avLst/>
          </a:prstGeom>
          <a:noFill/>
        </p:spPr>
        <p:txBody>
          <a:bodyPr wrap="square" rtlCol="0">
            <a:spAutoFit/>
          </a:bodyPr>
          <a:lstStyle/>
          <a:p>
            <a:r>
              <a:rPr lang="en-IN" b="1" dirty="0" smtClean="0"/>
              <a:t>Draw screw and rapping plate</a:t>
            </a:r>
            <a:endParaRPr lang="en-IN" b="1" dirty="0"/>
          </a:p>
        </p:txBody>
      </p:sp>
    </p:spTree>
    <p:extLst>
      <p:ext uri="{BB962C8B-B14F-4D97-AF65-F5344CB8AC3E}">
        <p14:creationId xmlns:p14="http://schemas.microsoft.com/office/powerpoint/2010/main" val="10447905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5494"/>
            <a:ext cx="10515600" cy="6427694"/>
          </a:xfrm>
        </p:spPr>
        <p:txBody>
          <a:bodyPr>
            <a:normAutofit fontScale="40000" lnSpcReduction="20000"/>
          </a:bodyPr>
          <a:lstStyle/>
          <a:p>
            <a:pPr marL="0" indent="0" algn="ctr">
              <a:buNone/>
            </a:pPr>
            <a:endParaRPr lang="en-IN" sz="10000" dirty="0" smtClean="0"/>
          </a:p>
          <a:p>
            <a:pPr marL="0" indent="0" algn="ctr">
              <a:buNone/>
            </a:pPr>
            <a:r>
              <a:rPr lang="en-IN" sz="10000" dirty="0" smtClean="0"/>
              <a:t>Elements of Gating system</a:t>
            </a:r>
            <a:endParaRPr lang="en-IN" sz="7400" dirty="0" smtClean="0"/>
          </a:p>
          <a:p>
            <a:pPr marL="0" indent="0">
              <a:buNone/>
            </a:pPr>
            <a:r>
              <a:rPr lang="en-IN" sz="7400" dirty="0" smtClean="0"/>
              <a:t>(a) POURING CUP</a:t>
            </a:r>
          </a:p>
          <a:p>
            <a:r>
              <a:rPr lang="en-IN" sz="7400" dirty="0" smtClean="0"/>
              <a:t>It is a funnel shaped cup which forms the top portion of the sprue</a:t>
            </a:r>
          </a:p>
          <a:p>
            <a:r>
              <a:rPr lang="en-IN" sz="7400" dirty="0" smtClean="0"/>
              <a:t>Reduces </a:t>
            </a:r>
            <a:r>
              <a:rPr lang="en-IN" sz="7400" dirty="0"/>
              <a:t>turbulence at the sprue </a:t>
            </a:r>
            <a:r>
              <a:rPr lang="en-IN" sz="7400" dirty="0" smtClean="0"/>
              <a:t>entrance</a:t>
            </a:r>
          </a:p>
          <a:p>
            <a:r>
              <a:rPr lang="en-IN" sz="7400" dirty="0" smtClean="0"/>
              <a:t> Prevent entry of  </a:t>
            </a:r>
            <a:r>
              <a:rPr lang="en-IN" sz="7400" dirty="0"/>
              <a:t>slag </a:t>
            </a:r>
            <a:r>
              <a:rPr lang="en-IN" sz="7400" dirty="0" smtClean="0"/>
              <a:t>or dirt etc. before </a:t>
            </a:r>
            <a:r>
              <a:rPr lang="en-IN" sz="7400" dirty="0"/>
              <a:t>it enters the sprue.</a:t>
            </a:r>
          </a:p>
          <a:p>
            <a:pPr marL="0" indent="0">
              <a:buNone/>
            </a:pPr>
            <a:r>
              <a:rPr lang="en-IN" sz="7400" dirty="0" smtClean="0"/>
              <a:t>(b) SPRUE </a:t>
            </a:r>
          </a:p>
          <a:p>
            <a:r>
              <a:rPr lang="en-IN" sz="7400" dirty="0" smtClean="0"/>
              <a:t> A Vertical passage which connects the pouring basin with runner .A </a:t>
            </a:r>
            <a:r>
              <a:rPr lang="en-IN" sz="7400" dirty="0"/>
              <a:t>sprue is tapered with its bigger end at top to receive the liquid </a:t>
            </a:r>
            <a:r>
              <a:rPr lang="en-IN" sz="7400" dirty="0" smtClean="0"/>
              <a:t>metal. The </a:t>
            </a:r>
            <a:r>
              <a:rPr lang="en-IN" sz="7400" dirty="0"/>
              <a:t>smaller end is connected to runner</a:t>
            </a:r>
            <a:r>
              <a:rPr lang="en-IN" sz="7400" dirty="0" smtClean="0"/>
              <a:t>.</a:t>
            </a:r>
          </a:p>
          <a:p>
            <a:pPr marL="0" indent="0">
              <a:buNone/>
            </a:pPr>
            <a:r>
              <a:rPr lang="en-IN" sz="7400" dirty="0" smtClean="0"/>
              <a:t>(c) SPRUE BASE(SPRUE WELL)</a:t>
            </a:r>
          </a:p>
          <a:p>
            <a:r>
              <a:rPr lang="en-IN" sz="7400" dirty="0" smtClean="0"/>
              <a:t>It act as a reservoir for molten metal</a:t>
            </a:r>
          </a:p>
          <a:p>
            <a:r>
              <a:rPr lang="en-IN" sz="7400" dirty="0" smtClean="0"/>
              <a:t>Trap loose sand and other undesirable particles</a:t>
            </a:r>
          </a:p>
          <a:p>
            <a:endParaRPr lang="en-IN" sz="7400" dirty="0"/>
          </a:p>
        </p:txBody>
      </p:sp>
    </p:spTree>
    <p:extLst>
      <p:ext uri="{BB962C8B-B14F-4D97-AF65-F5344CB8AC3E}">
        <p14:creationId xmlns:p14="http://schemas.microsoft.com/office/powerpoint/2010/main" val="5121108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8259"/>
            <a:ext cx="10515600" cy="5988704"/>
          </a:xfrm>
        </p:spPr>
        <p:txBody>
          <a:bodyPr>
            <a:normAutofit/>
          </a:bodyPr>
          <a:lstStyle/>
          <a:p>
            <a:pPr marL="0" indent="0">
              <a:buNone/>
            </a:pPr>
            <a:r>
              <a:rPr lang="en-IN" sz="3200" dirty="0"/>
              <a:t>(d)Runner</a:t>
            </a:r>
          </a:p>
          <a:p>
            <a:r>
              <a:rPr lang="en-IN" sz="3200" dirty="0"/>
              <a:t>Passage provided in large castings through which molten metal is carried from sprue base to gates</a:t>
            </a:r>
          </a:p>
          <a:p>
            <a:r>
              <a:rPr lang="en-IN" sz="3200" dirty="0"/>
              <a:t>For small casting with single </a:t>
            </a:r>
            <a:r>
              <a:rPr lang="en-IN" sz="3200" dirty="0" smtClean="0"/>
              <a:t>gate, </a:t>
            </a:r>
            <a:r>
              <a:rPr lang="en-IN" sz="3200" dirty="0"/>
              <a:t>runner is not provided. Molten metal directly enters the gate </a:t>
            </a:r>
          </a:p>
          <a:p>
            <a:pPr marL="0" indent="0">
              <a:buNone/>
            </a:pPr>
            <a:r>
              <a:rPr lang="en-IN" sz="3200" dirty="0" smtClean="0"/>
              <a:t>(e)gates(in gates)</a:t>
            </a:r>
          </a:p>
          <a:p>
            <a:r>
              <a:rPr lang="en-IN" sz="3200" dirty="0" smtClean="0"/>
              <a:t> </a:t>
            </a:r>
            <a:r>
              <a:rPr lang="en-IN" sz="3200" dirty="0"/>
              <a:t>A gate is a channel which connects runner with the mould cavity and through which molten metal flows to fill the mould cavity.</a:t>
            </a:r>
          </a:p>
          <a:p>
            <a:r>
              <a:rPr lang="en-IN" sz="3200" dirty="0"/>
              <a:t>Types : Top gate, Bottom gate, Parting line side gate</a:t>
            </a:r>
          </a:p>
          <a:p>
            <a:endParaRPr lang="en-IN" sz="3200" dirty="0"/>
          </a:p>
          <a:p>
            <a:pPr marL="0" indent="0">
              <a:buNone/>
            </a:pPr>
            <a:endParaRPr lang="en-IN" sz="3200" dirty="0"/>
          </a:p>
        </p:txBody>
      </p:sp>
    </p:spTree>
    <p:extLst>
      <p:ext uri="{BB962C8B-B14F-4D97-AF65-F5344CB8AC3E}">
        <p14:creationId xmlns:p14="http://schemas.microsoft.com/office/powerpoint/2010/main" val="35068403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49624"/>
            <a:ext cx="10515600" cy="5827339"/>
          </a:xfrm>
        </p:spPr>
        <p:txBody>
          <a:bodyPr>
            <a:normAutofit fontScale="92500" lnSpcReduction="20000"/>
          </a:bodyPr>
          <a:lstStyle/>
          <a:p>
            <a:r>
              <a:rPr lang="en-IN" b="1" dirty="0" smtClean="0"/>
              <a:t>Riser(Feeder head)</a:t>
            </a:r>
            <a:endParaRPr lang="en-IN" dirty="0"/>
          </a:p>
          <a:p>
            <a:r>
              <a:rPr lang="en-IN" dirty="0"/>
              <a:t>Riser is a source of extra metal which flows from riser to </a:t>
            </a:r>
            <a:r>
              <a:rPr lang="en-IN" dirty="0" smtClean="0"/>
              <a:t>mould </a:t>
            </a:r>
            <a:r>
              <a:rPr lang="en-IN" dirty="0"/>
              <a:t>cavity to compensate for shrinkage which takes place in the casting when it starts solidifying. Without a riser heavier parts of the casting will have shrinkage defects, either on the surface or internally</a:t>
            </a:r>
            <a:r>
              <a:rPr lang="en-IN" dirty="0" smtClean="0"/>
              <a:t>.</a:t>
            </a:r>
          </a:p>
          <a:p>
            <a:r>
              <a:rPr lang="en-IN" dirty="0" smtClean="0"/>
              <a:t>Risers are of two types; open riser and blind riser</a:t>
            </a:r>
          </a:p>
          <a:p>
            <a:r>
              <a:rPr lang="en-IN" dirty="0" smtClean="0"/>
              <a:t>Open riser is exposed to atmosphere where as blind riser is closed at its top</a:t>
            </a:r>
          </a:p>
          <a:p>
            <a:r>
              <a:rPr lang="en-IN" dirty="0" smtClean="0"/>
              <a:t>A riser should be provided close to heaviest portion of casting preferably on top </a:t>
            </a:r>
          </a:p>
          <a:p>
            <a:r>
              <a:rPr lang="en-IN" dirty="0" smtClean="0"/>
              <a:t>It should be large enough so that its solidification takes place last after complete solidification of casting</a:t>
            </a:r>
          </a:p>
          <a:p>
            <a:r>
              <a:rPr lang="en-IN" b="1" dirty="0" smtClean="0"/>
              <a:t>Functions </a:t>
            </a:r>
            <a:r>
              <a:rPr lang="en-IN" b="1" dirty="0"/>
              <a:t>of Risers</a:t>
            </a:r>
            <a:endParaRPr lang="en-IN" dirty="0"/>
          </a:p>
          <a:p>
            <a:r>
              <a:rPr lang="en-IN" dirty="0"/>
              <a:t>Provide extra metal to compensate for the volumetric shrinkage</a:t>
            </a:r>
          </a:p>
          <a:p>
            <a:r>
              <a:rPr lang="en-IN" dirty="0"/>
              <a:t>Allow </a:t>
            </a:r>
            <a:r>
              <a:rPr lang="en-IN" dirty="0" smtClean="0"/>
              <a:t>mould </a:t>
            </a:r>
            <a:r>
              <a:rPr lang="en-IN" dirty="0"/>
              <a:t>gases to </a:t>
            </a:r>
            <a:r>
              <a:rPr lang="en-IN" dirty="0" smtClean="0"/>
              <a:t>escape</a:t>
            </a:r>
          </a:p>
          <a:p>
            <a:r>
              <a:rPr lang="en-IN" dirty="0" smtClean="0"/>
              <a:t>Promotes directional solidification</a:t>
            </a:r>
            <a:endParaRPr lang="en-IN" dirty="0"/>
          </a:p>
          <a:p>
            <a:r>
              <a:rPr lang="en-IN" dirty="0" smtClean="0"/>
              <a:t>Applies sufficient feeding pressure so that mould is completely filled</a:t>
            </a:r>
          </a:p>
          <a:p>
            <a:endParaRPr lang="en-IN" dirty="0"/>
          </a:p>
        </p:txBody>
      </p:sp>
    </p:spTree>
    <p:extLst>
      <p:ext uri="{BB962C8B-B14F-4D97-AF65-F5344CB8AC3E}">
        <p14:creationId xmlns:p14="http://schemas.microsoft.com/office/powerpoint/2010/main" val="25502601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RISER(FEEDER HEAD)</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0" y="1807871"/>
            <a:ext cx="6015573" cy="3624742"/>
          </a:xfrm>
        </p:spPr>
      </p:pic>
    </p:spTree>
    <p:extLst>
      <p:ext uri="{BB962C8B-B14F-4D97-AF65-F5344CB8AC3E}">
        <p14:creationId xmlns:p14="http://schemas.microsoft.com/office/powerpoint/2010/main" val="3875731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753" y="0"/>
            <a:ext cx="10515600" cy="482040"/>
          </a:xfrm>
        </p:spPr>
        <p:txBody>
          <a:bodyPr>
            <a:normAutofit fontScale="90000"/>
          </a:bodyPr>
          <a:lstStyle/>
          <a:p>
            <a:pPr algn="ctr"/>
            <a:r>
              <a:rPr lang="en-IN" dirty="0" smtClean="0"/>
              <a:t>CHILLS</a:t>
            </a:r>
            <a:endParaRPr lang="en-IN" dirty="0"/>
          </a:p>
        </p:txBody>
      </p:sp>
      <p:sp>
        <p:nvSpPr>
          <p:cNvPr id="3" name="Content Placeholder 2"/>
          <p:cNvSpPr>
            <a:spLocks noGrp="1"/>
          </p:cNvSpPr>
          <p:nvPr>
            <p:ph idx="1"/>
          </p:nvPr>
        </p:nvSpPr>
        <p:spPr>
          <a:xfrm>
            <a:off x="488577" y="482040"/>
            <a:ext cx="10515600" cy="6066677"/>
          </a:xfrm>
        </p:spPr>
        <p:txBody>
          <a:bodyPr>
            <a:normAutofit lnSpcReduction="10000"/>
          </a:bodyPr>
          <a:lstStyle/>
          <a:p>
            <a:r>
              <a:rPr lang="en-US" dirty="0" smtClean="0"/>
              <a:t>Metal pieces inserted in casting which promotes directional solidification</a:t>
            </a:r>
          </a:p>
          <a:p>
            <a:r>
              <a:rPr lang="en-US" dirty="0" smtClean="0"/>
              <a:t>Thinner section cools faster than thicker ones resulting in uneven contraction and distortion</a:t>
            </a:r>
          </a:p>
          <a:p>
            <a:r>
              <a:rPr lang="en-US" dirty="0" smtClean="0"/>
              <a:t>This can be over come by inserting metal  chills in thicker section to accelerate cooling rate</a:t>
            </a:r>
          </a:p>
          <a:p>
            <a:r>
              <a:rPr lang="en-US" dirty="0" smtClean="0"/>
              <a:t>Chills are of two types: Internal </a:t>
            </a:r>
            <a:r>
              <a:rPr lang="en-US" dirty="0"/>
              <a:t>and </a:t>
            </a:r>
            <a:r>
              <a:rPr lang="en-US" dirty="0" smtClean="0"/>
              <a:t>External</a:t>
            </a:r>
            <a:endParaRPr lang="en-US" dirty="0"/>
          </a:p>
          <a:p>
            <a:pPr marL="688975" indent="-514350" algn="just">
              <a:buFont typeface="+mj-lt"/>
              <a:buAutoNum type="arabicPeriod"/>
            </a:pPr>
            <a:r>
              <a:rPr lang="en-US" dirty="0"/>
              <a:t>Internal </a:t>
            </a:r>
            <a:r>
              <a:rPr lang="en-US" dirty="0" smtClean="0"/>
              <a:t>chills: Placed in the mould cavity and forms a part of casting. Made of same metal as the casting.</a:t>
            </a:r>
          </a:p>
          <a:p>
            <a:pPr marL="688975" indent="-514350" algn="just">
              <a:buFont typeface="+mj-lt"/>
              <a:buAutoNum type="arabicPeriod"/>
            </a:pPr>
            <a:r>
              <a:rPr lang="en-US" dirty="0" smtClean="0"/>
              <a:t>External chills: Placed adjacent to mould cavity. Two types(a)Direct external chill is flush with  the mould cavity wall and comes in direct contact with molten metal.(b)Indirect external chills does not come in direct contact with the molten metal. They are rammed and embedded behind the mold cavity wall</a:t>
            </a:r>
          </a:p>
          <a:p>
            <a:pPr algn="just">
              <a:buFont typeface="Wingdings" panose="05000000000000000000" pitchFamily="2" charset="2"/>
              <a:buNone/>
            </a:pPr>
            <a:r>
              <a:rPr lang="en-US" dirty="0" smtClean="0"/>
              <a:t> </a:t>
            </a:r>
            <a:endParaRPr lang="en-IN" dirty="0"/>
          </a:p>
        </p:txBody>
      </p:sp>
    </p:spTree>
    <p:extLst>
      <p:ext uri="{BB962C8B-B14F-4D97-AF65-F5344CB8AC3E}">
        <p14:creationId xmlns:p14="http://schemas.microsoft.com/office/powerpoint/2010/main" val="16472289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412" y="0"/>
            <a:ext cx="10515600" cy="1325563"/>
          </a:xfrm>
        </p:spPr>
        <p:txBody>
          <a:bodyPr/>
          <a:lstStyle/>
          <a:p>
            <a:pPr algn="ctr"/>
            <a:r>
              <a:rPr lang="en-IN" dirty="0" smtClean="0"/>
              <a:t>CHILLS</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3269" y="1690688"/>
            <a:ext cx="7960659" cy="4679575"/>
          </a:xfrm>
        </p:spPr>
      </p:pic>
    </p:spTree>
    <p:extLst>
      <p:ext uri="{BB962C8B-B14F-4D97-AF65-F5344CB8AC3E}">
        <p14:creationId xmlns:p14="http://schemas.microsoft.com/office/powerpoint/2010/main" val="22446966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078"/>
            <a:ext cx="10515600" cy="670299"/>
          </a:xfrm>
        </p:spPr>
        <p:txBody>
          <a:bodyPr>
            <a:normAutofit fontScale="90000"/>
          </a:bodyPr>
          <a:lstStyle/>
          <a:p>
            <a:pPr algn="ctr"/>
            <a:r>
              <a:rPr lang="en-IN" b="1" dirty="0" smtClean="0"/>
              <a:t>Permanent mould casting or Gravity Die  Casting</a:t>
            </a:r>
            <a:endParaRPr lang="en-IN" b="1" dirty="0"/>
          </a:p>
        </p:txBody>
      </p:sp>
      <p:sp>
        <p:nvSpPr>
          <p:cNvPr id="3" name="Content Placeholder 2"/>
          <p:cNvSpPr>
            <a:spLocks noGrp="1"/>
          </p:cNvSpPr>
          <p:nvPr>
            <p:ph idx="1"/>
          </p:nvPr>
        </p:nvSpPr>
        <p:spPr>
          <a:xfrm>
            <a:off x="838200" y="793377"/>
            <a:ext cx="10515600" cy="5383586"/>
          </a:xfrm>
        </p:spPr>
        <p:txBody>
          <a:bodyPr>
            <a:normAutofit lnSpcReduction="10000"/>
          </a:bodyPr>
          <a:lstStyle/>
          <a:p>
            <a:r>
              <a:rPr lang="en-IN" dirty="0" smtClean="0"/>
              <a:t>Molten metal is poured under gravity into a refractory coated permanent mould or die made up of cast iron</a:t>
            </a:r>
          </a:p>
          <a:p>
            <a:r>
              <a:rPr lang="en-IN" dirty="0" smtClean="0"/>
              <a:t>These moulds are made in two halves and can be </a:t>
            </a:r>
            <a:r>
              <a:rPr lang="en-IN" dirty="0"/>
              <a:t>reused many times</a:t>
            </a:r>
            <a:endParaRPr lang="en-IN" dirty="0" smtClean="0"/>
          </a:p>
          <a:p>
            <a:r>
              <a:rPr lang="en-IN" dirty="0" smtClean="0"/>
              <a:t>Pouring cup,sprue,gates and riser are built in the mould halves itself</a:t>
            </a:r>
          </a:p>
          <a:p>
            <a:r>
              <a:rPr lang="en-IN" dirty="0" smtClean="0"/>
              <a:t>The mould is preheated and coated with refractory materials</a:t>
            </a:r>
          </a:p>
          <a:p>
            <a:r>
              <a:rPr lang="en-IN" dirty="0" smtClean="0"/>
              <a:t>Mould halves are closed and liquid metal is poured into it under gravity</a:t>
            </a:r>
          </a:p>
          <a:p>
            <a:r>
              <a:rPr lang="en-IN" dirty="0" smtClean="0"/>
              <a:t>Casting are ejected from the mould after solidification</a:t>
            </a:r>
          </a:p>
          <a:p>
            <a:r>
              <a:rPr lang="en-IN" dirty="0" smtClean="0"/>
              <a:t>The process is mainly used for aluminium,magnesium</a:t>
            </a:r>
            <a:r>
              <a:rPr lang="en-IN" dirty="0"/>
              <a:t>,</a:t>
            </a:r>
            <a:r>
              <a:rPr lang="en-IN" dirty="0" smtClean="0"/>
              <a:t>copper alloys and grey cast iron</a:t>
            </a:r>
          </a:p>
          <a:p>
            <a:r>
              <a:rPr lang="en-IN" dirty="0" smtClean="0"/>
              <a:t>Application:Carburator bodies, Automotive piston, Hydraulic brake cylinders, Oil pump bodies </a:t>
            </a:r>
            <a:r>
              <a:rPr lang="en-IN" dirty="0" err="1" smtClean="0"/>
              <a:t>etc</a:t>
            </a:r>
            <a:endParaRPr lang="en-IN" dirty="0" smtClean="0"/>
          </a:p>
        </p:txBody>
      </p:sp>
    </p:spTree>
    <p:extLst>
      <p:ext uri="{BB962C8B-B14F-4D97-AF65-F5344CB8AC3E}">
        <p14:creationId xmlns:p14="http://schemas.microsoft.com/office/powerpoint/2010/main" val="6663561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p:txBody>
          <a:bodyPr/>
          <a:lstStyle/>
          <a:p>
            <a:pPr eaLnBrk="1" hangingPunct="1"/>
            <a:r>
              <a:rPr lang="en-US" dirty="0" smtClean="0"/>
              <a:t>Permanent Mold Casting -Steps</a:t>
            </a:r>
          </a:p>
        </p:txBody>
      </p:sp>
      <p:sp>
        <p:nvSpPr>
          <p:cNvPr id="73732" name="Rectangle 3"/>
          <p:cNvSpPr>
            <a:spLocks noGrp="1" noChangeArrowheads="1"/>
          </p:cNvSpPr>
          <p:nvPr>
            <p:ph type="body" idx="1"/>
          </p:nvPr>
        </p:nvSpPr>
        <p:spPr/>
        <p:txBody>
          <a:bodyPr>
            <a:normAutofit fontScale="92500"/>
          </a:bodyPr>
          <a:lstStyle/>
          <a:p>
            <a:pPr eaLnBrk="1" hangingPunct="1">
              <a:buFont typeface="Wingdings" panose="05000000000000000000" pitchFamily="2" charset="2"/>
              <a:buNone/>
            </a:pPr>
            <a:endParaRPr lang="en-US" sz="2000" dirty="0"/>
          </a:p>
          <a:p>
            <a:pPr eaLnBrk="1" hangingPunct="1">
              <a:buFont typeface="Wingdings" panose="05000000000000000000" pitchFamily="2" charset="2"/>
              <a:buNone/>
            </a:pPr>
            <a:endParaRPr lang="en-US" sz="2000" dirty="0"/>
          </a:p>
          <a:p>
            <a:pPr eaLnBrk="1" hangingPunct="1">
              <a:buFont typeface="Wingdings" panose="05000000000000000000" pitchFamily="2" charset="2"/>
              <a:buNone/>
            </a:pPr>
            <a:endParaRPr lang="en-US" sz="2000" dirty="0"/>
          </a:p>
          <a:p>
            <a:pPr eaLnBrk="1" hangingPunct="1">
              <a:buFont typeface="Wingdings" panose="05000000000000000000" pitchFamily="2" charset="2"/>
              <a:buNone/>
            </a:pPr>
            <a:endParaRPr lang="en-US" sz="2000" dirty="0"/>
          </a:p>
          <a:p>
            <a:pPr eaLnBrk="1" hangingPunct="1">
              <a:buFont typeface="Wingdings" panose="05000000000000000000" pitchFamily="2" charset="2"/>
              <a:buNone/>
            </a:pPr>
            <a:endParaRPr lang="en-US" sz="2000" dirty="0"/>
          </a:p>
          <a:p>
            <a:pPr eaLnBrk="1" hangingPunct="1">
              <a:buFont typeface="Wingdings" panose="05000000000000000000" pitchFamily="2" charset="2"/>
              <a:buNone/>
            </a:pPr>
            <a:endParaRPr lang="en-US" sz="2000" dirty="0"/>
          </a:p>
          <a:p>
            <a:pPr eaLnBrk="1" hangingPunct="1">
              <a:buFont typeface="Wingdings" panose="05000000000000000000" pitchFamily="2" charset="2"/>
              <a:buNone/>
            </a:pPr>
            <a:endParaRPr lang="en-US" sz="2000" dirty="0"/>
          </a:p>
          <a:p>
            <a:pPr eaLnBrk="1" hangingPunct="1">
              <a:buFont typeface="Wingdings" panose="05000000000000000000" pitchFamily="2" charset="2"/>
              <a:buNone/>
            </a:pPr>
            <a:endParaRPr lang="en-US" sz="2000" dirty="0"/>
          </a:p>
          <a:p>
            <a:pPr eaLnBrk="1" hangingPunct="1">
              <a:buFont typeface="Wingdings" panose="05000000000000000000" pitchFamily="2" charset="2"/>
              <a:buNone/>
            </a:pPr>
            <a:endParaRPr lang="en-US" sz="2000" dirty="0"/>
          </a:p>
          <a:p>
            <a:pPr eaLnBrk="1" hangingPunct="1">
              <a:buFont typeface="Wingdings" panose="05000000000000000000" pitchFamily="2" charset="2"/>
              <a:buNone/>
            </a:pPr>
            <a:endParaRPr lang="en-US" sz="2000" dirty="0"/>
          </a:p>
          <a:p>
            <a:pPr eaLnBrk="1" hangingPunct="1">
              <a:buFont typeface="Wingdings" panose="05000000000000000000" pitchFamily="2" charset="2"/>
              <a:buNone/>
            </a:pPr>
            <a:r>
              <a:rPr lang="en-US" sz="2400" dirty="0" smtClean="0"/>
              <a:t>Steps </a:t>
            </a:r>
            <a:r>
              <a:rPr lang="en-US" sz="2400" dirty="0"/>
              <a:t>in permanent mold casting: (1) mold is preheated and </a:t>
            </a:r>
            <a:r>
              <a:rPr lang="en-US" sz="2400" dirty="0" smtClean="0"/>
              <a:t>given a refractory coating</a:t>
            </a:r>
            <a:endParaRPr lang="en-US" sz="2400" dirty="0"/>
          </a:p>
        </p:txBody>
      </p:sp>
      <p:pic>
        <p:nvPicPr>
          <p:cNvPr id="73733" name="Picture 4" descr="w0104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449389"/>
            <a:ext cx="6248400"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99661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ChangeArrowheads="1"/>
          </p:cNvSpPr>
          <p:nvPr>
            <p:ph type="title"/>
          </p:nvPr>
        </p:nvSpPr>
        <p:spPr>
          <a:xfrm>
            <a:off x="838200" y="-159308"/>
            <a:ext cx="10515600" cy="1325563"/>
          </a:xfrm>
        </p:spPr>
        <p:txBody>
          <a:bodyPr/>
          <a:lstStyle/>
          <a:p>
            <a:pPr algn="ctr" eaLnBrk="1" hangingPunct="1"/>
            <a:r>
              <a:rPr lang="en-US" dirty="0" smtClean="0"/>
              <a:t>Permanent Mold Casting</a:t>
            </a:r>
          </a:p>
        </p:txBody>
      </p:sp>
      <p:sp>
        <p:nvSpPr>
          <p:cNvPr id="75780" name="Rectangle 3"/>
          <p:cNvSpPr>
            <a:spLocks noGrp="1" noChangeArrowheads="1"/>
          </p:cNvSpPr>
          <p:nvPr>
            <p:ph type="body" idx="1"/>
          </p:nvPr>
        </p:nvSpPr>
        <p:spPr>
          <a:xfrm>
            <a:off x="1237129" y="1447800"/>
            <a:ext cx="10116671" cy="4800600"/>
          </a:xfrm>
        </p:spPr>
        <p:txBody>
          <a:bodyPr>
            <a:normAutofit fontScale="92500" lnSpcReduction="10000"/>
          </a:bodyPr>
          <a:lstStyle/>
          <a:p>
            <a:pPr eaLnBrk="1" hangingPunct="1">
              <a:lnSpc>
                <a:spcPct val="90000"/>
              </a:lnSpc>
              <a:buFont typeface="Wingdings" panose="05000000000000000000" pitchFamily="2" charset="2"/>
              <a:buNone/>
            </a:pPr>
            <a:endParaRPr lang="en-US" sz="2000" dirty="0"/>
          </a:p>
          <a:p>
            <a:pPr eaLnBrk="1" hangingPunct="1">
              <a:lnSpc>
                <a:spcPct val="90000"/>
              </a:lnSpc>
              <a:buFont typeface="Wingdings" panose="05000000000000000000" pitchFamily="2" charset="2"/>
              <a:buNone/>
            </a:pPr>
            <a:endParaRPr lang="en-US" sz="2000" dirty="0"/>
          </a:p>
          <a:p>
            <a:pPr eaLnBrk="1" hangingPunct="1">
              <a:lnSpc>
                <a:spcPct val="90000"/>
              </a:lnSpc>
              <a:buFont typeface="Wingdings" panose="05000000000000000000" pitchFamily="2" charset="2"/>
              <a:buNone/>
            </a:pPr>
            <a:endParaRPr lang="en-US" sz="2000" dirty="0"/>
          </a:p>
          <a:p>
            <a:pPr eaLnBrk="1" hangingPunct="1">
              <a:lnSpc>
                <a:spcPct val="90000"/>
              </a:lnSpc>
              <a:buFont typeface="Wingdings" panose="05000000000000000000" pitchFamily="2" charset="2"/>
              <a:buNone/>
            </a:pPr>
            <a:endParaRPr lang="en-US" sz="2000" dirty="0"/>
          </a:p>
          <a:p>
            <a:pPr eaLnBrk="1" hangingPunct="1">
              <a:lnSpc>
                <a:spcPct val="90000"/>
              </a:lnSpc>
              <a:buFont typeface="Wingdings" panose="05000000000000000000" pitchFamily="2" charset="2"/>
              <a:buNone/>
            </a:pPr>
            <a:endParaRPr lang="en-US" sz="2000" dirty="0"/>
          </a:p>
          <a:p>
            <a:pPr eaLnBrk="1" hangingPunct="1">
              <a:lnSpc>
                <a:spcPct val="90000"/>
              </a:lnSpc>
              <a:buFont typeface="Wingdings" panose="05000000000000000000" pitchFamily="2" charset="2"/>
              <a:buNone/>
            </a:pPr>
            <a:endParaRPr lang="en-US" sz="2000" dirty="0"/>
          </a:p>
          <a:p>
            <a:pPr eaLnBrk="1" hangingPunct="1">
              <a:lnSpc>
                <a:spcPct val="90000"/>
              </a:lnSpc>
              <a:buFont typeface="Wingdings" panose="05000000000000000000" pitchFamily="2" charset="2"/>
              <a:buNone/>
            </a:pPr>
            <a:endParaRPr lang="en-US" sz="2000" dirty="0"/>
          </a:p>
          <a:p>
            <a:pPr eaLnBrk="1" hangingPunct="1">
              <a:lnSpc>
                <a:spcPct val="90000"/>
              </a:lnSpc>
              <a:buFont typeface="Wingdings" panose="05000000000000000000" pitchFamily="2" charset="2"/>
              <a:buNone/>
            </a:pPr>
            <a:endParaRPr lang="en-US" sz="2000" dirty="0"/>
          </a:p>
          <a:p>
            <a:pPr eaLnBrk="1" hangingPunct="1">
              <a:lnSpc>
                <a:spcPct val="90000"/>
              </a:lnSpc>
              <a:buFont typeface="Wingdings" panose="05000000000000000000" pitchFamily="2" charset="2"/>
              <a:buNone/>
            </a:pPr>
            <a:endParaRPr lang="en-US" sz="2000" dirty="0"/>
          </a:p>
          <a:p>
            <a:pPr eaLnBrk="1" hangingPunct="1">
              <a:lnSpc>
                <a:spcPct val="90000"/>
              </a:lnSpc>
              <a:buFont typeface="Wingdings" panose="05000000000000000000" pitchFamily="2" charset="2"/>
              <a:buNone/>
            </a:pPr>
            <a:endParaRPr lang="en-US" sz="2000" dirty="0"/>
          </a:p>
          <a:p>
            <a:pPr eaLnBrk="1" hangingPunct="1">
              <a:lnSpc>
                <a:spcPct val="90000"/>
              </a:lnSpc>
              <a:buFont typeface="Wingdings" panose="05000000000000000000" pitchFamily="2" charset="2"/>
              <a:buNone/>
            </a:pPr>
            <a:r>
              <a:rPr lang="en-US" sz="2400" dirty="0" smtClean="0"/>
              <a:t>Steps </a:t>
            </a:r>
            <a:r>
              <a:rPr lang="en-US" sz="2400" dirty="0"/>
              <a:t>in permanent mold casting: (2) cores (if used) are inserted and mold </a:t>
            </a:r>
            <a:r>
              <a:rPr lang="en-US" sz="2400" dirty="0" smtClean="0"/>
              <a:t>is closed,</a:t>
            </a:r>
          </a:p>
          <a:p>
            <a:pPr eaLnBrk="1" hangingPunct="1">
              <a:lnSpc>
                <a:spcPct val="90000"/>
              </a:lnSpc>
              <a:buFont typeface="Wingdings" panose="05000000000000000000" pitchFamily="2" charset="2"/>
              <a:buNone/>
            </a:pPr>
            <a:r>
              <a:rPr lang="en-US" sz="2400" dirty="0" smtClean="0"/>
              <a:t>(</a:t>
            </a:r>
            <a:r>
              <a:rPr lang="en-US" sz="2400" dirty="0"/>
              <a:t>3) molten metal is poured into the mold, where it solidifies. </a:t>
            </a:r>
            <a:r>
              <a:rPr lang="en-US" sz="2000" dirty="0"/>
              <a:t>				</a:t>
            </a:r>
          </a:p>
        </p:txBody>
      </p:sp>
      <p:pic>
        <p:nvPicPr>
          <p:cNvPr id="75781" name="Picture 4" descr="w0104c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2835" y="1843088"/>
            <a:ext cx="3810000"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5" descr="w0104c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7413" y="857251"/>
            <a:ext cx="3125787"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08427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ChangeArrowheads="1"/>
          </p:cNvSpPr>
          <p:nvPr>
            <p:ph type="title"/>
          </p:nvPr>
        </p:nvSpPr>
        <p:spPr/>
        <p:txBody>
          <a:bodyPr/>
          <a:lstStyle/>
          <a:p>
            <a:pPr>
              <a:spcBef>
                <a:spcPts val="600"/>
              </a:spcBef>
            </a:pPr>
            <a:r>
              <a:rPr lang="en-US" dirty="0" smtClean="0"/>
              <a:t>Advantages and Limitations</a:t>
            </a:r>
          </a:p>
        </p:txBody>
      </p:sp>
      <p:sp>
        <p:nvSpPr>
          <p:cNvPr id="77828" name="Rectangle 3"/>
          <p:cNvSpPr>
            <a:spLocks noGrp="1" noChangeArrowheads="1"/>
          </p:cNvSpPr>
          <p:nvPr>
            <p:ph type="body" idx="1"/>
          </p:nvPr>
        </p:nvSpPr>
        <p:spPr>
          <a:xfrm>
            <a:off x="524435" y="1447800"/>
            <a:ext cx="9838765" cy="4800600"/>
          </a:xfrm>
        </p:spPr>
        <p:txBody>
          <a:bodyPr/>
          <a:lstStyle/>
          <a:p>
            <a:pPr eaLnBrk="1" hangingPunct="1"/>
            <a:r>
              <a:rPr lang="en-US" dirty="0" smtClean="0"/>
              <a:t>Advantages of permanent mold casting:</a:t>
            </a:r>
          </a:p>
          <a:p>
            <a:pPr lvl="1"/>
            <a:r>
              <a:rPr lang="en-US" dirty="0"/>
              <a:t>Good surface finish and close dimensional control.</a:t>
            </a:r>
          </a:p>
          <a:p>
            <a:pPr lvl="1"/>
            <a:r>
              <a:rPr lang="en-US" dirty="0"/>
              <a:t>More rapid solidification, finer grain structure, stronger castings</a:t>
            </a:r>
            <a:r>
              <a:rPr lang="en-US" dirty="0" smtClean="0"/>
              <a:t>.</a:t>
            </a:r>
          </a:p>
          <a:p>
            <a:pPr lvl="1"/>
            <a:r>
              <a:rPr lang="en-US" dirty="0" smtClean="0"/>
              <a:t>Casting are free from defects </a:t>
            </a:r>
          </a:p>
          <a:p>
            <a:pPr marL="457200" lvl="1" indent="0">
              <a:buNone/>
            </a:pPr>
            <a:r>
              <a:rPr lang="en-US" dirty="0" smtClean="0"/>
              <a:t>Limitations:</a:t>
            </a:r>
          </a:p>
          <a:p>
            <a:pPr lvl="1" eaLnBrk="1" hangingPunct="1"/>
            <a:r>
              <a:rPr lang="en-US" dirty="0"/>
              <a:t>Generally limited to metals of lower melting point  </a:t>
            </a:r>
          </a:p>
          <a:p>
            <a:pPr lvl="1" eaLnBrk="1" hangingPunct="1"/>
            <a:r>
              <a:rPr lang="en-US" dirty="0"/>
              <a:t>Simpler part geometries compared to sand casting </a:t>
            </a:r>
            <a:endParaRPr lang="en-US" dirty="0" smtClean="0"/>
          </a:p>
          <a:p>
            <a:pPr lvl="1" eaLnBrk="1" hangingPunct="1"/>
            <a:r>
              <a:rPr lang="en-US" dirty="0" smtClean="0"/>
              <a:t>High </a:t>
            </a:r>
            <a:r>
              <a:rPr lang="en-US" dirty="0"/>
              <a:t>cost of </a:t>
            </a:r>
            <a:r>
              <a:rPr lang="en-US" dirty="0" smtClean="0"/>
              <a:t>mould </a:t>
            </a:r>
            <a:endParaRPr lang="en-US" dirty="0"/>
          </a:p>
        </p:txBody>
      </p:sp>
    </p:spTree>
    <p:extLst>
      <p:ext uri="{BB962C8B-B14F-4D97-AF65-F5344CB8AC3E}">
        <p14:creationId xmlns:p14="http://schemas.microsoft.com/office/powerpoint/2010/main" val="9116429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789"/>
            <a:ext cx="10515600" cy="1107583"/>
          </a:xfrm>
        </p:spPr>
        <p:txBody>
          <a:bodyPr/>
          <a:lstStyle/>
          <a:p>
            <a:pPr algn="ctr"/>
            <a:r>
              <a:rPr lang="en-IN" dirty="0" smtClean="0"/>
              <a:t>PROPERTIES OF MOULDING SAND</a:t>
            </a:r>
            <a:endParaRPr lang="en-IN" dirty="0"/>
          </a:p>
        </p:txBody>
      </p:sp>
      <p:sp>
        <p:nvSpPr>
          <p:cNvPr id="3" name="Content Placeholder 2"/>
          <p:cNvSpPr>
            <a:spLocks noGrp="1"/>
          </p:cNvSpPr>
          <p:nvPr>
            <p:ph idx="1"/>
          </p:nvPr>
        </p:nvSpPr>
        <p:spPr>
          <a:xfrm>
            <a:off x="838200" y="965915"/>
            <a:ext cx="10515600" cy="5769736"/>
          </a:xfrm>
        </p:spPr>
        <p:txBody>
          <a:bodyPr>
            <a:normAutofit lnSpcReduction="10000"/>
          </a:bodyPr>
          <a:lstStyle/>
          <a:p>
            <a:pPr marL="0" indent="0">
              <a:buNone/>
            </a:pPr>
            <a:r>
              <a:rPr lang="en-IN" dirty="0" smtClean="0"/>
              <a:t>1.Permeability or Porosity</a:t>
            </a:r>
          </a:p>
          <a:p>
            <a:r>
              <a:rPr lang="en-IN" dirty="0" smtClean="0"/>
              <a:t>Property of moulding sand which allows escape of gases and steam when molten metal is poured into it</a:t>
            </a:r>
          </a:p>
          <a:p>
            <a:r>
              <a:rPr lang="en-IN" dirty="0" smtClean="0"/>
              <a:t>Absence of  permeability results in defects like blowholes, mould blast etc.</a:t>
            </a:r>
          </a:p>
          <a:p>
            <a:r>
              <a:rPr lang="en-IN" dirty="0"/>
              <a:t>C</a:t>
            </a:r>
            <a:r>
              <a:rPr lang="en-IN" dirty="0" smtClean="0"/>
              <a:t>oarse sand grains, low clay content and soft ramming increases permeability</a:t>
            </a:r>
          </a:p>
          <a:p>
            <a:pPr marL="0" indent="0">
              <a:buNone/>
            </a:pPr>
            <a:r>
              <a:rPr lang="en-IN" dirty="0" smtClean="0"/>
              <a:t>2.Refractoriness</a:t>
            </a:r>
          </a:p>
          <a:p>
            <a:r>
              <a:rPr lang="en-IN" dirty="0" smtClean="0"/>
              <a:t>Ability </a:t>
            </a:r>
            <a:r>
              <a:rPr lang="en-IN" dirty="0"/>
              <a:t>of </a:t>
            </a:r>
            <a:r>
              <a:rPr lang="en-IN" dirty="0" smtClean="0"/>
              <a:t>moulding </a:t>
            </a:r>
            <a:r>
              <a:rPr lang="en-IN" dirty="0"/>
              <a:t>sand to withstand high temperatures without </a:t>
            </a:r>
            <a:r>
              <a:rPr lang="en-IN" dirty="0" smtClean="0"/>
              <a:t>fusion or any physical change</a:t>
            </a:r>
          </a:p>
          <a:p>
            <a:pPr marL="0" indent="0">
              <a:buNone/>
            </a:pPr>
            <a:r>
              <a:rPr lang="en-IN" dirty="0" smtClean="0"/>
              <a:t>3.Adhesiveness</a:t>
            </a:r>
          </a:p>
          <a:p>
            <a:r>
              <a:rPr lang="en-IN" dirty="0" smtClean="0"/>
              <a:t>It is the property of moulding sand due to which it adheres to the surface of the moulding boxes and thus makes it possible to mould cope and drag</a:t>
            </a:r>
          </a:p>
          <a:p>
            <a:pPr marL="0" indent="0">
              <a:buNone/>
            </a:pPr>
            <a:endParaRPr lang="en-IN" dirty="0" smtClean="0"/>
          </a:p>
          <a:p>
            <a:endParaRPr lang="en-IN" dirty="0" smtClean="0"/>
          </a:p>
          <a:p>
            <a:pPr marL="0" indent="0">
              <a:buNone/>
            </a:pPr>
            <a:endParaRPr lang="en-IN" dirty="0" smtClean="0"/>
          </a:p>
          <a:p>
            <a:endParaRPr lang="en-IN" dirty="0"/>
          </a:p>
        </p:txBody>
      </p:sp>
    </p:spTree>
    <p:extLst>
      <p:ext uri="{BB962C8B-B14F-4D97-AF65-F5344CB8AC3E}">
        <p14:creationId xmlns:p14="http://schemas.microsoft.com/office/powerpoint/2010/main" val="28248254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p:cNvSpPr>
            <a:spLocks noGrp="1" noChangeArrowheads="1"/>
          </p:cNvSpPr>
          <p:nvPr>
            <p:ph type="title"/>
          </p:nvPr>
        </p:nvSpPr>
        <p:spPr>
          <a:xfrm>
            <a:off x="891989" y="56310"/>
            <a:ext cx="10515600" cy="817750"/>
          </a:xfrm>
        </p:spPr>
        <p:txBody>
          <a:bodyPr/>
          <a:lstStyle/>
          <a:p>
            <a:pPr algn="ctr">
              <a:spcBef>
                <a:spcPts val="600"/>
              </a:spcBef>
            </a:pPr>
            <a:r>
              <a:rPr lang="en-US" dirty="0" smtClean="0"/>
              <a:t>Die Casting</a:t>
            </a:r>
          </a:p>
        </p:txBody>
      </p:sp>
      <p:sp>
        <p:nvSpPr>
          <p:cNvPr id="81924" name="Rectangle 3"/>
          <p:cNvSpPr>
            <a:spLocks noGrp="1" noChangeArrowheads="1"/>
          </p:cNvSpPr>
          <p:nvPr>
            <p:ph type="body" idx="1"/>
          </p:nvPr>
        </p:nvSpPr>
        <p:spPr>
          <a:xfrm>
            <a:off x="703729" y="874059"/>
            <a:ext cx="10515600" cy="5983941"/>
          </a:xfrm>
        </p:spPr>
        <p:txBody>
          <a:bodyPr>
            <a:normAutofit fontScale="92500" lnSpcReduction="10000"/>
          </a:bodyPr>
          <a:lstStyle/>
          <a:p>
            <a:r>
              <a:rPr lang="en-US" dirty="0" smtClean="0"/>
              <a:t>Use permanent metal moulds or dies</a:t>
            </a:r>
          </a:p>
          <a:p>
            <a:r>
              <a:rPr lang="en-US" dirty="0" smtClean="0"/>
              <a:t>Molten metal is injected into mold cavity under pressure  </a:t>
            </a:r>
          </a:p>
          <a:p>
            <a:r>
              <a:rPr lang="en-US" dirty="0" smtClean="0"/>
              <a:t>Pressure is maintained during solidification, then mold is opened and part is removed  </a:t>
            </a:r>
          </a:p>
          <a:p>
            <a:pPr eaLnBrk="1" hangingPunct="1"/>
            <a:r>
              <a:rPr lang="en-US" dirty="0"/>
              <a:t>S</a:t>
            </a:r>
            <a:r>
              <a:rPr lang="en-US" dirty="0" smtClean="0"/>
              <a:t>uitable for making small and medium size castings of non ferrous metals such as zinc,aluminium,magnesium,lead,tin and their alloys.</a:t>
            </a:r>
          </a:p>
          <a:p>
            <a:r>
              <a:rPr lang="en-US" dirty="0" smtClean="0"/>
              <a:t>   Advantages:</a:t>
            </a:r>
            <a:endParaRPr lang="en-US" dirty="0"/>
          </a:p>
          <a:p>
            <a:pPr lvl="1"/>
            <a:r>
              <a:rPr lang="en-US" dirty="0"/>
              <a:t>Economical for large production quantities</a:t>
            </a:r>
          </a:p>
          <a:p>
            <a:pPr lvl="1"/>
            <a:r>
              <a:rPr lang="en-US" dirty="0"/>
              <a:t>Good accuracy and surface finish </a:t>
            </a:r>
            <a:endParaRPr lang="en-US" dirty="0" smtClean="0"/>
          </a:p>
          <a:p>
            <a:pPr lvl="1"/>
            <a:r>
              <a:rPr lang="en-US" dirty="0" smtClean="0"/>
              <a:t>Close dimensional tolerance</a:t>
            </a:r>
            <a:endParaRPr lang="en-US" dirty="0"/>
          </a:p>
          <a:p>
            <a:pPr lvl="1"/>
            <a:r>
              <a:rPr lang="en-US" dirty="0"/>
              <a:t>Thin sections are possible </a:t>
            </a:r>
            <a:endParaRPr lang="en-US" dirty="0" smtClean="0"/>
          </a:p>
          <a:p>
            <a:pPr lvl="1"/>
            <a:r>
              <a:rPr lang="en-US" dirty="0" smtClean="0"/>
              <a:t>Life of die is long</a:t>
            </a:r>
          </a:p>
          <a:p>
            <a:pPr lvl="1"/>
            <a:r>
              <a:rPr lang="en-US" dirty="0" smtClean="0"/>
              <a:t>Less floor space needed</a:t>
            </a:r>
          </a:p>
          <a:p>
            <a:pPr lvl="1"/>
            <a:r>
              <a:rPr lang="en-US" dirty="0" smtClean="0"/>
              <a:t>Labour cost is low</a:t>
            </a:r>
          </a:p>
          <a:p>
            <a:pPr lvl="1"/>
            <a:r>
              <a:rPr lang="en-US" dirty="0" smtClean="0"/>
              <a:t>Free from casting defects</a:t>
            </a:r>
            <a:endParaRPr lang="en-US" dirty="0"/>
          </a:p>
          <a:p>
            <a:pPr lvl="1"/>
            <a:r>
              <a:rPr lang="en-US" dirty="0"/>
              <a:t>Rapid cooling provides small grain size and good strength to casting</a:t>
            </a:r>
          </a:p>
          <a:p>
            <a:pPr marL="0" indent="0">
              <a:buNone/>
            </a:pPr>
            <a:endParaRPr lang="en-US" dirty="0" smtClean="0"/>
          </a:p>
        </p:txBody>
      </p:sp>
    </p:spTree>
    <p:extLst>
      <p:ext uri="{BB962C8B-B14F-4D97-AF65-F5344CB8AC3E}">
        <p14:creationId xmlns:p14="http://schemas.microsoft.com/office/powerpoint/2010/main" val="12413538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Die Casting</a:t>
            </a:r>
            <a:endParaRPr lang="en-IN" dirty="0"/>
          </a:p>
        </p:txBody>
      </p:sp>
      <p:sp>
        <p:nvSpPr>
          <p:cNvPr id="3" name="Content Placeholder 2"/>
          <p:cNvSpPr>
            <a:spLocks noGrp="1"/>
          </p:cNvSpPr>
          <p:nvPr>
            <p:ph idx="1"/>
          </p:nvPr>
        </p:nvSpPr>
        <p:spPr>
          <a:xfrm>
            <a:off x="690282" y="1489448"/>
            <a:ext cx="10515600" cy="4351338"/>
          </a:xfrm>
        </p:spPr>
        <p:txBody>
          <a:bodyPr/>
          <a:lstStyle/>
          <a:p>
            <a:r>
              <a:rPr lang="en-US" dirty="0"/>
              <a:t>Disadvantages:</a:t>
            </a:r>
          </a:p>
          <a:p>
            <a:pPr lvl="1"/>
            <a:r>
              <a:rPr lang="en-US" dirty="0"/>
              <a:t>Generally limited to metals with low metal </a:t>
            </a:r>
            <a:r>
              <a:rPr lang="en-US" dirty="0" smtClean="0"/>
              <a:t>points(Only non ferrous metal can be cast)</a:t>
            </a:r>
            <a:endParaRPr lang="en-US" dirty="0"/>
          </a:p>
          <a:p>
            <a:pPr lvl="1"/>
            <a:r>
              <a:rPr lang="en-IN" dirty="0"/>
              <a:t>Not suitable for low production</a:t>
            </a:r>
          </a:p>
          <a:p>
            <a:pPr lvl="1"/>
            <a:r>
              <a:rPr lang="en-US" dirty="0"/>
              <a:t>Limitation in size of casting to be </a:t>
            </a:r>
            <a:r>
              <a:rPr lang="en-US" dirty="0" smtClean="0"/>
              <a:t>made(Heavy section cannot be cast)</a:t>
            </a:r>
            <a:endParaRPr lang="en-US" dirty="0"/>
          </a:p>
          <a:p>
            <a:pPr lvl="1"/>
            <a:r>
              <a:rPr lang="en-US" dirty="0"/>
              <a:t>Special skill is </a:t>
            </a:r>
            <a:r>
              <a:rPr lang="en-US" dirty="0" smtClean="0"/>
              <a:t>required for </a:t>
            </a:r>
            <a:r>
              <a:rPr lang="en-US" smtClean="0"/>
              <a:t>operating machine</a:t>
            </a:r>
            <a:endParaRPr lang="en-US" dirty="0" smtClean="0"/>
          </a:p>
          <a:p>
            <a:pPr lvl="1"/>
            <a:r>
              <a:rPr lang="en-US" dirty="0" smtClean="0"/>
              <a:t>Die casting unit are costly</a:t>
            </a:r>
            <a:endParaRPr lang="en-US" dirty="0"/>
          </a:p>
        </p:txBody>
      </p:sp>
    </p:spTree>
    <p:extLst>
      <p:ext uri="{BB962C8B-B14F-4D97-AF65-F5344CB8AC3E}">
        <p14:creationId xmlns:p14="http://schemas.microsoft.com/office/powerpoint/2010/main" val="9051920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3"/>
          <p:cNvSpPr>
            <a:spLocks noGrp="1" noChangeArrowheads="1"/>
          </p:cNvSpPr>
          <p:nvPr>
            <p:ph type="body" idx="1"/>
          </p:nvPr>
        </p:nvSpPr>
        <p:spPr>
          <a:xfrm>
            <a:off x="699247" y="645459"/>
            <a:ext cx="9489141" cy="4724400"/>
          </a:xfrm>
        </p:spPr>
        <p:txBody>
          <a:bodyPr/>
          <a:lstStyle/>
          <a:p>
            <a:pPr marL="0" indent="0" algn="ctr">
              <a:buNone/>
            </a:pPr>
            <a:r>
              <a:rPr lang="en-US" b="1" dirty="0"/>
              <a:t>DIE CASTING </a:t>
            </a:r>
            <a:r>
              <a:rPr lang="en-US" b="1" dirty="0" smtClean="0"/>
              <a:t>MACHINE</a:t>
            </a:r>
          </a:p>
          <a:p>
            <a:pPr marL="180000" indent="0">
              <a:spcAft>
                <a:spcPts val="600"/>
              </a:spcAft>
              <a:buNone/>
            </a:pPr>
            <a:r>
              <a:rPr lang="en-US" b="1" dirty="0"/>
              <a:t/>
            </a:r>
            <a:br>
              <a:rPr lang="en-US" b="1" dirty="0"/>
            </a:br>
            <a:r>
              <a:rPr lang="en-US" b="1" dirty="0" smtClean="0"/>
              <a:t>A.Hot‑chamber </a:t>
            </a:r>
            <a:r>
              <a:rPr lang="en-US" b="1" dirty="0"/>
              <a:t>(goose neck machine)</a:t>
            </a:r>
            <a:r>
              <a:rPr lang="en-US" dirty="0"/>
              <a:t/>
            </a:r>
            <a:br>
              <a:rPr lang="en-US" dirty="0"/>
            </a:br>
            <a:r>
              <a:rPr lang="en-US" dirty="0"/>
              <a:t>1. Operated by plunger</a:t>
            </a:r>
            <a:br>
              <a:rPr lang="en-US" dirty="0"/>
            </a:br>
            <a:r>
              <a:rPr lang="en-US" dirty="0"/>
              <a:t>2.Operated by compressed air(Air injection type</a:t>
            </a:r>
            <a:r>
              <a:rPr lang="en-US" dirty="0" smtClean="0"/>
              <a:t>)</a:t>
            </a:r>
            <a:r>
              <a:rPr lang="en-US" dirty="0"/>
              <a:t/>
            </a:r>
            <a:br>
              <a:rPr lang="en-US" dirty="0"/>
            </a:br>
            <a:r>
              <a:rPr lang="en-US" b="1" dirty="0" smtClean="0"/>
              <a:t>B. </a:t>
            </a:r>
            <a:r>
              <a:rPr lang="en-US" b="1" dirty="0"/>
              <a:t>Cold‑chamber machine </a:t>
            </a:r>
            <a:r>
              <a:rPr lang="en-US" dirty="0"/>
              <a:t/>
            </a:r>
            <a:br>
              <a:rPr lang="en-US" dirty="0"/>
            </a:br>
            <a:endParaRPr lang="en-US" dirty="0"/>
          </a:p>
        </p:txBody>
      </p:sp>
    </p:spTree>
    <p:extLst>
      <p:ext uri="{BB962C8B-B14F-4D97-AF65-F5344CB8AC3E}">
        <p14:creationId xmlns:p14="http://schemas.microsoft.com/office/powerpoint/2010/main" val="9563764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4812"/>
            <a:ext cx="10515600" cy="6002151"/>
          </a:xfrm>
        </p:spPr>
        <p:txBody>
          <a:bodyPr>
            <a:normAutofit fontScale="92500"/>
          </a:bodyPr>
          <a:lstStyle/>
          <a:p>
            <a:pPr marL="0" indent="0">
              <a:buNone/>
            </a:pPr>
            <a:r>
              <a:rPr lang="en-IN" dirty="0" smtClean="0"/>
              <a:t>    </a:t>
            </a:r>
            <a:r>
              <a:rPr lang="en-IN" sz="4500" b="1" dirty="0" smtClean="0"/>
              <a:t>Hot chamber Die Casting </a:t>
            </a:r>
            <a:r>
              <a:rPr lang="en-IN" sz="4500" b="1" dirty="0"/>
              <a:t>machine </a:t>
            </a:r>
            <a:endParaRPr lang="en-IN" sz="4500" b="1" dirty="0" smtClean="0"/>
          </a:p>
          <a:p>
            <a:r>
              <a:rPr lang="en-IN" dirty="0" smtClean="0"/>
              <a:t>Melting unit is an integral part of machine</a:t>
            </a:r>
          </a:p>
          <a:p>
            <a:r>
              <a:rPr lang="en-IN" dirty="0"/>
              <a:t>C</a:t>
            </a:r>
            <a:r>
              <a:rPr lang="en-IN" dirty="0" smtClean="0"/>
              <a:t>onsists </a:t>
            </a:r>
            <a:r>
              <a:rPr lang="en-IN" dirty="0"/>
              <a:t>of </a:t>
            </a:r>
            <a:r>
              <a:rPr lang="en-IN" dirty="0" smtClean="0"/>
              <a:t>a </a:t>
            </a:r>
            <a:r>
              <a:rPr lang="en-IN" dirty="0"/>
              <a:t>hot chamber and a gooseneck type metal </a:t>
            </a:r>
            <a:r>
              <a:rPr lang="en-IN" dirty="0" smtClean="0"/>
              <a:t>container </a:t>
            </a:r>
          </a:p>
          <a:p>
            <a:pPr marL="0" indent="0">
              <a:buNone/>
            </a:pPr>
            <a:r>
              <a:rPr lang="en-IN" b="1" dirty="0" smtClean="0"/>
              <a:t>    Plunger type :</a:t>
            </a:r>
          </a:p>
          <a:p>
            <a:r>
              <a:rPr lang="en-IN" dirty="0"/>
              <a:t>O</a:t>
            </a:r>
            <a:r>
              <a:rPr lang="en-IN" dirty="0" smtClean="0"/>
              <a:t>perated by pneumatically operated plunger</a:t>
            </a:r>
          </a:p>
          <a:p>
            <a:r>
              <a:rPr lang="en-IN" dirty="0" smtClean="0"/>
              <a:t>Plunger acts inside a cylinder connected to one end of a gooseneck container and is submerged in the metal</a:t>
            </a:r>
          </a:p>
          <a:p>
            <a:r>
              <a:rPr lang="en-IN" dirty="0" smtClean="0"/>
              <a:t>When plunger is in up position metal enters the cylinder through a port</a:t>
            </a:r>
          </a:p>
          <a:p>
            <a:r>
              <a:rPr lang="en-IN" dirty="0" smtClean="0"/>
              <a:t>As plunger moves down, the port get closed and molten metal is forced into the die cavity at a pressure of 70 to 140 bar</a:t>
            </a:r>
          </a:p>
          <a:p>
            <a:r>
              <a:rPr lang="en-IN" dirty="0" smtClean="0"/>
              <a:t>When metal is solidified die is opened and casting is ejected</a:t>
            </a:r>
          </a:p>
          <a:p>
            <a:r>
              <a:rPr lang="en-IN" dirty="0" smtClean="0"/>
              <a:t>Die is then closed, plunger is drawn to up position and cycle is repeated</a:t>
            </a:r>
          </a:p>
        </p:txBody>
      </p:sp>
    </p:spTree>
    <p:extLst>
      <p:ext uri="{BB962C8B-B14F-4D97-AF65-F5344CB8AC3E}">
        <p14:creationId xmlns:p14="http://schemas.microsoft.com/office/powerpoint/2010/main" val="3456756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HOT CHAMBER DIE CASTING – PLUNGER TYPE</a:t>
            </a:r>
            <a:endParaRPr lang="en-IN"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8885" y="1825625"/>
            <a:ext cx="7594229" cy="4351338"/>
          </a:xfrm>
        </p:spPr>
      </p:pic>
    </p:spTree>
    <p:extLst>
      <p:ext uri="{BB962C8B-B14F-4D97-AF65-F5344CB8AC3E}">
        <p14:creationId xmlns:p14="http://schemas.microsoft.com/office/powerpoint/2010/main" val="35717420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9282"/>
            <a:ext cx="10515600" cy="5867681"/>
          </a:xfrm>
        </p:spPr>
        <p:txBody>
          <a:bodyPr>
            <a:normAutofit lnSpcReduction="10000"/>
          </a:bodyPr>
          <a:lstStyle/>
          <a:p>
            <a:pPr marL="0" indent="0">
              <a:buNone/>
            </a:pPr>
            <a:r>
              <a:rPr lang="en-IN" b="1" dirty="0" smtClean="0"/>
              <a:t>Air </a:t>
            </a:r>
            <a:r>
              <a:rPr lang="en-IN" b="1" dirty="0"/>
              <a:t>injection or Direct </a:t>
            </a:r>
            <a:r>
              <a:rPr lang="en-IN" b="1" dirty="0" smtClean="0"/>
              <a:t>injection type</a:t>
            </a:r>
            <a:endParaRPr lang="en-IN" b="1" dirty="0"/>
          </a:p>
          <a:p>
            <a:r>
              <a:rPr lang="en-IN" dirty="0"/>
              <a:t>Molten metal is forced into the die cavity at a pressure of 30 to  45 bar</a:t>
            </a:r>
          </a:p>
          <a:p>
            <a:r>
              <a:rPr lang="en-IN" dirty="0"/>
              <a:t>Provided with suitable mechanism raise or lower the gooseneck</a:t>
            </a:r>
          </a:p>
          <a:p>
            <a:r>
              <a:rPr lang="en-IN" dirty="0"/>
              <a:t>When gooseneck is lowered it receives the molten metal from the pot</a:t>
            </a:r>
          </a:p>
          <a:p>
            <a:r>
              <a:rPr lang="en-IN" dirty="0"/>
              <a:t>Then it is raised and held in position against nozzle</a:t>
            </a:r>
          </a:p>
          <a:p>
            <a:r>
              <a:rPr lang="en-IN" dirty="0"/>
              <a:t>Compressed air is blown in to the gooseneck which forces the metal to fill the die cavity</a:t>
            </a:r>
          </a:p>
          <a:p>
            <a:r>
              <a:rPr lang="en-IN" dirty="0"/>
              <a:t>After solidification casting is ejected</a:t>
            </a:r>
          </a:p>
          <a:p>
            <a:r>
              <a:rPr lang="en-IN" dirty="0"/>
              <a:t>The gooseneck is again lowered, die is closed and whole cycle is </a:t>
            </a:r>
            <a:r>
              <a:rPr lang="en-IN" dirty="0" smtClean="0"/>
              <a:t>repeated</a:t>
            </a:r>
          </a:p>
          <a:p>
            <a:r>
              <a:rPr lang="en-IN" dirty="0" smtClean="0"/>
              <a:t>This type of machine is simple in construction, no moving parts like plunger</a:t>
            </a:r>
            <a:endParaRPr lang="en-IN" dirty="0"/>
          </a:p>
          <a:p>
            <a:endParaRPr lang="en-IN" dirty="0"/>
          </a:p>
        </p:txBody>
      </p:sp>
    </p:spTree>
    <p:extLst>
      <p:ext uri="{BB962C8B-B14F-4D97-AF65-F5344CB8AC3E}">
        <p14:creationId xmlns:p14="http://schemas.microsoft.com/office/powerpoint/2010/main" val="21417518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HOT CHAMBER DIE CASTING – </a:t>
            </a:r>
            <a:r>
              <a:rPr lang="en-IN" dirty="0" smtClean="0"/>
              <a:t>Direct injection or Air injection  </a:t>
            </a:r>
            <a:r>
              <a:rPr lang="en-IN" dirty="0"/>
              <a:t>TYPE</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245660"/>
            <a:ext cx="5795682" cy="3902026"/>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9541" y="2245660"/>
            <a:ext cx="6884894" cy="3902026"/>
          </a:xfrm>
          <a:prstGeom prst="rect">
            <a:avLst/>
          </a:prstGeom>
        </p:spPr>
      </p:pic>
    </p:spTree>
    <p:extLst>
      <p:ext uri="{BB962C8B-B14F-4D97-AF65-F5344CB8AC3E}">
        <p14:creationId xmlns:p14="http://schemas.microsoft.com/office/powerpoint/2010/main" val="10658234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p:cNvSpPr>
            <a:spLocks noGrp="1" noChangeArrowheads="1"/>
          </p:cNvSpPr>
          <p:nvPr>
            <p:ph type="title"/>
          </p:nvPr>
        </p:nvSpPr>
        <p:spPr/>
        <p:txBody>
          <a:bodyPr/>
          <a:lstStyle/>
          <a:p>
            <a:pPr algn="ctr">
              <a:spcBef>
                <a:spcPts val="600"/>
              </a:spcBef>
            </a:pPr>
            <a:r>
              <a:rPr lang="en-US" dirty="0" smtClean="0"/>
              <a:t>Cold‑Chamber Die Casting Machine</a:t>
            </a:r>
          </a:p>
        </p:txBody>
      </p:sp>
      <p:sp>
        <p:nvSpPr>
          <p:cNvPr id="90116" name="Rectangle 3"/>
          <p:cNvSpPr>
            <a:spLocks noGrp="1" noChangeArrowheads="1"/>
          </p:cNvSpPr>
          <p:nvPr>
            <p:ph type="body" idx="1"/>
          </p:nvPr>
        </p:nvSpPr>
        <p:spPr>
          <a:xfrm>
            <a:off x="878541" y="1515035"/>
            <a:ext cx="9838765" cy="4495800"/>
          </a:xfrm>
        </p:spPr>
        <p:txBody>
          <a:bodyPr>
            <a:normAutofit/>
          </a:bodyPr>
          <a:lstStyle/>
          <a:p>
            <a:r>
              <a:rPr lang="en-US" dirty="0" smtClean="0"/>
              <a:t>Metal is melted in a separate furnace, then transferred to the die casting machine where a measured quantity is fed into injection cylinder</a:t>
            </a:r>
          </a:p>
          <a:p>
            <a:r>
              <a:rPr lang="en-US" dirty="0" smtClean="0"/>
              <a:t>The plunger is pushed hydraulically to force molten metal into the die cavity  at a pressure of 200 to 2000 bar</a:t>
            </a:r>
          </a:p>
          <a:p>
            <a:r>
              <a:rPr lang="en-IN" dirty="0"/>
              <a:t>After solidification </a:t>
            </a:r>
            <a:r>
              <a:rPr lang="en-IN" dirty="0" smtClean="0"/>
              <a:t>die is opened and casting is ejected</a:t>
            </a:r>
            <a:endParaRPr lang="en-IN" dirty="0"/>
          </a:p>
          <a:p>
            <a:pPr eaLnBrk="1" hangingPunct="1"/>
            <a:r>
              <a:rPr lang="en-US" dirty="0" smtClean="0"/>
              <a:t>Casting metals: Aluminum, copper, and magnesium alloys </a:t>
            </a:r>
          </a:p>
          <a:p>
            <a:pPr eaLnBrk="1" hangingPunct="1"/>
            <a:r>
              <a:rPr lang="en-US" dirty="0" smtClean="0"/>
              <a:t>Casting produced are of great density and dimensional accuracy, but production rate is low</a:t>
            </a:r>
          </a:p>
        </p:txBody>
      </p:sp>
    </p:spTree>
    <p:extLst>
      <p:ext uri="{BB962C8B-B14F-4D97-AF65-F5344CB8AC3E}">
        <p14:creationId xmlns:p14="http://schemas.microsoft.com/office/powerpoint/2010/main" val="30150957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p:txBody>
          <a:bodyPr/>
          <a:lstStyle/>
          <a:p>
            <a:pPr algn="ctr" eaLnBrk="1" hangingPunct="1"/>
            <a:r>
              <a:rPr lang="en-US" dirty="0" smtClean="0"/>
              <a:t>Cold‑Chamber Die Casting </a:t>
            </a:r>
          </a:p>
        </p:txBody>
      </p:sp>
      <p:sp>
        <p:nvSpPr>
          <p:cNvPr id="92164" name="Rectangle 3"/>
          <p:cNvSpPr>
            <a:spLocks noGrp="1" noChangeArrowheads="1"/>
          </p:cNvSpPr>
          <p:nvPr>
            <p:ph type="body" idx="1"/>
          </p:nvPr>
        </p:nvSpPr>
        <p:spPr>
          <a:xfrm>
            <a:off x="3429000" y="1447800"/>
            <a:ext cx="6934200" cy="4800600"/>
          </a:xfrm>
        </p:spPr>
        <p:txBody>
          <a:bodyPr/>
          <a:lstStyle/>
          <a:p>
            <a:pPr eaLnBrk="1" hangingPunct="1">
              <a:buFont typeface="Wingdings" panose="05000000000000000000" pitchFamily="2" charset="2"/>
              <a:buNone/>
            </a:pPr>
            <a:endParaRPr lang="en-US" sz="2000" dirty="0"/>
          </a:p>
          <a:p>
            <a:pPr eaLnBrk="1" hangingPunct="1">
              <a:buFont typeface="Wingdings" panose="05000000000000000000" pitchFamily="2" charset="2"/>
              <a:buNone/>
            </a:pPr>
            <a:endParaRPr lang="en-US" sz="2000" dirty="0"/>
          </a:p>
          <a:p>
            <a:pPr eaLnBrk="1" hangingPunct="1">
              <a:buFont typeface="Wingdings" panose="05000000000000000000" pitchFamily="2" charset="2"/>
              <a:buNone/>
            </a:pPr>
            <a:endParaRPr lang="en-US" sz="2000" dirty="0"/>
          </a:p>
          <a:p>
            <a:pPr eaLnBrk="1" hangingPunct="1">
              <a:buFont typeface="Wingdings" panose="05000000000000000000" pitchFamily="2" charset="2"/>
              <a:buNone/>
            </a:pPr>
            <a:endParaRPr lang="en-US" sz="2000" dirty="0"/>
          </a:p>
          <a:p>
            <a:pPr eaLnBrk="1" hangingPunct="1">
              <a:buFont typeface="Wingdings" panose="05000000000000000000" pitchFamily="2" charset="2"/>
              <a:buNone/>
            </a:pPr>
            <a:endParaRPr lang="en-US" sz="2000" dirty="0"/>
          </a:p>
          <a:p>
            <a:pPr eaLnBrk="1" hangingPunct="1">
              <a:buFont typeface="Wingdings" panose="05000000000000000000" pitchFamily="2" charset="2"/>
              <a:buNone/>
            </a:pPr>
            <a:endParaRPr lang="en-US" sz="2000" dirty="0"/>
          </a:p>
          <a:p>
            <a:pPr eaLnBrk="1" hangingPunct="1">
              <a:buFont typeface="Wingdings" panose="05000000000000000000" pitchFamily="2" charset="2"/>
              <a:buNone/>
            </a:pPr>
            <a:endParaRPr lang="en-US" sz="2000" dirty="0"/>
          </a:p>
          <a:p>
            <a:pPr eaLnBrk="1" hangingPunct="1">
              <a:buFont typeface="Wingdings" panose="05000000000000000000" pitchFamily="2" charset="2"/>
              <a:buNone/>
            </a:pPr>
            <a:endParaRPr lang="en-US" sz="2000" dirty="0"/>
          </a:p>
          <a:p>
            <a:pPr eaLnBrk="1" hangingPunct="1">
              <a:buFont typeface="Wingdings" panose="05000000000000000000" pitchFamily="2" charset="2"/>
              <a:buNone/>
            </a:pPr>
            <a:endParaRPr lang="en-US" sz="2000" dirty="0"/>
          </a:p>
          <a:p>
            <a:pPr eaLnBrk="1" hangingPunct="1">
              <a:buFont typeface="Wingdings" panose="05000000000000000000" pitchFamily="2" charset="2"/>
              <a:buNone/>
            </a:pPr>
            <a:endParaRPr lang="en-US" sz="2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2043684"/>
            <a:ext cx="6175248" cy="3608832"/>
          </a:xfrm>
          <a:prstGeom prst="rect">
            <a:avLst/>
          </a:prstGeom>
        </p:spPr>
      </p:pic>
    </p:spTree>
    <p:extLst>
      <p:ext uri="{BB962C8B-B14F-4D97-AF65-F5344CB8AC3E}">
        <p14:creationId xmlns:p14="http://schemas.microsoft.com/office/powerpoint/2010/main" val="38304840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Centrifugal casting</a:t>
            </a:r>
            <a:endParaRPr lang="en-IN" dirty="0"/>
          </a:p>
        </p:txBody>
      </p:sp>
      <p:sp>
        <p:nvSpPr>
          <p:cNvPr id="3" name="Content Placeholder 2"/>
          <p:cNvSpPr>
            <a:spLocks noGrp="1"/>
          </p:cNvSpPr>
          <p:nvPr>
            <p:ph idx="1"/>
          </p:nvPr>
        </p:nvSpPr>
        <p:spPr>
          <a:xfrm>
            <a:off x="838200" y="1516343"/>
            <a:ext cx="10515600" cy="4351338"/>
          </a:xfrm>
        </p:spPr>
        <p:txBody>
          <a:bodyPr>
            <a:normAutofit/>
          </a:bodyPr>
          <a:lstStyle/>
          <a:p>
            <a:r>
              <a:rPr lang="en-IN" dirty="0" smtClean="0"/>
              <a:t>Molten metal is fed into the rotating mould </a:t>
            </a:r>
            <a:r>
              <a:rPr lang="en-IN" dirty="0"/>
              <a:t>or die</a:t>
            </a:r>
            <a:r>
              <a:rPr lang="en-IN" dirty="0" smtClean="0"/>
              <a:t>.</a:t>
            </a:r>
          </a:p>
          <a:p>
            <a:r>
              <a:rPr lang="en-IN" dirty="0"/>
              <a:t>C</a:t>
            </a:r>
            <a:r>
              <a:rPr lang="en-IN" dirty="0" smtClean="0"/>
              <a:t>entrifugal force directs the fluid metal to the inner surface of the mould where solidification occurs forming hollow casting</a:t>
            </a:r>
          </a:p>
          <a:p>
            <a:r>
              <a:rPr lang="en-IN" dirty="0" smtClean="0"/>
              <a:t>Advantages:</a:t>
            </a:r>
          </a:p>
          <a:p>
            <a:r>
              <a:rPr lang="en-IN" dirty="0" smtClean="0"/>
              <a:t>Quick and economical</a:t>
            </a:r>
          </a:p>
          <a:p>
            <a:r>
              <a:rPr lang="en-IN" dirty="0" smtClean="0"/>
              <a:t>Eliminates the use of gates,risers,cores etc.</a:t>
            </a:r>
          </a:p>
          <a:p>
            <a:r>
              <a:rPr lang="en-IN" dirty="0" smtClean="0"/>
              <a:t>Ferrous and non ferrous metal can be cast</a:t>
            </a:r>
          </a:p>
          <a:p>
            <a:r>
              <a:rPr lang="en-IN" dirty="0" smtClean="0"/>
              <a:t>It is employed for casting articles of symmetrical shape like pipes,gears,flywheel etc.</a:t>
            </a:r>
          </a:p>
          <a:p>
            <a:endParaRPr lang="en-IN" dirty="0" smtClean="0"/>
          </a:p>
        </p:txBody>
      </p:sp>
    </p:spTree>
    <p:extLst>
      <p:ext uri="{BB962C8B-B14F-4D97-AF65-F5344CB8AC3E}">
        <p14:creationId xmlns:p14="http://schemas.microsoft.com/office/powerpoint/2010/main" val="1654368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1820"/>
            <a:ext cx="10515600" cy="5945143"/>
          </a:xfrm>
        </p:spPr>
        <p:txBody>
          <a:bodyPr/>
          <a:lstStyle/>
          <a:p>
            <a:pPr marL="0" indent="0">
              <a:buNone/>
            </a:pPr>
            <a:r>
              <a:rPr lang="en-IN" dirty="0" smtClean="0"/>
              <a:t>4.Cohesiveness </a:t>
            </a:r>
          </a:p>
          <a:p>
            <a:r>
              <a:rPr lang="en-IN" dirty="0" smtClean="0"/>
              <a:t>It is ability of sand particles to stick together </a:t>
            </a:r>
          </a:p>
          <a:p>
            <a:r>
              <a:rPr lang="en-IN" dirty="0" smtClean="0"/>
              <a:t>It is due to this property that the patterns can be removed without breaking the mould and mould retain its shape even after pouring of molten metal</a:t>
            </a:r>
          </a:p>
          <a:p>
            <a:pPr marL="0" indent="0">
              <a:buNone/>
            </a:pPr>
            <a:r>
              <a:rPr lang="en-IN" dirty="0" smtClean="0"/>
              <a:t>5.Collapsibility</a:t>
            </a:r>
          </a:p>
          <a:p>
            <a:r>
              <a:rPr lang="en-IN" dirty="0" smtClean="0"/>
              <a:t>It is the property of moulding sand due to which it automatically gets collapse after solidification of the casting allowing free contraction of metal</a:t>
            </a:r>
          </a:p>
          <a:p>
            <a:pPr marL="0" indent="0">
              <a:buNone/>
            </a:pPr>
            <a:r>
              <a:rPr lang="en-IN" dirty="0" smtClean="0"/>
              <a:t>6. Plasticity Or Flowability</a:t>
            </a:r>
          </a:p>
          <a:p>
            <a:r>
              <a:rPr lang="en-IN" dirty="0" smtClean="0"/>
              <a:t>It is the property of moulding sand due to which it flows during ramming to all portions of the moulding flask and packs around the pattern to acquire desired shape</a:t>
            </a:r>
          </a:p>
          <a:p>
            <a:endParaRPr lang="en-IN" dirty="0" smtClean="0"/>
          </a:p>
          <a:p>
            <a:endParaRPr lang="en-IN" dirty="0"/>
          </a:p>
          <a:p>
            <a:endParaRPr lang="en-IN" dirty="0" smtClean="0"/>
          </a:p>
          <a:p>
            <a:endParaRPr lang="en-IN" dirty="0"/>
          </a:p>
        </p:txBody>
      </p:sp>
    </p:spTree>
    <p:extLst>
      <p:ext uri="{BB962C8B-B14F-4D97-AF65-F5344CB8AC3E}">
        <p14:creationId xmlns:p14="http://schemas.microsoft.com/office/powerpoint/2010/main" val="314533729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2"/>
          <p:cNvSpPr>
            <a:spLocks noGrp="1" noChangeArrowheads="1"/>
          </p:cNvSpPr>
          <p:nvPr>
            <p:ph type="title"/>
          </p:nvPr>
        </p:nvSpPr>
        <p:spPr/>
        <p:txBody>
          <a:bodyPr/>
          <a:lstStyle/>
          <a:p>
            <a:pPr algn="ctr" eaLnBrk="1" hangingPunct="1"/>
            <a:r>
              <a:rPr lang="en-US" dirty="0" smtClean="0"/>
              <a:t>Centrifugal Casting</a:t>
            </a:r>
          </a:p>
        </p:txBody>
      </p:sp>
      <p:sp>
        <p:nvSpPr>
          <p:cNvPr id="104452" name="Rectangle 3"/>
          <p:cNvSpPr>
            <a:spLocks noGrp="1" noChangeArrowheads="1"/>
          </p:cNvSpPr>
          <p:nvPr>
            <p:ph type="body" idx="1"/>
          </p:nvPr>
        </p:nvSpPr>
        <p:spPr/>
        <p:txBody>
          <a:bodyPr/>
          <a:lstStyle/>
          <a:p>
            <a:pPr eaLnBrk="1" hangingPunct="1">
              <a:buFont typeface="Wingdings" panose="05000000000000000000" pitchFamily="2" charset="2"/>
              <a:buNone/>
            </a:pPr>
            <a:endParaRPr lang="en-US" sz="2000" dirty="0"/>
          </a:p>
          <a:p>
            <a:pPr eaLnBrk="1" hangingPunct="1">
              <a:buFont typeface="Wingdings" panose="05000000000000000000" pitchFamily="2" charset="2"/>
              <a:buNone/>
            </a:pPr>
            <a:endParaRPr lang="en-US" sz="2000" dirty="0"/>
          </a:p>
          <a:p>
            <a:pPr eaLnBrk="1" hangingPunct="1">
              <a:buFont typeface="Wingdings" panose="05000000000000000000" pitchFamily="2" charset="2"/>
              <a:buNone/>
            </a:pPr>
            <a:endParaRPr lang="en-US" sz="2000" dirty="0"/>
          </a:p>
          <a:p>
            <a:pPr eaLnBrk="1" hangingPunct="1">
              <a:buFont typeface="Wingdings" panose="05000000000000000000" pitchFamily="2" charset="2"/>
              <a:buNone/>
            </a:pPr>
            <a:endParaRPr lang="en-US" sz="2000" dirty="0"/>
          </a:p>
          <a:p>
            <a:pPr eaLnBrk="1" hangingPunct="1">
              <a:buFont typeface="Wingdings" panose="05000000000000000000" pitchFamily="2" charset="2"/>
              <a:buNone/>
            </a:pPr>
            <a:endParaRPr lang="en-US" sz="2000" dirty="0"/>
          </a:p>
          <a:p>
            <a:pPr eaLnBrk="1" hangingPunct="1">
              <a:buFont typeface="Wingdings" panose="05000000000000000000" pitchFamily="2" charset="2"/>
              <a:buNone/>
            </a:pPr>
            <a:endParaRPr lang="en-US" sz="2000" dirty="0"/>
          </a:p>
          <a:p>
            <a:pPr eaLnBrk="1" hangingPunct="1">
              <a:buFont typeface="Wingdings" panose="05000000000000000000" pitchFamily="2" charset="2"/>
              <a:buNone/>
            </a:pPr>
            <a:endParaRPr lang="en-US" sz="2000" dirty="0"/>
          </a:p>
          <a:p>
            <a:pPr eaLnBrk="1" hangingPunct="1">
              <a:buFont typeface="Wingdings" panose="05000000000000000000" pitchFamily="2" charset="2"/>
              <a:buNone/>
            </a:pPr>
            <a:endParaRPr lang="en-US" sz="2000" dirty="0"/>
          </a:p>
          <a:p>
            <a:pPr eaLnBrk="1" hangingPunct="1">
              <a:buFont typeface="Wingdings" panose="05000000000000000000" pitchFamily="2" charset="2"/>
              <a:buNone/>
            </a:pPr>
            <a:endParaRPr lang="en-US" sz="2000" dirty="0"/>
          </a:p>
          <a:p>
            <a:pPr eaLnBrk="1" hangingPunct="1">
              <a:buFont typeface="Wingdings" panose="05000000000000000000" pitchFamily="2" charset="2"/>
              <a:buNone/>
            </a:pPr>
            <a:endParaRPr lang="en-US" sz="2000" dirty="0"/>
          </a:p>
        </p:txBody>
      </p:sp>
      <p:pic>
        <p:nvPicPr>
          <p:cNvPr id="104453" name="Picture 4" descr="w0109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514601"/>
            <a:ext cx="9144000" cy="270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13198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667000" y="0"/>
            <a:ext cx="6629400" cy="438413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quarter" idx="1"/>
          </p:nvPr>
        </p:nvSpPr>
        <p:spPr>
          <a:xfrm>
            <a:off x="2209800" y="4495800"/>
            <a:ext cx="7239000" cy="1978152"/>
          </a:xfrm>
        </p:spPr>
        <p:txBody>
          <a:bodyPr>
            <a:normAutofit fontScale="92500" lnSpcReduction="10000"/>
          </a:bodyPr>
          <a:lstStyle/>
          <a:p>
            <a:pPr algn="just"/>
            <a:r>
              <a:rPr lang="en-IN" dirty="0" smtClean="0"/>
              <a:t>Vaccum reduces the air pressure inside the mould to about two third of atmospheric pressure</a:t>
            </a:r>
          </a:p>
          <a:p>
            <a:pPr algn="just"/>
            <a:r>
              <a:rPr lang="en-IN" dirty="0" smtClean="0"/>
              <a:t>The reduced pressure draws molten metal into the mould cavity through the gating system(bottom gate)</a:t>
            </a:r>
            <a:endParaRPr lang="en-US" dirty="0"/>
          </a:p>
        </p:txBody>
      </p:sp>
    </p:spTree>
    <p:extLst>
      <p:ext uri="{BB962C8B-B14F-4D97-AF65-F5344CB8AC3E}">
        <p14:creationId xmlns:p14="http://schemas.microsoft.com/office/powerpoint/2010/main" val="352554083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CLEANING AND FINISHING EQUIPMENT</a:t>
            </a:r>
            <a:endParaRPr lang="en-IN" dirty="0"/>
          </a:p>
        </p:txBody>
      </p:sp>
      <p:sp>
        <p:nvSpPr>
          <p:cNvPr id="3" name="Content Placeholder 2"/>
          <p:cNvSpPr>
            <a:spLocks noGrp="1"/>
          </p:cNvSpPr>
          <p:nvPr>
            <p:ph idx="1"/>
          </p:nvPr>
        </p:nvSpPr>
        <p:spPr>
          <a:xfrm>
            <a:off x="838200" y="1556684"/>
            <a:ext cx="10515600" cy="4351338"/>
          </a:xfrm>
        </p:spPr>
        <p:txBody>
          <a:bodyPr/>
          <a:lstStyle/>
          <a:p>
            <a:r>
              <a:rPr lang="en-IN" dirty="0" smtClean="0"/>
              <a:t>Fettling is the operation of cleaning and finishing of castings</a:t>
            </a:r>
          </a:p>
          <a:p>
            <a:r>
              <a:rPr lang="en-IN" dirty="0" smtClean="0"/>
              <a:t>It includes(a) removal of cores and surface cleaning  of casting(by using hand tools like hammers,files,wire brush and machines for hydro blasting and shot blasting)</a:t>
            </a:r>
          </a:p>
          <a:p>
            <a:r>
              <a:rPr lang="en-IN" dirty="0" smtClean="0"/>
              <a:t>(b) removal of gates,risers,runners,fins and other unwanted projection from castings(shearing machine, hand saws, band saws, grinding machines,oxy-acetylene cutting torch etc. are used for this purpose)</a:t>
            </a:r>
          </a:p>
          <a:p>
            <a:endParaRPr lang="en-IN" dirty="0"/>
          </a:p>
        </p:txBody>
      </p:sp>
    </p:spTree>
    <p:extLst>
      <p:ext uri="{BB962C8B-B14F-4D97-AF65-F5344CB8AC3E}">
        <p14:creationId xmlns:p14="http://schemas.microsoft.com/office/powerpoint/2010/main" val="580591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356"/>
            <a:ext cx="10515600" cy="861924"/>
          </a:xfrm>
        </p:spPr>
        <p:txBody>
          <a:bodyPr/>
          <a:lstStyle/>
          <a:p>
            <a:pPr algn="ctr"/>
            <a:r>
              <a:rPr lang="en-IN" dirty="0" smtClean="0"/>
              <a:t>PATTERN</a:t>
            </a:r>
            <a:endParaRPr lang="en-IN" dirty="0"/>
          </a:p>
        </p:txBody>
      </p:sp>
      <p:sp>
        <p:nvSpPr>
          <p:cNvPr id="3" name="Content Placeholder 2"/>
          <p:cNvSpPr>
            <a:spLocks noGrp="1"/>
          </p:cNvSpPr>
          <p:nvPr>
            <p:ph idx="1"/>
          </p:nvPr>
        </p:nvSpPr>
        <p:spPr>
          <a:xfrm>
            <a:off x="838200" y="785612"/>
            <a:ext cx="10515600" cy="5391352"/>
          </a:xfrm>
        </p:spPr>
        <p:txBody>
          <a:bodyPr>
            <a:normAutofit lnSpcReduction="10000"/>
          </a:bodyPr>
          <a:lstStyle/>
          <a:p>
            <a:r>
              <a:rPr lang="en-IN" dirty="0" smtClean="0"/>
              <a:t>Pattern is the replica or model of the object to be cast</a:t>
            </a:r>
          </a:p>
          <a:p>
            <a:pPr marL="0" indent="0" fontAlgn="base">
              <a:buNone/>
            </a:pPr>
            <a:r>
              <a:rPr lang="en-IN" b="1" dirty="0" smtClean="0"/>
              <a:t>Functions </a:t>
            </a:r>
            <a:r>
              <a:rPr lang="en-IN" b="1" dirty="0"/>
              <a:t>of the Pattern :</a:t>
            </a:r>
          </a:p>
          <a:p>
            <a:r>
              <a:rPr lang="en-IN" dirty="0" smtClean="0"/>
              <a:t>It prepares </a:t>
            </a:r>
            <a:r>
              <a:rPr lang="en-IN" dirty="0"/>
              <a:t>a </a:t>
            </a:r>
            <a:r>
              <a:rPr lang="en-IN" dirty="0" smtClean="0"/>
              <a:t>mould </a:t>
            </a:r>
            <a:r>
              <a:rPr lang="en-IN" dirty="0"/>
              <a:t>cavity for the purpose of making a casting</a:t>
            </a:r>
            <a:r>
              <a:rPr lang="en-IN" dirty="0" smtClean="0"/>
              <a:t>.</a:t>
            </a:r>
          </a:p>
          <a:p>
            <a:r>
              <a:rPr lang="en-IN" dirty="0" smtClean="0"/>
              <a:t> </a:t>
            </a:r>
            <a:r>
              <a:rPr lang="en-IN" dirty="0"/>
              <a:t>A pattern may </a:t>
            </a:r>
            <a:r>
              <a:rPr lang="en-IN" dirty="0" smtClean="0"/>
              <a:t>contain projection known as core </a:t>
            </a:r>
            <a:r>
              <a:rPr lang="en-IN" dirty="0"/>
              <a:t>prints if the casting requires a </a:t>
            </a:r>
            <a:r>
              <a:rPr lang="en-IN" dirty="0" smtClean="0"/>
              <a:t>core.</a:t>
            </a:r>
          </a:p>
          <a:p>
            <a:r>
              <a:rPr lang="en-IN" dirty="0" smtClean="0"/>
              <a:t> </a:t>
            </a:r>
            <a:r>
              <a:rPr lang="en-IN" dirty="0"/>
              <a:t>Runner, gates, and risers </a:t>
            </a:r>
            <a:r>
              <a:rPr lang="en-IN" dirty="0" smtClean="0"/>
              <a:t>may </a:t>
            </a:r>
            <a:r>
              <a:rPr lang="en-IN" dirty="0"/>
              <a:t>form a part of the pattern. </a:t>
            </a:r>
            <a:endParaRPr lang="en-IN" dirty="0" smtClean="0"/>
          </a:p>
          <a:p>
            <a:r>
              <a:rPr lang="en-IN" dirty="0" smtClean="0"/>
              <a:t>Pattern properly made and having finished surface </a:t>
            </a:r>
            <a:r>
              <a:rPr lang="en-IN" dirty="0"/>
              <a:t>reduce casting </a:t>
            </a:r>
            <a:r>
              <a:rPr lang="en-IN" dirty="0" smtClean="0"/>
              <a:t>defects</a:t>
            </a:r>
          </a:p>
          <a:p>
            <a:r>
              <a:rPr lang="en-IN" dirty="0" smtClean="0"/>
              <a:t>It helps to position core in proper place</a:t>
            </a:r>
          </a:p>
          <a:p>
            <a:r>
              <a:rPr lang="en-IN" dirty="0" smtClean="0"/>
              <a:t>It helps to establish parting line and parting surface in the mould</a:t>
            </a:r>
            <a:endParaRPr lang="en-IN" dirty="0"/>
          </a:p>
          <a:p>
            <a:r>
              <a:rPr lang="en-IN" dirty="0" smtClean="0"/>
              <a:t>It helps in establishing  locating points on the mould and there fore  on the casting to check casting dimensions</a:t>
            </a:r>
            <a:endParaRPr lang="en-IN" dirty="0"/>
          </a:p>
        </p:txBody>
      </p:sp>
    </p:spTree>
    <p:extLst>
      <p:ext uri="{BB962C8B-B14F-4D97-AF65-F5344CB8AC3E}">
        <p14:creationId xmlns:p14="http://schemas.microsoft.com/office/powerpoint/2010/main" val="1597060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5033"/>
          </a:xfrm>
        </p:spPr>
        <p:txBody>
          <a:bodyPr>
            <a:normAutofit fontScale="90000"/>
          </a:bodyPr>
          <a:lstStyle/>
          <a:p>
            <a:pPr algn="ctr"/>
            <a:r>
              <a:rPr lang="en-IN" dirty="0"/>
              <a:t>Types of pattern</a:t>
            </a:r>
            <a:br>
              <a:rPr lang="en-IN" dirty="0"/>
            </a:br>
            <a:endParaRPr lang="en-IN" dirty="0"/>
          </a:p>
        </p:txBody>
      </p:sp>
      <p:sp>
        <p:nvSpPr>
          <p:cNvPr id="3" name="Content Placeholder 2"/>
          <p:cNvSpPr>
            <a:spLocks noGrp="1"/>
          </p:cNvSpPr>
          <p:nvPr>
            <p:ph idx="1"/>
          </p:nvPr>
        </p:nvSpPr>
        <p:spPr>
          <a:xfrm>
            <a:off x="838200" y="837127"/>
            <a:ext cx="10515600" cy="5339836"/>
          </a:xfrm>
        </p:spPr>
        <p:txBody>
          <a:bodyPr>
            <a:normAutofit fontScale="92500" lnSpcReduction="20000"/>
          </a:bodyPr>
          <a:lstStyle/>
          <a:p>
            <a:pPr marL="514350" indent="-514350">
              <a:buAutoNum type="arabicPeriod"/>
            </a:pPr>
            <a:r>
              <a:rPr lang="it-IT" dirty="0" smtClean="0">
                <a:solidFill>
                  <a:schemeClr val="accent1"/>
                </a:solidFill>
              </a:rPr>
              <a:t>Single </a:t>
            </a:r>
            <a:r>
              <a:rPr lang="it-IT" dirty="0">
                <a:solidFill>
                  <a:schemeClr val="accent1"/>
                </a:solidFill>
              </a:rPr>
              <a:t>piece pattern (solid) pattern</a:t>
            </a:r>
            <a:r>
              <a:rPr lang="it-IT" dirty="0"/>
              <a:t>:</a:t>
            </a:r>
          </a:p>
          <a:p>
            <a:r>
              <a:rPr lang="en-IN" dirty="0"/>
              <a:t>Made from one piece and does not contain loose pieces or joints.</a:t>
            </a:r>
          </a:p>
          <a:p>
            <a:r>
              <a:rPr lang="en-IN" dirty="0"/>
              <a:t> Inexpensive. Used for large size simple castings.</a:t>
            </a:r>
          </a:p>
          <a:p>
            <a:r>
              <a:rPr lang="en-IN" dirty="0"/>
              <a:t> Pattern is accommodated either in the cope or in the drag. Examples: Stuffing box of steam engine</a:t>
            </a:r>
          </a:p>
          <a:p>
            <a:pPr marL="0" indent="0">
              <a:buNone/>
            </a:pPr>
            <a:r>
              <a:rPr lang="en-IN" dirty="0">
                <a:solidFill>
                  <a:schemeClr val="accent1"/>
                </a:solidFill>
              </a:rPr>
              <a:t>2.</a:t>
            </a:r>
            <a:r>
              <a:rPr lang="en-IN" dirty="0"/>
              <a:t> </a:t>
            </a:r>
            <a:r>
              <a:rPr lang="en-IN" dirty="0">
                <a:solidFill>
                  <a:schemeClr val="accent1"/>
                </a:solidFill>
              </a:rPr>
              <a:t>Split piece pattern: </a:t>
            </a:r>
          </a:p>
          <a:p>
            <a:r>
              <a:rPr lang="en-IN" dirty="0"/>
              <a:t>Pattern with complex shape cannot be made </a:t>
            </a:r>
            <a:r>
              <a:rPr lang="en-IN" dirty="0" smtClean="0"/>
              <a:t>in single piece due to difficulty in mould making and withdrawal of pattern from mould. Such pattern are made as split or two piece pattern</a:t>
            </a:r>
            <a:endParaRPr lang="en-IN" dirty="0"/>
          </a:p>
          <a:p>
            <a:r>
              <a:rPr lang="en-IN" dirty="0"/>
              <a:t> The upper and the lower parts of the split piece patterns are accommodated in the cope and drag portions of the mould respectively.</a:t>
            </a:r>
          </a:p>
          <a:p>
            <a:r>
              <a:rPr lang="en-IN" dirty="0"/>
              <a:t>Dowel pins are used for keeping the alignment between the two parts of the pattern. </a:t>
            </a:r>
            <a:endParaRPr lang="en-IN" dirty="0" smtClean="0"/>
          </a:p>
          <a:p>
            <a:r>
              <a:rPr lang="en-IN" dirty="0" smtClean="0"/>
              <a:t>Examples</a:t>
            </a:r>
            <a:r>
              <a:rPr lang="en-IN" dirty="0"/>
              <a:t>: Taps, water stop cocks </a:t>
            </a:r>
            <a:r>
              <a:rPr lang="en-IN" dirty="0" smtClean="0"/>
              <a:t>etc.</a:t>
            </a:r>
            <a:endParaRPr lang="en-IN" dirty="0"/>
          </a:p>
        </p:txBody>
      </p:sp>
    </p:spTree>
    <p:extLst>
      <p:ext uri="{BB962C8B-B14F-4D97-AF65-F5344CB8AC3E}">
        <p14:creationId xmlns:p14="http://schemas.microsoft.com/office/powerpoint/2010/main" val="34255386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3797</TotalTime>
  <Words>5166</Words>
  <Application>Microsoft Office PowerPoint</Application>
  <PresentationFormat>Widescreen</PresentationFormat>
  <Paragraphs>575</Paragraphs>
  <Slides>72</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72</vt:i4>
      </vt:variant>
    </vt:vector>
  </HeadingPairs>
  <TitlesOfParts>
    <vt:vector size="78" baseType="lpstr">
      <vt:lpstr>Arial</vt:lpstr>
      <vt:lpstr>Calibri</vt:lpstr>
      <vt:lpstr>Calibri Light</vt:lpstr>
      <vt:lpstr>Times New Roman</vt:lpstr>
      <vt:lpstr>Wingdings</vt:lpstr>
      <vt:lpstr>Office Theme</vt:lpstr>
      <vt:lpstr>FOUNDARY AND CASTING</vt:lpstr>
      <vt:lpstr>Foundry hand tools</vt:lpstr>
      <vt:lpstr>PowerPoint Presentation</vt:lpstr>
      <vt:lpstr>PowerPoint Presentation</vt:lpstr>
      <vt:lpstr>PowerPoint Presentation</vt:lpstr>
      <vt:lpstr>PROPERTIES OF MOULDING SAND</vt:lpstr>
      <vt:lpstr>PowerPoint Presentation</vt:lpstr>
      <vt:lpstr>PATTERN</vt:lpstr>
      <vt:lpstr>Types of pattern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Pattern Materials </vt:lpstr>
      <vt:lpstr>PowerPoint Presentation</vt:lpstr>
      <vt:lpstr>PowerPoint Presentation</vt:lpstr>
      <vt:lpstr>PowerPoint Presentation</vt:lpstr>
      <vt:lpstr>PATTERN ALLOWANCE</vt:lpstr>
      <vt:lpstr>PATTERN ALLOWANCE</vt:lpstr>
      <vt:lpstr>PowerPoint Presentation</vt:lpstr>
      <vt:lpstr>TYPES OF SAND USED IN MOULD</vt:lpstr>
      <vt:lpstr>PowerPoint Presentation</vt:lpstr>
      <vt:lpstr>PowerPoint Presentation</vt:lpstr>
      <vt:lpstr>Composition of moulding sand</vt:lpstr>
      <vt:lpstr>PowerPoint Presentation</vt:lpstr>
      <vt:lpstr>PowerPoint Presentation</vt:lpstr>
      <vt:lpstr>CHAPLETS</vt:lpstr>
      <vt:lpstr>MOULDING PROCESS</vt:lpstr>
      <vt:lpstr>PowerPoint Presentation</vt:lpstr>
      <vt:lpstr>PowerPoint Presentation</vt:lpstr>
      <vt:lpstr>PowerPoint Presentation</vt:lpstr>
      <vt:lpstr>STEPS INVOLVED IN SAND MOULDING(Turn over method)</vt:lpstr>
      <vt:lpstr>STEPS INVOLVED IN SAND MOULDING(Turn over method)</vt:lpstr>
      <vt:lpstr>Steps involved in sand moulding</vt:lpstr>
      <vt:lpstr>PowerPoint Presentation</vt:lpstr>
      <vt:lpstr>PowerPoint Presentation</vt:lpstr>
      <vt:lpstr>PowerPoint Presentation</vt:lpstr>
      <vt:lpstr>PowerPoint Presentation</vt:lpstr>
      <vt:lpstr>PowerPoint Presentation</vt:lpstr>
      <vt:lpstr>Advantages: Better surface finish and dimensional tolerances. Reduced machining. Requires less foundry space. Semi-skilled operators can handle the process easily. Shells can be stored for extended periods of time. Disadvantages: Initially the metallic pattern has to be cast to the desired shape, size and finish. Size and weight range of castings is limited. Process generates noxious fumes. </vt:lpstr>
      <vt:lpstr>PowerPoint Presentation</vt:lpstr>
      <vt:lpstr>PowerPoint Presentation</vt:lpstr>
      <vt:lpstr>E. Investment casting(lost wax casting or precision casting)</vt:lpstr>
      <vt:lpstr>Steps in investment casting (a) Wax injected into die to make pattern (b) Patterns attached to central sprue (c) Placing metal flask around pattern assembly (d)Investment is poured and allowed to harden around wax pattern (e) Removing wax pattern by  heating (f) Pouring molten metal into mould ( g) Remove casting by breaking mould material</vt:lpstr>
      <vt:lpstr>PRINCIPLES OF GATING SYSTEM</vt:lpstr>
      <vt:lpstr>PowerPoint Presentation</vt:lpstr>
      <vt:lpstr>PowerPoint Presentation</vt:lpstr>
      <vt:lpstr>PowerPoint Presentation</vt:lpstr>
      <vt:lpstr>PowerPoint Presentation</vt:lpstr>
      <vt:lpstr>RISER(FEEDER HEAD)</vt:lpstr>
      <vt:lpstr>CHILLS</vt:lpstr>
      <vt:lpstr>CHILLS</vt:lpstr>
      <vt:lpstr>Permanent mould casting or Gravity Die  Casting</vt:lpstr>
      <vt:lpstr>Permanent Mold Casting -Steps</vt:lpstr>
      <vt:lpstr>Permanent Mold Casting</vt:lpstr>
      <vt:lpstr>Advantages and Limitations</vt:lpstr>
      <vt:lpstr>Die Casting</vt:lpstr>
      <vt:lpstr>Die Casting</vt:lpstr>
      <vt:lpstr>PowerPoint Presentation</vt:lpstr>
      <vt:lpstr>PowerPoint Presentation</vt:lpstr>
      <vt:lpstr>HOT CHAMBER DIE CASTING – PLUNGER TYPE</vt:lpstr>
      <vt:lpstr>PowerPoint Presentation</vt:lpstr>
      <vt:lpstr>HOT CHAMBER DIE CASTING – Direct injection or Air injection  TYPE</vt:lpstr>
      <vt:lpstr>Cold‑Chamber Die Casting Machine</vt:lpstr>
      <vt:lpstr>Cold‑Chamber Die Casting </vt:lpstr>
      <vt:lpstr>Centrifugal casting</vt:lpstr>
      <vt:lpstr>Centrifugal Casting</vt:lpstr>
      <vt:lpstr> </vt:lpstr>
      <vt:lpstr>CLEANING AND FINISHING EQUIPMENT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282</cp:revision>
  <dcterms:created xsi:type="dcterms:W3CDTF">2017-09-05T13:18:36Z</dcterms:created>
  <dcterms:modified xsi:type="dcterms:W3CDTF">2018-12-11T07:22:46Z</dcterms:modified>
</cp:coreProperties>
</file>