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3" r:id="rId5"/>
    <p:sldId id="274" r:id="rId6"/>
    <p:sldId id="272" r:id="rId7"/>
    <p:sldId id="268" r:id="rId8"/>
    <p:sldId id="270" r:id="rId9"/>
    <p:sldId id="275" r:id="rId10"/>
    <p:sldId id="276" r:id="rId11"/>
    <p:sldId id="281" r:id="rId12"/>
    <p:sldId id="282" r:id="rId13"/>
    <p:sldId id="283" r:id="rId14"/>
    <p:sldId id="284" r:id="rId15"/>
    <p:sldId id="285" r:id="rId16"/>
    <p:sldId id="286" r:id="rId17"/>
    <p:sldId id="287" r:id="rId18"/>
    <p:sldId id="288" r:id="rId19"/>
    <p:sldId id="261" r:id="rId20"/>
    <p:sldId id="262" r:id="rId21"/>
    <p:sldId id="263" r:id="rId22"/>
    <p:sldId id="266" r:id="rId23"/>
    <p:sldId id="260" r:id="rId24"/>
    <p:sldId id="267" r:id="rId25"/>
    <p:sldId id="265" r:id="rId26"/>
    <p:sldId id="278" r:id="rId27"/>
    <p:sldId id="289" r:id="rId28"/>
    <p:sldId id="277" r:id="rId29"/>
    <p:sldId id="290" r:id="rId30"/>
    <p:sldId id="279"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D0E21-4F07-4E56-A641-D811E8F88D53}"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n-IN"/>
        </a:p>
      </dgm:t>
    </dgm:pt>
    <dgm:pt modelId="{685CF99B-D873-4409-84E4-A35C8B08FD78}">
      <dgm:prSet phldrT="[Text]" custT="1"/>
      <dgm:spPr/>
      <dgm:t>
        <a:bodyPr/>
        <a:lstStyle/>
        <a:p>
          <a:r>
            <a:rPr lang="en-US" sz="1600" b="1" dirty="0" smtClean="0"/>
            <a:t>Compound Design</a:t>
          </a:r>
          <a:endParaRPr lang="en-IN" sz="1600" b="1" dirty="0"/>
        </a:p>
      </dgm:t>
    </dgm:pt>
    <dgm:pt modelId="{D322F05A-508A-4BF0-A833-61A0C80667DF}" type="parTrans" cxnId="{B2742647-00F3-46F4-9369-A52ACDC13379}">
      <dgm:prSet/>
      <dgm:spPr/>
      <dgm:t>
        <a:bodyPr/>
        <a:lstStyle/>
        <a:p>
          <a:endParaRPr lang="en-IN" sz="1600" b="1"/>
        </a:p>
      </dgm:t>
    </dgm:pt>
    <dgm:pt modelId="{F8BCFDB1-DA85-4606-B6FC-EA1BF9A8CC6F}" type="sibTrans" cxnId="{B2742647-00F3-46F4-9369-A52ACDC13379}">
      <dgm:prSet custT="1"/>
      <dgm:spPr/>
      <dgm:t>
        <a:bodyPr/>
        <a:lstStyle/>
        <a:p>
          <a:endParaRPr lang="en-IN" sz="1600" b="1"/>
        </a:p>
      </dgm:t>
    </dgm:pt>
    <dgm:pt modelId="{61348390-DAE7-439C-8D79-60531E42BECC}">
      <dgm:prSet phldrT="[Text]" custT="1"/>
      <dgm:spPr/>
      <dgm:t>
        <a:bodyPr/>
        <a:lstStyle/>
        <a:p>
          <a:r>
            <a:rPr lang="en-US" sz="1600" b="1" dirty="0" smtClean="0"/>
            <a:t>Lab Evaluation</a:t>
          </a:r>
          <a:endParaRPr lang="en-IN" sz="1600" b="1" dirty="0"/>
        </a:p>
      </dgm:t>
    </dgm:pt>
    <dgm:pt modelId="{AC20A95F-57E0-46F4-84F6-2726637A0175}" type="parTrans" cxnId="{4C570886-897B-49D7-BA81-0976C7CFBFBF}">
      <dgm:prSet/>
      <dgm:spPr/>
      <dgm:t>
        <a:bodyPr/>
        <a:lstStyle/>
        <a:p>
          <a:endParaRPr lang="en-IN" sz="1600" b="1"/>
        </a:p>
      </dgm:t>
    </dgm:pt>
    <dgm:pt modelId="{FE26988D-95DD-45C0-BCF2-3A08C83952EF}" type="sibTrans" cxnId="{4C570886-897B-49D7-BA81-0976C7CFBFBF}">
      <dgm:prSet custT="1"/>
      <dgm:spPr/>
      <dgm:t>
        <a:bodyPr/>
        <a:lstStyle/>
        <a:p>
          <a:endParaRPr lang="en-IN" sz="1600" b="1"/>
        </a:p>
      </dgm:t>
    </dgm:pt>
    <dgm:pt modelId="{4D3D9637-4240-4C8C-AA83-2AA9BD00A301}">
      <dgm:prSet phldrT="[Text]" custT="1"/>
      <dgm:spPr/>
      <dgm:t>
        <a:bodyPr/>
        <a:lstStyle/>
        <a:p>
          <a:r>
            <a:rPr lang="en-US" sz="1600" b="1" dirty="0" smtClean="0"/>
            <a:t>(mixing, moulding, extrusion,      </a:t>
          </a:r>
        </a:p>
        <a:p>
          <a:r>
            <a:rPr lang="en-US" sz="1600" b="1" dirty="0" smtClean="0"/>
            <a:t>calendaring, fabrication of product,  </a:t>
          </a:r>
        </a:p>
        <a:p>
          <a:r>
            <a:rPr lang="en-US" sz="1600" b="1" dirty="0" smtClean="0"/>
            <a:t>curing, </a:t>
          </a:r>
          <a:r>
            <a:rPr lang="en-US" sz="1600" b="1" dirty="0" err="1" smtClean="0"/>
            <a:t>etc</a:t>
          </a:r>
          <a:r>
            <a:rPr lang="en-US" sz="1600" b="1" dirty="0" smtClean="0"/>
            <a:t> ),</a:t>
          </a:r>
          <a:endParaRPr lang="en-IN" sz="1600" b="1" dirty="0"/>
        </a:p>
      </dgm:t>
    </dgm:pt>
    <dgm:pt modelId="{16F97426-80C0-47D7-8040-96404A6A61A3}" type="parTrans" cxnId="{53F6880F-7C01-41D5-BE1D-937922D5E24E}">
      <dgm:prSet/>
      <dgm:spPr/>
      <dgm:t>
        <a:bodyPr/>
        <a:lstStyle/>
        <a:p>
          <a:endParaRPr lang="en-IN" sz="1600" b="1"/>
        </a:p>
      </dgm:t>
    </dgm:pt>
    <dgm:pt modelId="{0DDE908C-71C2-4239-9814-5BAA0412C7B3}" type="sibTrans" cxnId="{53F6880F-7C01-41D5-BE1D-937922D5E24E}">
      <dgm:prSet custT="1"/>
      <dgm:spPr/>
      <dgm:t>
        <a:bodyPr/>
        <a:lstStyle/>
        <a:p>
          <a:endParaRPr lang="en-IN" sz="1600" b="1"/>
        </a:p>
      </dgm:t>
    </dgm:pt>
    <dgm:pt modelId="{5CE0D205-078D-46AC-B5F7-471F6F15211D}">
      <dgm:prSet phldrT="[Text]" custT="1"/>
      <dgm:spPr/>
      <dgm:t>
        <a:bodyPr/>
        <a:lstStyle/>
        <a:p>
          <a:r>
            <a:rPr lang="en-US" sz="1600" b="1" dirty="0" smtClean="0"/>
            <a:t>Analysis of feedback</a:t>
          </a:r>
          <a:endParaRPr lang="en-IN" sz="1600" b="1" dirty="0"/>
        </a:p>
      </dgm:t>
    </dgm:pt>
    <dgm:pt modelId="{F7B29C34-2895-4C78-A71E-0C3127BC7F6F}" type="parTrans" cxnId="{80B3B299-EC53-4268-8DF7-4A06B39F177C}">
      <dgm:prSet/>
      <dgm:spPr/>
      <dgm:t>
        <a:bodyPr/>
        <a:lstStyle/>
        <a:p>
          <a:endParaRPr lang="en-IN" sz="1600" b="1"/>
        </a:p>
      </dgm:t>
    </dgm:pt>
    <dgm:pt modelId="{E9579CBB-2F4C-4E0E-BF70-B671952A7576}" type="sibTrans" cxnId="{80B3B299-EC53-4268-8DF7-4A06B39F177C}">
      <dgm:prSet custT="1"/>
      <dgm:spPr/>
      <dgm:t>
        <a:bodyPr/>
        <a:lstStyle/>
        <a:p>
          <a:endParaRPr lang="en-IN" sz="1600" b="1"/>
        </a:p>
      </dgm:t>
    </dgm:pt>
    <dgm:pt modelId="{1978680D-9791-4667-B7D7-03B0BB1CDF12}">
      <dgm:prSet phldrT="[Text]" custT="1"/>
      <dgm:spPr/>
      <dgm:t>
        <a:bodyPr/>
        <a:lstStyle/>
        <a:p>
          <a:r>
            <a:rPr lang="en-US" sz="1600" b="1" dirty="0" smtClean="0"/>
            <a:t>Compound Modification  (if reqd.),</a:t>
          </a:r>
          <a:endParaRPr lang="en-IN" sz="1600" b="1" dirty="0"/>
        </a:p>
      </dgm:t>
    </dgm:pt>
    <dgm:pt modelId="{DA3CD384-174C-49A7-9480-BF5AFD84508D}" type="parTrans" cxnId="{F050028E-2439-4877-B6FB-CB21E44B0D38}">
      <dgm:prSet/>
      <dgm:spPr/>
      <dgm:t>
        <a:bodyPr/>
        <a:lstStyle/>
        <a:p>
          <a:endParaRPr lang="en-IN" sz="1600" b="1"/>
        </a:p>
      </dgm:t>
    </dgm:pt>
    <dgm:pt modelId="{CA084D7B-F16C-471D-8EED-AE9F87706166}" type="sibTrans" cxnId="{F050028E-2439-4877-B6FB-CB21E44B0D38}">
      <dgm:prSet custT="1"/>
      <dgm:spPr/>
      <dgm:t>
        <a:bodyPr/>
        <a:lstStyle/>
        <a:p>
          <a:endParaRPr lang="en-IN" sz="1600" b="1"/>
        </a:p>
      </dgm:t>
    </dgm:pt>
    <dgm:pt modelId="{3CFC36C2-334D-4627-BB0C-56CFECCDC241}">
      <dgm:prSet phldrT="[Text]" custT="1"/>
      <dgm:spPr/>
      <dgm:t>
        <a:bodyPr/>
        <a:lstStyle/>
        <a:p>
          <a:r>
            <a:rPr lang="en-US" sz="1600" b="1" dirty="0" smtClean="0"/>
            <a:t>Testing  of processing properties </a:t>
          </a:r>
        </a:p>
        <a:p>
          <a:r>
            <a:rPr lang="en-US" sz="1600" b="1" dirty="0" smtClean="0"/>
            <a:t>and of finished product</a:t>
          </a:r>
          <a:endParaRPr lang="en-IN" sz="1600" b="1" dirty="0"/>
        </a:p>
      </dgm:t>
    </dgm:pt>
    <dgm:pt modelId="{AC98CC64-85D0-4CF0-B210-47DFADFB5582}" type="parTrans" cxnId="{23281E6A-EB3F-4108-ABFF-FFFABD1291CE}">
      <dgm:prSet/>
      <dgm:spPr/>
      <dgm:t>
        <a:bodyPr/>
        <a:lstStyle/>
        <a:p>
          <a:endParaRPr lang="en-IN" sz="1600" b="1"/>
        </a:p>
      </dgm:t>
    </dgm:pt>
    <dgm:pt modelId="{0BC9EF18-C844-4B66-AD8E-B08DACE8E884}" type="sibTrans" cxnId="{23281E6A-EB3F-4108-ABFF-FFFABD1291CE}">
      <dgm:prSet custT="1"/>
      <dgm:spPr/>
      <dgm:t>
        <a:bodyPr/>
        <a:lstStyle/>
        <a:p>
          <a:endParaRPr lang="en-IN" sz="1600" b="1"/>
        </a:p>
      </dgm:t>
    </dgm:pt>
    <dgm:pt modelId="{13FBBD0E-8A1D-43F3-97C6-EEC9C0DD044E}">
      <dgm:prSet phldrT="[Text]" custT="1"/>
      <dgm:spPr/>
      <dgm:t>
        <a:bodyPr/>
        <a:lstStyle/>
        <a:p>
          <a:r>
            <a:rPr lang="en-US" sz="1600" b="1" dirty="0" smtClean="0"/>
            <a:t>Field trials</a:t>
          </a:r>
          <a:endParaRPr lang="en-IN" sz="1600" b="1" dirty="0"/>
        </a:p>
      </dgm:t>
    </dgm:pt>
    <dgm:pt modelId="{319F2316-6280-41D2-8009-B59A75619AC5}" type="parTrans" cxnId="{7646249F-80FB-463C-93F2-E5E81952BF20}">
      <dgm:prSet/>
      <dgm:spPr/>
      <dgm:t>
        <a:bodyPr/>
        <a:lstStyle/>
        <a:p>
          <a:endParaRPr lang="en-IN" sz="1600" b="1"/>
        </a:p>
      </dgm:t>
    </dgm:pt>
    <dgm:pt modelId="{0F3F8C75-60A2-4767-BCE7-217E190F2C24}" type="sibTrans" cxnId="{7646249F-80FB-463C-93F2-E5E81952BF20}">
      <dgm:prSet custT="1"/>
      <dgm:spPr/>
      <dgm:t>
        <a:bodyPr/>
        <a:lstStyle/>
        <a:p>
          <a:endParaRPr lang="en-IN" sz="1600" b="1"/>
        </a:p>
      </dgm:t>
    </dgm:pt>
    <dgm:pt modelId="{4B4FF957-A34D-47F5-9AB2-53AD0C5CE291}">
      <dgm:prSet phldrT="[Text]" custT="1"/>
      <dgm:spPr/>
      <dgm:t>
        <a:bodyPr/>
        <a:lstStyle/>
        <a:p>
          <a:r>
            <a:rPr lang="en-US" sz="1600" b="1" dirty="0" smtClean="0"/>
            <a:t>Validation of  manufacturing </a:t>
          </a:r>
        </a:p>
        <a:p>
          <a:r>
            <a:rPr lang="en-US" sz="1600" b="1" dirty="0" smtClean="0"/>
            <a:t>process. </a:t>
          </a:r>
          <a:endParaRPr lang="en-IN" sz="1600" b="1" dirty="0"/>
        </a:p>
      </dgm:t>
    </dgm:pt>
    <dgm:pt modelId="{BFB9194A-A023-4F42-9134-C791BD75EB83}" type="parTrans" cxnId="{E9DDB0B9-3CAE-465E-B809-78D15FB86F2A}">
      <dgm:prSet/>
      <dgm:spPr/>
      <dgm:t>
        <a:bodyPr/>
        <a:lstStyle/>
        <a:p>
          <a:endParaRPr lang="en-IN" sz="1600" b="1"/>
        </a:p>
      </dgm:t>
    </dgm:pt>
    <dgm:pt modelId="{D37A3303-027A-4455-91EA-A06F0C018D93}" type="sibTrans" cxnId="{E9DDB0B9-3CAE-465E-B809-78D15FB86F2A}">
      <dgm:prSet/>
      <dgm:spPr/>
      <dgm:t>
        <a:bodyPr/>
        <a:lstStyle/>
        <a:p>
          <a:endParaRPr lang="en-IN" sz="1600" b="1"/>
        </a:p>
      </dgm:t>
    </dgm:pt>
    <dgm:pt modelId="{51C28CEE-8056-4817-95C9-8E21FA82B2D3}" type="pres">
      <dgm:prSet presAssocID="{21BD0E21-4F07-4E56-A641-D811E8F88D53}" presName="diagram" presStyleCnt="0">
        <dgm:presLayoutVars>
          <dgm:dir/>
          <dgm:resizeHandles val="exact"/>
        </dgm:presLayoutVars>
      </dgm:prSet>
      <dgm:spPr/>
      <dgm:t>
        <a:bodyPr/>
        <a:lstStyle/>
        <a:p>
          <a:endParaRPr lang="en-IN"/>
        </a:p>
      </dgm:t>
    </dgm:pt>
    <dgm:pt modelId="{B4A4477A-AB81-4B79-B4DC-4693CBCE4D21}" type="pres">
      <dgm:prSet presAssocID="{685CF99B-D873-4409-84E4-A35C8B08FD78}" presName="node" presStyleLbl="node1" presStyleIdx="0" presStyleCnt="8">
        <dgm:presLayoutVars>
          <dgm:bulletEnabled val="1"/>
        </dgm:presLayoutVars>
      </dgm:prSet>
      <dgm:spPr/>
      <dgm:t>
        <a:bodyPr/>
        <a:lstStyle/>
        <a:p>
          <a:endParaRPr lang="en-IN"/>
        </a:p>
      </dgm:t>
    </dgm:pt>
    <dgm:pt modelId="{D744A3C0-D1A4-4543-850B-A54B0DE3484E}" type="pres">
      <dgm:prSet presAssocID="{F8BCFDB1-DA85-4606-B6FC-EA1BF9A8CC6F}" presName="sibTrans" presStyleLbl="sibTrans2D1" presStyleIdx="0" presStyleCnt="7"/>
      <dgm:spPr/>
      <dgm:t>
        <a:bodyPr/>
        <a:lstStyle/>
        <a:p>
          <a:endParaRPr lang="en-IN"/>
        </a:p>
      </dgm:t>
    </dgm:pt>
    <dgm:pt modelId="{39378C58-E933-4B22-9B1A-617ECA364883}" type="pres">
      <dgm:prSet presAssocID="{F8BCFDB1-DA85-4606-B6FC-EA1BF9A8CC6F}" presName="connectorText" presStyleLbl="sibTrans2D1" presStyleIdx="0" presStyleCnt="7"/>
      <dgm:spPr/>
      <dgm:t>
        <a:bodyPr/>
        <a:lstStyle/>
        <a:p>
          <a:endParaRPr lang="en-IN"/>
        </a:p>
      </dgm:t>
    </dgm:pt>
    <dgm:pt modelId="{0290296D-417F-492E-AB16-D8EE86C627F9}" type="pres">
      <dgm:prSet presAssocID="{61348390-DAE7-439C-8D79-60531E42BECC}" presName="node" presStyleLbl="node1" presStyleIdx="1" presStyleCnt="8">
        <dgm:presLayoutVars>
          <dgm:bulletEnabled val="1"/>
        </dgm:presLayoutVars>
      </dgm:prSet>
      <dgm:spPr/>
      <dgm:t>
        <a:bodyPr/>
        <a:lstStyle/>
        <a:p>
          <a:endParaRPr lang="en-IN"/>
        </a:p>
      </dgm:t>
    </dgm:pt>
    <dgm:pt modelId="{1124C8DE-090D-4178-A3DB-9305FFD83154}" type="pres">
      <dgm:prSet presAssocID="{FE26988D-95DD-45C0-BCF2-3A08C83952EF}" presName="sibTrans" presStyleLbl="sibTrans2D1" presStyleIdx="1" presStyleCnt="7"/>
      <dgm:spPr/>
      <dgm:t>
        <a:bodyPr/>
        <a:lstStyle/>
        <a:p>
          <a:endParaRPr lang="en-IN"/>
        </a:p>
      </dgm:t>
    </dgm:pt>
    <dgm:pt modelId="{6C7315A2-41A8-4833-BBCA-ADF646FC748A}" type="pres">
      <dgm:prSet presAssocID="{FE26988D-95DD-45C0-BCF2-3A08C83952EF}" presName="connectorText" presStyleLbl="sibTrans2D1" presStyleIdx="1" presStyleCnt="7"/>
      <dgm:spPr/>
      <dgm:t>
        <a:bodyPr/>
        <a:lstStyle/>
        <a:p>
          <a:endParaRPr lang="en-IN"/>
        </a:p>
      </dgm:t>
    </dgm:pt>
    <dgm:pt modelId="{1B3DEEB2-BB72-45E4-82B9-0F8E00062613}" type="pres">
      <dgm:prSet presAssocID="{4D3D9637-4240-4C8C-AA83-2AA9BD00A301}" presName="node" presStyleLbl="node1" presStyleIdx="2" presStyleCnt="8" custScaleX="113199" custScaleY="104736">
        <dgm:presLayoutVars>
          <dgm:bulletEnabled val="1"/>
        </dgm:presLayoutVars>
      </dgm:prSet>
      <dgm:spPr/>
      <dgm:t>
        <a:bodyPr/>
        <a:lstStyle/>
        <a:p>
          <a:endParaRPr lang="en-IN"/>
        </a:p>
      </dgm:t>
    </dgm:pt>
    <dgm:pt modelId="{690FE6D7-4956-45A2-AF3A-3683043D6346}" type="pres">
      <dgm:prSet presAssocID="{0DDE908C-71C2-4239-9814-5BAA0412C7B3}" presName="sibTrans" presStyleLbl="sibTrans2D1" presStyleIdx="2" presStyleCnt="7"/>
      <dgm:spPr/>
      <dgm:t>
        <a:bodyPr/>
        <a:lstStyle/>
        <a:p>
          <a:endParaRPr lang="en-IN"/>
        </a:p>
      </dgm:t>
    </dgm:pt>
    <dgm:pt modelId="{BC7F25D1-E917-4E78-AF91-3A60446B218F}" type="pres">
      <dgm:prSet presAssocID="{0DDE908C-71C2-4239-9814-5BAA0412C7B3}" presName="connectorText" presStyleLbl="sibTrans2D1" presStyleIdx="2" presStyleCnt="7"/>
      <dgm:spPr/>
      <dgm:t>
        <a:bodyPr/>
        <a:lstStyle/>
        <a:p>
          <a:endParaRPr lang="en-IN"/>
        </a:p>
      </dgm:t>
    </dgm:pt>
    <dgm:pt modelId="{6BE44B62-B0FD-4E9C-9267-62BA05270776}" type="pres">
      <dgm:prSet presAssocID="{5CE0D205-078D-46AC-B5F7-471F6F15211D}" presName="node" presStyleLbl="node1" presStyleIdx="3" presStyleCnt="8">
        <dgm:presLayoutVars>
          <dgm:bulletEnabled val="1"/>
        </dgm:presLayoutVars>
      </dgm:prSet>
      <dgm:spPr/>
      <dgm:t>
        <a:bodyPr/>
        <a:lstStyle/>
        <a:p>
          <a:endParaRPr lang="en-IN"/>
        </a:p>
      </dgm:t>
    </dgm:pt>
    <dgm:pt modelId="{2C358477-E04B-4683-A078-0943A400667B}" type="pres">
      <dgm:prSet presAssocID="{E9579CBB-2F4C-4E0E-BF70-B671952A7576}" presName="sibTrans" presStyleLbl="sibTrans2D1" presStyleIdx="3" presStyleCnt="7"/>
      <dgm:spPr/>
      <dgm:t>
        <a:bodyPr/>
        <a:lstStyle/>
        <a:p>
          <a:endParaRPr lang="en-IN"/>
        </a:p>
      </dgm:t>
    </dgm:pt>
    <dgm:pt modelId="{DAD583D0-63CE-4272-A4B6-42972261EE9B}" type="pres">
      <dgm:prSet presAssocID="{E9579CBB-2F4C-4E0E-BF70-B671952A7576}" presName="connectorText" presStyleLbl="sibTrans2D1" presStyleIdx="3" presStyleCnt="7"/>
      <dgm:spPr/>
      <dgm:t>
        <a:bodyPr/>
        <a:lstStyle/>
        <a:p>
          <a:endParaRPr lang="en-IN"/>
        </a:p>
      </dgm:t>
    </dgm:pt>
    <dgm:pt modelId="{D6740C69-1BD3-4DF7-A194-9364B5DD47E8}" type="pres">
      <dgm:prSet presAssocID="{1978680D-9791-4667-B7D7-03B0BB1CDF12}" presName="node" presStyleLbl="node1" presStyleIdx="4" presStyleCnt="8">
        <dgm:presLayoutVars>
          <dgm:bulletEnabled val="1"/>
        </dgm:presLayoutVars>
      </dgm:prSet>
      <dgm:spPr/>
      <dgm:t>
        <a:bodyPr/>
        <a:lstStyle/>
        <a:p>
          <a:endParaRPr lang="en-IN"/>
        </a:p>
      </dgm:t>
    </dgm:pt>
    <dgm:pt modelId="{FD4D71F0-6168-4E12-BC2B-31FA9F97AF26}" type="pres">
      <dgm:prSet presAssocID="{CA084D7B-F16C-471D-8EED-AE9F87706166}" presName="sibTrans" presStyleLbl="sibTrans2D1" presStyleIdx="4" presStyleCnt="7"/>
      <dgm:spPr/>
      <dgm:t>
        <a:bodyPr/>
        <a:lstStyle/>
        <a:p>
          <a:endParaRPr lang="en-IN"/>
        </a:p>
      </dgm:t>
    </dgm:pt>
    <dgm:pt modelId="{C731F1CE-49C4-42EB-96C2-626A254458F0}" type="pres">
      <dgm:prSet presAssocID="{CA084D7B-F16C-471D-8EED-AE9F87706166}" presName="connectorText" presStyleLbl="sibTrans2D1" presStyleIdx="4" presStyleCnt="7"/>
      <dgm:spPr/>
      <dgm:t>
        <a:bodyPr/>
        <a:lstStyle/>
        <a:p>
          <a:endParaRPr lang="en-IN"/>
        </a:p>
      </dgm:t>
    </dgm:pt>
    <dgm:pt modelId="{CE4D5CA5-BC46-48A0-B22E-194D8D7772A9}" type="pres">
      <dgm:prSet presAssocID="{3CFC36C2-334D-4627-BB0C-56CFECCDC241}" presName="node" presStyleLbl="node1" presStyleIdx="5" presStyleCnt="8">
        <dgm:presLayoutVars>
          <dgm:bulletEnabled val="1"/>
        </dgm:presLayoutVars>
      </dgm:prSet>
      <dgm:spPr/>
      <dgm:t>
        <a:bodyPr/>
        <a:lstStyle/>
        <a:p>
          <a:endParaRPr lang="en-IN"/>
        </a:p>
      </dgm:t>
    </dgm:pt>
    <dgm:pt modelId="{A8A9A3B8-7310-43A0-9D85-95BF4A93B460}" type="pres">
      <dgm:prSet presAssocID="{0BC9EF18-C844-4B66-AD8E-B08DACE8E884}" presName="sibTrans" presStyleLbl="sibTrans2D1" presStyleIdx="5" presStyleCnt="7"/>
      <dgm:spPr/>
      <dgm:t>
        <a:bodyPr/>
        <a:lstStyle/>
        <a:p>
          <a:endParaRPr lang="en-IN"/>
        </a:p>
      </dgm:t>
    </dgm:pt>
    <dgm:pt modelId="{785E9687-BA4D-4BF9-9B3B-9D80A6FD2946}" type="pres">
      <dgm:prSet presAssocID="{0BC9EF18-C844-4B66-AD8E-B08DACE8E884}" presName="connectorText" presStyleLbl="sibTrans2D1" presStyleIdx="5" presStyleCnt="7"/>
      <dgm:spPr/>
      <dgm:t>
        <a:bodyPr/>
        <a:lstStyle/>
        <a:p>
          <a:endParaRPr lang="en-IN"/>
        </a:p>
      </dgm:t>
    </dgm:pt>
    <dgm:pt modelId="{C5F6E764-2EEA-4DC0-A9F4-3608A2CC213B}" type="pres">
      <dgm:prSet presAssocID="{13FBBD0E-8A1D-43F3-97C6-EEC9C0DD044E}" presName="node" presStyleLbl="node1" presStyleIdx="6" presStyleCnt="8">
        <dgm:presLayoutVars>
          <dgm:bulletEnabled val="1"/>
        </dgm:presLayoutVars>
      </dgm:prSet>
      <dgm:spPr/>
      <dgm:t>
        <a:bodyPr/>
        <a:lstStyle/>
        <a:p>
          <a:endParaRPr lang="en-IN"/>
        </a:p>
      </dgm:t>
    </dgm:pt>
    <dgm:pt modelId="{3666D74F-F5C7-40D0-9BFE-DF1E85328B48}" type="pres">
      <dgm:prSet presAssocID="{0F3F8C75-60A2-4767-BCE7-217E190F2C24}" presName="sibTrans" presStyleLbl="sibTrans2D1" presStyleIdx="6" presStyleCnt="7"/>
      <dgm:spPr/>
      <dgm:t>
        <a:bodyPr/>
        <a:lstStyle/>
        <a:p>
          <a:endParaRPr lang="en-IN"/>
        </a:p>
      </dgm:t>
    </dgm:pt>
    <dgm:pt modelId="{85AF76E6-5053-483A-A7BC-75F7A3EB9BD6}" type="pres">
      <dgm:prSet presAssocID="{0F3F8C75-60A2-4767-BCE7-217E190F2C24}" presName="connectorText" presStyleLbl="sibTrans2D1" presStyleIdx="6" presStyleCnt="7"/>
      <dgm:spPr/>
      <dgm:t>
        <a:bodyPr/>
        <a:lstStyle/>
        <a:p>
          <a:endParaRPr lang="en-IN"/>
        </a:p>
      </dgm:t>
    </dgm:pt>
    <dgm:pt modelId="{0519637F-1DE3-41E0-BA53-FE81976166C7}" type="pres">
      <dgm:prSet presAssocID="{4B4FF957-A34D-47F5-9AB2-53AD0C5CE291}" presName="node" presStyleLbl="node1" presStyleIdx="7" presStyleCnt="8">
        <dgm:presLayoutVars>
          <dgm:bulletEnabled val="1"/>
        </dgm:presLayoutVars>
      </dgm:prSet>
      <dgm:spPr/>
      <dgm:t>
        <a:bodyPr/>
        <a:lstStyle/>
        <a:p>
          <a:endParaRPr lang="en-IN"/>
        </a:p>
      </dgm:t>
    </dgm:pt>
  </dgm:ptLst>
  <dgm:cxnLst>
    <dgm:cxn modelId="{BB3A1D10-8AE8-40ED-A124-D0F9CF38CBFF}" type="presOf" srcId="{0BC9EF18-C844-4B66-AD8E-B08DACE8E884}" destId="{A8A9A3B8-7310-43A0-9D85-95BF4A93B460}" srcOrd="0" destOrd="0" presId="urn:microsoft.com/office/officeart/2005/8/layout/process5"/>
    <dgm:cxn modelId="{80B3B299-EC53-4268-8DF7-4A06B39F177C}" srcId="{21BD0E21-4F07-4E56-A641-D811E8F88D53}" destId="{5CE0D205-078D-46AC-B5F7-471F6F15211D}" srcOrd="3" destOrd="0" parTransId="{F7B29C34-2895-4C78-A71E-0C3127BC7F6F}" sibTransId="{E9579CBB-2F4C-4E0E-BF70-B671952A7576}"/>
    <dgm:cxn modelId="{0086D7A2-4255-4210-851A-227F50127603}" type="presOf" srcId="{0F3F8C75-60A2-4767-BCE7-217E190F2C24}" destId="{3666D74F-F5C7-40D0-9BFE-DF1E85328B48}" srcOrd="0" destOrd="0" presId="urn:microsoft.com/office/officeart/2005/8/layout/process5"/>
    <dgm:cxn modelId="{CFDD7305-1BFE-49E5-BC02-AD491A15C699}" type="presOf" srcId="{0F3F8C75-60A2-4767-BCE7-217E190F2C24}" destId="{85AF76E6-5053-483A-A7BC-75F7A3EB9BD6}" srcOrd="1" destOrd="0" presId="urn:microsoft.com/office/officeart/2005/8/layout/process5"/>
    <dgm:cxn modelId="{C31DA3CF-CE72-4FB9-80D7-A0ACDBC517E3}" type="presOf" srcId="{61348390-DAE7-439C-8D79-60531E42BECC}" destId="{0290296D-417F-492E-AB16-D8EE86C627F9}" srcOrd="0" destOrd="0" presId="urn:microsoft.com/office/officeart/2005/8/layout/process5"/>
    <dgm:cxn modelId="{8BA32823-695B-42D8-8CA4-A0BF7F274E7A}" type="presOf" srcId="{CA084D7B-F16C-471D-8EED-AE9F87706166}" destId="{FD4D71F0-6168-4E12-BC2B-31FA9F97AF26}" srcOrd="0" destOrd="0" presId="urn:microsoft.com/office/officeart/2005/8/layout/process5"/>
    <dgm:cxn modelId="{7631BADE-BCCE-4B31-B037-2153724B6B0E}" type="presOf" srcId="{13FBBD0E-8A1D-43F3-97C6-EEC9C0DD044E}" destId="{C5F6E764-2EEA-4DC0-A9F4-3608A2CC213B}" srcOrd="0" destOrd="0" presId="urn:microsoft.com/office/officeart/2005/8/layout/process5"/>
    <dgm:cxn modelId="{477BC1E3-0A2C-4B76-8227-5424E8BDBB44}" type="presOf" srcId="{4B4FF957-A34D-47F5-9AB2-53AD0C5CE291}" destId="{0519637F-1DE3-41E0-BA53-FE81976166C7}" srcOrd="0" destOrd="0" presId="urn:microsoft.com/office/officeart/2005/8/layout/process5"/>
    <dgm:cxn modelId="{83AA08A1-4168-4F5D-9826-ABE902272873}" type="presOf" srcId="{E9579CBB-2F4C-4E0E-BF70-B671952A7576}" destId="{DAD583D0-63CE-4272-A4B6-42972261EE9B}" srcOrd="1" destOrd="0" presId="urn:microsoft.com/office/officeart/2005/8/layout/process5"/>
    <dgm:cxn modelId="{B2742647-00F3-46F4-9369-A52ACDC13379}" srcId="{21BD0E21-4F07-4E56-A641-D811E8F88D53}" destId="{685CF99B-D873-4409-84E4-A35C8B08FD78}" srcOrd="0" destOrd="0" parTransId="{D322F05A-508A-4BF0-A833-61A0C80667DF}" sibTransId="{F8BCFDB1-DA85-4606-B6FC-EA1BF9A8CC6F}"/>
    <dgm:cxn modelId="{239EFA76-341C-46A2-83B4-A96299DD8FBF}" type="presOf" srcId="{1978680D-9791-4667-B7D7-03B0BB1CDF12}" destId="{D6740C69-1BD3-4DF7-A194-9364B5DD47E8}" srcOrd="0" destOrd="0" presId="urn:microsoft.com/office/officeart/2005/8/layout/process5"/>
    <dgm:cxn modelId="{7646249F-80FB-463C-93F2-E5E81952BF20}" srcId="{21BD0E21-4F07-4E56-A641-D811E8F88D53}" destId="{13FBBD0E-8A1D-43F3-97C6-EEC9C0DD044E}" srcOrd="6" destOrd="0" parTransId="{319F2316-6280-41D2-8009-B59A75619AC5}" sibTransId="{0F3F8C75-60A2-4767-BCE7-217E190F2C24}"/>
    <dgm:cxn modelId="{F144BB20-7535-496B-881B-3E2DB6E42A22}" type="presOf" srcId="{0BC9EF18-C844-4B66-AD8E-B08DACE8E884}" destId="{785E9687-BA4D-4BF9-9B3B-9D80A6FD2946}" srcOrd="1" destOrd="0" presId="urn:microsoft.com/office/officeart/2005/8/layout/process5"/>
    <dgm:cxn modelId="{69175512-4932-4CE2-AEEE-A6B09D12AE61}" type="presOf" srcId="{5CE0D205-078D-46AC-B5F7-471F6F15211D}" destId="{6BE44B62-B0FD-4E9C-9267-62BA05270776}" srcOrd="0" destOrd="0" presId="urn:microsoft.com/office/officeart/2005/8/layout/process5"/>
    <dgm:cxn modelId="{FF64B0A8-0094-4744-A566-F6A13C118F02}" type="presOf" srcId="{0DDE908C-71C2-4239-9814-5BAA0412C7B3}" destId="{690FE6D7-4956-45A2-AF3A-3683043D6346}" srcOrd="0" destOrd="0" presId="urn:microsoft.com/office/officeart/2005/8/layout/process5"/>
    <dgm:cxn modelId="{4C570886-897B-49D7-BA81-0976C7CFBFBF}" srcId="{21BD0E21-4F07-4E56-A641-D811E8F88D53}" destId="{61348390-DAE7-439C-8D79-60531E42BECC}" srcOrd="1" destOrd="0" parTransId="{AC20A95F-57E0-46F4-84F6-2726637A0175}" sibTransId="{FE26988D-95DD-45C0-BCF2-3A08C83952EF}"/>
    <dgm:cxn modelId="{DC0FF76F-B88F-4DDE-890E-03D2A151F6FD}" type="presOf" srcId="{4D3D9637-4240-4C8C-AA83-2AA9BD00A301}" destId="{1B3DEEB2-BB72-45E4-82B9-0F8E00062613}" srcOrd="0" destOrd="0" presId="urn:microsoft.com/office/officeart/2005/8/layout/process5"/>
    <dgm:cxn modelId="{D84D7E70-6CBC-42AD-9412-46D4CE57A89E}" type="presOf" srcId="{0DDE908C-71C2-4239-9814-5BAA0412C7B3}" destId="{BC7F25D1-E917-4E78-AF91-3A60446B218F}" srcOrd="1" destOrd="0" presId="urn:microsoft.com/office/officeart/2005/8/layout/process5"/>
    <dgm:cxn modelId="{FCD88B66-D5FE-4640-8978-E0C8219E355A}" type="presOf" srcId="{3CFC36C2-334D-4627-BB0C-56CFECCDC241}" destId="{CE4D5CA5-BC46-48A0-B22E-194D8D7772A9}" srcOrd="0" destOrd="0" presId="urn:microsoft.com/office/officeart/2005/8/layout/process5"/>
    <dgm:cxn modelId="{F185E566-1FAD-494A-BECA-50B307CE2EDB}" type="presOf" srcId="{21BD0E21-4F07-4E56-A641-D811E8F88D53}" destId="{51C28CEE-8056-4817-95C9-8E21FA82B2D3}" srcOrd="0" destOrd="0" presId="urn:microsoft.com/office/officeart/2005/8/layout/process5"/>
    <dgm:cxn modelId="{F050028E-2439-4877-B6FB-CB21E44B0D38}" srcId="{21BD0E21-4F07-4E56-A641-D811E8F88D53}" destId="{1978680D-9791-4667-B7D7-03B0BB1CDF12}" srcOrd="4" destOrd="0" parTransId="{DA3CD384-174C-49A7-9480-BF5AFD84508D}" sibTransId="{CA084D7B-F16C-471D-8EED-AE9F87706166}"/>
    <dgm:cxn modelId="{2D9890EC-85DD-411B-B081-E888D05EA2A7}" type="presOf" srcId="{FE26988D-95DD-45C0-BCF2-3A08C83952EF}" destId="{6C7315A2-41A8-4833-BBCA-ADF646FC748A}" srcOrd="1" destOrd="0" presId="urn:microsoft.com/office/officeart/2005/8/layout/process5"/>
    <dgm:cxn modelId="{3D0EF236-A4AD-4714-8E5F-F5ABF3D7479E}" type="presOf" srcId="{F8BCFDB1-DA85-4606-B6FC-EA1BF9A8CC6F}" destId="{D744A3C0-D1A4-4543-850B-A54B0DE3484E}" srcOrd="0" destOrd="0" presId="urn:microsoft.com/office/officeart/2005/8/layout/process5"/>
    <dgm:cxn modelId="{3C68E767-894D-4B10-9149-CA427BD701FA}" type="presOf" srcId="{685CF99B-D873-4409-84E4-A35C8B08FD78}" destId="{B4A4477A-AB81-4B79-B4DC-4693CBCE4D21}" srcOrd="0" destOrd="0" presId="urn:microsoft.com/office/officeart/2005/8/layout/process5"/>
    <dgm:cxn modelId="{53F6880F-7C01-41D5-BE1D-937922D5E24E}" srcId="{21BD0E21-4F07-4E56-A641-D811E8F88D53}" destId="{4D3D9637-4240-4C8C-AA83-2AA9BD00A301}" srcOrd="2" destOrd="0" parTransId="{16F97426-80C0-47D7-8040-96404A6A61A3}" sibTransId="{0DDE908C-71C2-4239-9814-5BAA0412C7B3}"/>
    <dgm:cxn modelId="{31FA1B87-931E-4C58-81D2-E25B15B931F8}" type="presOf" srcId="{E9579CBB-2F4C-4E0E-BF70-B671952A7576}" destId="{2C358477-E04B-4683-A078-0943A400667B}" srcOrd="0" destOrd="0" presId="urn:microsoft.com/office/officeart/2005/8/layout/process5"/>
    <dgm:cxn modelId="{4323866B-9B99-4798-A44C-C0384114C176}" type="presOf" srcId="{F8BCFDB1-DA85-4606-B6FC-EA1BF9A8CC6F}" destId="{39378C58-E933-4B22-9B1A-617ECA364883}" srcOrd="1" destOrd="0" presId="urn:microsoft.com/office/officeart/2005/8/layout/process5"/>
    <dgm:cxn modelId="{CFE543B3-286F-407D-A46E-F640F3588DB0}" type="presOf" srcId="{FE26988D-95DD-45C0-BCF2-3A08C83952EF}" destId="{1124C8DE-090D-4178-A3DB-9305FFD83154}" srcOrd="0" destOrd="0" presId="urn:microsoft.com/office/officeart/2005/8/layout/process5"/>
    <dgm:cxn modelId="{6953F556-D304-4EDE-8063-65767A5232C4}" type="presOf" srcId="{CA084D7B-F16C-471D-8EED-AE9F87706166}" destId="{C731F1CE-49C4-42EB-96C2-626A254458F0}" srcOrd="1" destOrd="0" presId="urn:microsoft.com/office/officeart/2005/8/layout/process5"/>
    <dgm:cxn modelId="{E9DDB0B9-3CAE-465E-B809-78D15FB86F2A}" srcId="{21BD0E21-4F07-4E56-A641-D811E8F88D53}" destId="{4B4FF957-A34D-47F5-9AB2-53AD0C5CE291}" srcOrd="7" destOrd="0" parTransId="{BFB9194A-A023-4F42-9134-C791BD75EB83}" sibTransId="{D37A3303-027A-4455-91EA-A06F0C018D93}"/>
    <dgm:cxn modelId="{23281E6A-EB3F-4108-ABFF-FFFABD1291CE}" srcId="{21BD0E21-4F07-4E56-A641-D811E8F88D53}" destId="{3CFC36C2-334D-4627-BB0C-56CFECCDC241}" srcOrd="5" destOrd="0" parTransId="{AC98CC64-85D0-4CF0-B210-47DFADFB5582}" sibTransId="{0BC9EF18-C844-4B66-AD8E-B08DACE8E884}"/>
    <dgm:cxn modelId="{AE4C01A1-1E05-4173-BFFA-DA1958CE2E52}" type="presParOf" srcId="{51C28CEE-8056-4817-95C9-8E21FA82B2D3}" destId="{B4A4477A-AB81-4B79-B4DC-4693CBCE4D21}" srcOrd="0" destOrd="0" presId="urn:microsoft.com/office/officeart/2005/8/layout/process5"/>
    <dgm:cxn modelId="{D91B97DC-1303-43B2-9815-D78649668441}" type="presParOf" srcId="{51C28CEE-8056-4817-95C9-8E21FA82B2D3}" destId="{D744A3C0-D1A4-4543-850B-A54B0DE3484E}" srcOrd="1" destOrd="0" presId="urn:microsoft.com/office/officeart/2005/8/layout/process5"/>
    <dgm:cxn modelId="{E96D6253-06B1-45FA-A606-5F98232DA504}" type="presParOf" srcId="{D744A3C0-D1A4-4543-850B-A54B0DE3484E}" destId="{39378C58-E933-4B22-9B1A-617ECA364883}" srcOrd="0" destOrd="0" presId="urn:microsoft.com/office/officeart/2005/8/layout/process5"/>
    <dgm:cxn modelId="{AF77F3F7-8E41-4CF3-BEAF-1243ED2ACD84}" type="presParOf" srcId="{51C28CEE-8056-4817-95C9-8E21FA82B2D3}" destId="{0290296D-417F-492E-AB16-D8EE86C627F9}" srcOrd="2" destOrd="0" presId="urn:microsoft.com/office/officeart/2005/8/layout/process5"/>
    <dgm:cxn modelId="{41884775-2514-4A7E-B430-1171A7016446}" type="presParOf" srcId="{51C28CEE-8056-4817-95C9-8E21FA82B2D3}" destId="{1124C8DE-090D-4178-A3DB-9305FFD83154}" srcOrd="3" destOrd="0" presId="urn:microsoft.com/office/officeart/2005/8/layout/process5"/>
    <dgm:cxn modelId="{0FBBFFED-FDDA-4978-9157-793A65F95A23}" type="presParOf" srcId="{1124C8DE-090D-4178-A3DB-9305FFD83154}" destId="{6C7315A2-41A8-4833-BBCA-ADF646FC748A}" srcOrd="0" destOrd="0" presId="urn:microsoft.com/office/officeart/2005/8/layout/process5"/>
    <dgm:cxn modelId="{DC52035D-EE97-4317-A5FC-97D6EFB5AB98}" type="presParOf" srcId="{51C28CEE-8056-4817-95C9-8E21FA82B2D3}" destId="{1B3DEEB2-BB72-45E4-82B9-0F8E00062613}" srcOrd="4" destOrd="0" presId="urn:microsoft.com/office/officeart/2005/8/layout/process5"/>
    <dgm:cxn modelId="{F4A2D7B7-5F93-40B2-9053-6B757CB37A45}" type="presParOf" srcId="{51C28CEE-8056-4817-95C9-8E21FA82B2D3}" destId="{690FE6D7-4956-45A2-AF3A-3683043D6346}" srcOrd="5" destOrd="0" presId="urn:microsoft.com/office/officeart/2005/8/layout/process5"/>
    <dgm:cxn modelId="{5F7DFAFA-B0DD-44BF-A5F0-89C392B9C2DF}" type="presParOf" srcId="{690FE6D7-4956-45A2-AF3A-3683043D6346}" destId="{BC7F25D1-E917-4E78-AF91-3A60446B218F}" srcOrd="0" destOrd="0" presId="urn:microsoft.com/office/officeart/2005/8/layout/process5"/>
    <dgm:cxn modelId="{890D4B02-3776-4094-8A59-3A21F43A5BC6}" type="presParOf" srcId="{51C28CEE-8056-4817-95C9-8E21FA82B2D3}" destId="{6BE44B62-B0FD-4E9C-9267-62BA05270776}" srcOrd="6" destOrd="0" presId="urn:microsoft.com/office/officeart/2005/8/layout/process5"/>
    <dgm:cxn modelId="{643E62E2-6B7C-43BC-9F31-CAA1F4C8F9E7}" type="presParOf" srcId="{51C28CEE-8056-4817-95C9-8E21FA82B2D3}" destId="{2C358477-E04B-4683-A078-0943A400667B}" srcOrd="7" destOrd="0" presId="urn:microsoft.com/office/officeart/2005/8/layout/process5"/>
    <dgm:cxn modelId="{DF896FC1-5B54-446B-A232-BB1C491F07A3}" type="presParOf" srcId="{2C358477-E04B-4683-A078-0943A400667B}" destId="{DAD583D0-63CE-4272-A4B6-42972261EE9B}" srcOrd="0" destOrd="0" presId="urn:microsoft.com/office/officeart/2005/8/layout/process5"/>
    <dgm:cxn modelId="{E19A95EA-7920-4C38-81AA-9C6C331F142C}" type="presParOf" srcId="{51C28CEE-8056-4817-95C9-8E21FA82B2D3}" destId="{D6740C69-1BD3-4DF7-A194-9364B5DD47E8}" srcOrd="8" destOrd="0" presId="urn:microsoft.com/office/officeart/2005/8/layout/process5"/>
    <dgm:cxn modelId="{05248514-C3DB-402D-89CA-1730D8FA7760}" type="presParOf" srcId="{51C28CEE-8056-4817-95C9-8E21FA82B2D3}" destId="{FD4D71F0-6168-4E12-BC2B-31FA9F97AF26}" srcOrd="9" destOrd="0" presId="urn:microsoft.com/office/officeart/2005/8/layout/process5"/>
    <dgm:cxn modelId="{40A5593C-412F-4BC5-BCA4-E59A9AE07D68}" type="presParOf" srcId="{FD4D71F0-6168-4E12-BC2B-31FA9F97AF26}" destId="{C731F1CE-49C4-42EB-96C2-626A254458F0}" srcOrd="0" destOrd="0" presId="urn:microsoft.com/office/officeart/2005/8/layout/process5"/>
    <dgm:cxn modelId="{E796F4F9-6A52-4E50-8CC7-92B02B3BDE79}" type="presParOf" srcId="{51C28CEE-8056-4817-95C9-8E21FA82B2D3}" destId="{CE4D5CA5-BC46-48A0-B22E-194D8D7772A9}" srcOrd="10" destOrd="0" presId="urn:microsoft.com/office/officeart/2005/8/layout/process5"/>
    <dgm:cxn modelId="{152B4F56-796B-43BC-B736-69443F8108C5}" type="presParOf" srcId="{51C28CEE-8056-4817-95C9-8E21FA82B2D3}" destId="{A8A9A3B8-7310-43A0-9D85-95BF4A93B460}" srcOrd="11" destOrd="0" presId="urn:microsoft.com/office/officeart/2005/8/layout/process5"/>
    <dgm:cxn modelId="{317C68FD-4F0E-496E-A24C-EC6A09DFC97E}" type="presParOf" srcId="{A8A9A3B8-7310-43A0-9D85-95BF4A93B460}" destId="{785E9687-BA4D-4BF9-9B3B-9D80A6FD2946}" srcOrd="0" destOrd="0" presId="urn:microsoft.com/office/officeart/2005/8/layout/process5"/>
    <dgm:cxn modelId="{A4CF9196-4CDB-4C3E-8CD0-F6947B9CDDDD}" type="presParOf" srcId="{51C28CEE-8056-4817-95C9-8E21FA82B2D3}" destId="{C5F6E764-2EEA-4DC0-A9F4-3608A2CC213B}" srcOrd="12" destOrd="0" presId="urn:microsoft.com/office/officeart/2005/8/layout/process5"/>
    <dgm:cxn modelId="{F680E5C4-E662-46F1-9D70-483E707D9722}" type="presParOf" srcId="{51C28CEE-8056-4817-95C9-8E21FA82B2D3}" destId="{3666D74F-F5C7-40D0-9BFE-DF1E85328B48}" srcOrd="13" destOrd="0" presId="urn:microsoft.com/office/officeart/2005/8/layout/process5"/>
    <dgm:cxn modelId="{DE773132-BFF8-4139-AEC8-8A7BED03525E}" type="presParOf" srcId="{3666D74F-F5C7-40D0-9BFE-DF1E85328B48}" destId="{85AF76E6-5053-483A-A7BC-75F7A3EB9BD6}" srcOrd="0" destOrd="0" presId="urn:microsoft.com/office/officeart/2005/8/layout/process5"/>
    <dgm:cxn modelId="{D0CC2205-1C5C-452F-955B-3D6D519E047F}" type="presParOf" srcId="{51C28CEE-8056-4817-95C9-8E21FA82B2D3}" destId="{0519637F-1DE3-41E0-BA53-FE81976166C7}"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4477A-AB81-4B79-B4DC-4693CBCE4D21}">
      <dsp:nvSpPr>
        <dsp:cNvPr id="0" name=""/>
        <dsp:cNvSpPr/>
      </dsp:nvSpPr>
      <dsp:spPr>
        <a:xfrm>
          <a:off x="263929" y="30363"/>
          <a:ext cx="2060746" cy="12364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Compound Design</a:t>
          </a:r>
          <a:endParaRPr lang="en-IN" sz="1600" b="1" kern="1200" dirty="0"/>
        </a:p>
      </dsp:txBody>
      <dsp:txXfrm>
        <a:off x="300143" y="66577"/>
        <a:ext cx="1988318" cy="1164019"/>
      </dsp:txXfrm>
    </dsp:sp>
    <dsp:sp modelId="{D744A3C0-D1A4-4543-850B-A54B0DE3484E}">
      <dsp:nvSpPr>
        <dsp:cNvPr id="0" name=""/>
        <dsp:cNvSpPr/>
      </dsp:nvSpPr>
      <dsp:spPr>
        <a:xfrm>
          <a:off x="2506021" y="393054"/>
          <a:ext cx="436878" cy="5110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b="1" kern="1200"/>
        </a:p>
      </dsp:txBody>
      <dsp:txXfrm>
        <a:off x="2506021" y="495267"/>
        <a:ext cx="305815" cy="306639"/>
      </dsp:txXfrm>
    </dsp:sp>
    <dsp:sp modelId="{0290296D-417F-492E-AB16-D8EE86C627F9}">
      <dsp:nvSpPr>
        <dsp:cNvPr id="0" name=""/>
        <dsp:cNvSpPr/>
      </dsp:nvSpPr>
      <dsp:spPr>
        <a:xfrm>
          <a:off x="3148974" y="30363"/>
          <a:ext cx="2060746" cy="12364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Lab Evaluation</a:t>
          </a:r>
          <a:endParaRPr lang="en-IN" sz="1600" b="1" kern="1200" dirty="0"/>
        </a:p>
      </dsp:txBody>
      <dsp:txXfrm>
        <a:off x="3185188" y="66577"/>
        <a:ext cx="1988318" cy="1164019"/>
      </dsp:txXfrm>
    </dsp:sp>
    <dsp:sp modelId="{1124C8DE-090D-4178-A3DB-9305FFD83154}">
      <dsp:nvSpPr>
        <dsp:cNvPr id="0" name=""/>
        <dsp:cNvSpPr/>
      </dsp:nvSpPr>
      <dsp:spPr>
        <a:xfrm>
          <a:off x="5391066" y="393054"/>
          <a:ext cx="436878" cy="5110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b="1" kern="1200"/>
        </a:p>
      </dsp:txBody>
      <dsp:txXfrm>
        <a:off x="5391066" y="495267"/>
        <a:ext cx="305815" cy="306639"/>
      </dsp:txXfrm>
    </dsp:sp>
    <dsp:sp modelId="{1B3DEEB2-BB72-45E4-82B9-0F8E00062613}">
      <dsp:nvSpPr>
        <dsp:cNvPr id="0" name=""/>
        <dsp:cNvSpPr/>
      </dsp:nvSpPr>
      <dsp:spPr>
        <a:xfrm>
          <a:off x="6034019" y="1083"/>
          <a:ext cx="2332744" cy="129500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(mixing, moulding, extrusion,      </a:t>
          </a:r>
        </a:p>
        <a:p>
          <a:pPr lvl="0" algn="ctr" defTabSz="711200">
            <a:lnSpc>
              <a:spcPct val="90000"/>
            </a:lnSpc>
            <a:spcBef>
              <a:spcPct val="0"/>
            </a:spcBef>
            <a:spcAft>
              <a:spcPct val="35000"/>
            </a:spcAft>
          </a:pPr>
          <a:r>
            <a:rPr lang="en-US" sz="1600" b="1" kern="1200" dirty="0" smtClean="0"/>
            <a:t>calendaring, fabrication of product,  </a:t>
          </a:r>
        </a:p>
        <a:p>
          <a:pPr lvl="0" algn="ctr" defTabSz="711200">
            <a:lnSpc>
              <a:spcPct val="90000"/>
            </a:lnSpc>
            <a:spcBef>
              <a:spcPct val="0"/>
            </a:spcBef>
            <a:spcAft>
              <a:spcPct val="35000"/>
            </a:spcAft>
          </a:pPr>
          <a:r>
            <a:rPr lang="en-US" sz="1600" b="1" kern="1200" dirty="0" smtClean="0"/>
            <a:t>curing, </a:t>
          </a:r>
          <a:r>
            <a:rPr lang="en-US" sz="1600" b="1" kern="1200" dirty="0" err="1" smtClean="0"/>
            <a:t>etc</a:t>
          </a:r>
          <a:r>
            <a:rPr lang="en-US" sz="1600" b="1" kern="1200" dirty="0" smtClean="0"/>
            <a:t> ),</a:t>
          </a:r>
          <a:endParaRPr lang="en-IN" sz="1600" b="1" kern="1200" dirty="0"/>
        </a:p>
      </dsp:txBody>
      <dsp:txXfrm>
        <a:off x="6071948" y="39012"/>
        <a:ext cx="2256886" cy="1219148"/>
      </dsp:txXfrm>
    </dsp:sp>
    <dsp:sp modelId="{690FE6D7-4956-45A2-AF3A-3683043D6346}">
      <dsp:nvSpPr>
        <dsp:cNvPr id="0" name=""/>
        <dsp:cNvSpPr/>
      </dsp:nvSpPr>
      <dsp:spPr>
        <a:xfrm rot="5176619">
          <a:off x="7049638" y="1440342"/>
          <a:ext cx="437802" cy="5110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b="1" kern="1200"/>
        </a:p>
      </dsp:txBody>
      <dsp:txXfrm rot="-5400000">
        <a:off x="7110955" y="1477112"/>
        <a:ext cx="306639" cy="306461"/>
      </dsp:txXfrm>
    </dsp:sp>
    <dsp:sp modelId="{6BE44B62-B0FD-4E9C-9267-62BA05270776}">
      <dsp:nvSpPr>
        <dsp:cNvPr id="0" name=""/>
        <dsp:cNvSpPr/>
      </dsp:nvSpPr>
      <dsp:spPr>
        <a:xfrm>
          <a:off x="6306017" y="2120388"/>
          <a:ext cx="2060746" cy="12364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Analysis of feedback</a:t>
          </a:r>
          <a:endParaRPr lang="en-IN" sz="1600" b="1" kern="1200" dirty="0"/>
        </a:p>
      </dsp:txBody>
      <dsp:txXfrm>
        <a:off x="6342231" y="2156602"/>
        <a:ext cx="1988318" cy="1164019"/>
      </dsp:txXfrm>
    </dsp:sp>
    <dsp:sp modelId="{2C358477-E04B-4683-A078-0943A400667B}">
      <dsp:nvSpPr>
        <dsp:cNvPr id="0" name=""/>
        <dsp:cNvSpPr/>
      </dsp:nvSpPr>
      <dsp:spPr>
        <a:xfrm rot="10800000">
          <a:off x="5687793" y="2483080"/>
          <a:ext cx="436878" cy="5110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b="1" kern="1200"/>
        </a:p>
      </dsp:txBody>
      <dsp:txXfrm rot="10800000">
        <a:off x="5818856" y="2585293"/>
        <a:ext cx="305815" cy="306639"/>
      </dsp:txXfrm>
    </dsp:sp>
    <dsp:sp modelId="{D6740C69-1BD3-4DF7-A194-9364B5DD47E8}">
      <dsp:nvSpPr>
        <dsp:cNvPr id="0" name=""/>
        <dsp:cNvSpPr/>
      </dsp:nvSpPr>
      <dsp:spPr>
        <a:xfrm>
          <a:off x="3420972" y="2120388"/>
          <a:ext cx="2060746" cy="12364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Compound Modification  (if reqd.),</a:t>
          </a:r>
          <a:endParaRPr lang="en-IN" sz="1600" b="1" kern="1200" dirty="0"/>
        </a:p>
      </dsp:txBody>
      <dsp:txXfrm>
        <a:off x="3457186" y="2156602"/>
        <a:ext cx="1988318" cy="1164019"/>
      </dsp:txXfrm>
    </dsp:sp>
    <dsp:sp modelId="{FD4D71F0-6168-4E12-BC2B-31FA9F97AF26}">
      <dsp:nvSpPr>
        <dsp:cNvPr id="0" name=""/>
        <dsp:cNvSpPr/>
      </dsp:nvSpPr>
      <dsp:spPr>
        <a:xfrm rot="10800000">
          <a:off x="2802748" y="2483080"/>
          <a:ext cx="436878" cy="5110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b="1" kern="1200"/>
        </a:p>
      </dsp:txBody>
      <dsp:txXfrm rot="10800000">
        <a:off x="2933811" y="2585293"/>
        <a:ext cx="305815" cy="306639"/>
      </dsp:txXfrm>
    </dsp:sp>
    <dsp:sp modelId="{CE4D5CA5-BC46-48A0-B22E-194D8D7772A9}">
      <dsp:nvSpPr>
        <dsp:cNvPr id="0" name=""/>
        <dsp:cNvSpPr/>
      </dsp:nvSpPr>
      <dsp:spPr>
        <a:xfrm>
          <a:off x="535927" y="2120388"/>
          <a:ext cx="2060746" cy="12364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Testing  of processing properties </a:t>
          </a:r>
        </a:p>
        <a:p>
          <a:pPr lvl="0" algn="ctr" defTabSz="711200">
            <a:lnSpc>
              <a:spcPct val="90000"/>
            </a:lnSpc>
            <a:spcBef>
              <a:spcPct val="0"/>
            </a:spcBef>
            <a:spcAft>
              <a:spcPct val="35000"/>
            </a:spcAft>
          </a:pPr>
          <a:r>
            <a:rPr lang="en-US" sz="1600" b="1" kern="1200" dirty="0" smtClean="0"/>
            <a:t>and of finished product</a:t>
          </a:r>
          <a:endParaRPr lang="en-IN" sz="1600" b="1" kern="1200" dirty="0"/>
        </a:p>
      </dsp:txBody>
      <dsp:txXfrm>
        <a:off x="572141" y="2156602"/>
        <a:ext cx="1988318" cy="1164019"/>
      </dsp:txXfrm>
    </dsp:sp>
    <dsp:sp modelId="{A8A9A3B8-7310-43A0-9D85-95BF4A93B460}">
      <dsp:nvSpPr>
        <dsp:cNvPr id="0" name=""/>
        <dsp:cNvSpPr/>
      </dsp:nvSpPr>
      <dsp:spPr>
        <a:xfrm rot="5400000">
          <a:off x="1347861" y="3501088"/>
          <a:ext cx="436878" cy="5110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b="1" kern="1200"/>
        </a:p>
      </dsp:txBody>
      <dsp:txXfrm rot="-5400000">
        <a:off x="1412981" y="3538182"/>
        <a:ext cx="306639" cy="305815"/>
      </dsp:txXfrm>
    </dsp:sp>
    <dsp:sp modelId="{C5F6E764-2EEA-4DC0-A9F4-3608A2CC213B}">
      <dsp:nvSpPr>
        <dsp:cNvPr id="0" name=""/>
        <dsp:cNvSpPr/>
      </dsp:nvSpPr>
      <dsp:spPr>
        <a:xfrm>
          <a:off x="535927" y="4181135"/>
          <a:ext cx="2060746" cy="12364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Field trials</a:t>
          </a:r>
          <a:endParaRPr lang="en-IN" sz="1600" b="1" kern="1200" dirty="0"/>
        </a:p>
      </dsp:txBody>
      <dsp:txXfrm>
        <a:off x="572141" y="4217349"/>
        <a:ext cx="1988318" cy="1164019"/>
      </dsp:txXfrm>
    </dsp:sp>
    <dsp:sp modelId="{3666D74F-F5C7-40D0-9BFE-DF1E85328B48}">
      <dsp:nvSpPr>
        <dsp:cNvPr id="0" name=""/>
        <dsp:cNvSpPr/>
      </dsp:nvSpPr>
      <dsp:spPr>
        <a:xfrm>
          <a:off x="2778019" y="4543826"/>
          <a:ext cx="436878" cy="5110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b="1" kern="1200"/>
        </a:p>
      </dsp:txBody>
      <dsp:txXfrm>
        <a:off x="2778019" y="4646039"/>
        <a:ext cx="305815" cy="306639"/>
      </dsp:txXfrm>
    </dsp:sp>
    <dsp:sp modelId="{0519637F-1DE3-41E0-BA53-FE81976166C7}">
      <dsp:nvSpPr>
        <dsp:cNvPr id="0" name=""/>
        <dsp:cNvSpPr/>
      </dsp:nvSpPr>
      <dsp:spPr>
        <a:xfrm>
          <a:off x="3420972" y="4181135"/>
          <a:ext cx="2060746" cy="12364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Validation of  manufacturing </a:t>
          </a:r>
        </a:p>
        <a:p>
          <a:pPr lvl="0" algn="ctr" defTabSz="711200">
            <a:lnSpc>
              <a:spcPct val="90000"/>
            </a:lnSpc>
            <a:spcBef>
              <a:spcPct val="0"/>
            </a:spcBef>
            <a:spcAft>
              <a:spcPct val="35000"/>
            </a:spcAft>
          </a:pPr>
          <a:r>
            <a:rPr lang="en-US" sz="1600" b="1" kern="1200" dirty="0" smtClean="0"/>
            <a:t>process. </a:t>
          </a:r>
          <a:endParaRPr lang="en-IN" sz="1600" b="1" kern="1200" dirty="0"/>
        </a:p>
      </dsp:txBody>
      <dsp:txXfrm>
        <a:off x="3457186" y="4217349"/>
        <a:ext cx="1988318" cy="11640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D5E62D9-04C0-426E-8FED-259A39442FDC}" type="datetimeFigureOut">
              <a:rPr lang="en-IN" smtClean="0"/>
              <a:t>19-11-2020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134961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D5E62D9-04C0-426E-8FED-259A39442FDC}" type="datetimeFigureOut">
              <a:rPr lang="en-IN" smtClean="0"/>
              <a:t>19-11-2020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165415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D5E62D9-04C0-426E-8FED-259A39442FDC}" type="datetimeFigureOut">
              <a:rPr lang="en-IN" smtClean="0"/>
              <a:t>19-11-2020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227794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D5E62D9-04C0-426E-8FED-259A39442FDC}" type="datetimeFigureOut">
              <a:rPr lang="en-IN" smtClean="0"/>
              <a:t>19-11-2020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197735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E62D9-04C0-426E-8FED-259A39442FDC}" type="datetimeFigureOut">
              <a:rPr lang="en-IN" smtClean="0"/>
              <a:t>19-11-2020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222668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D5E62D9-04C0-426E-8FED-259A39442FDC}" type="datetimeFigureOut">
              <a:rPr lang="en-IN" smtClean="0"/>
              <a:t>19-11-2020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350619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D5E62D9-04C0-426E-8FED-259A39442FDC}" type="datetimeFigureOut">
              <a:rPr lang="en-IN" smtClean="0"/>
              <a:t>19-11-2020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280914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D5E62D9-04C0-426E-8FED-259A39442FDC}" type="datetimeFigureOut">
              <a:rPr lang="en-IN" smtClean="0"/>
              <a:t>19-11-2020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84112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E62D9-04C0-426E-8FED-259A39442FDC}" type="datetimeFigureOut">
              <a:rPr lang="en-IN" smtClean="0"/>
              <a:t>19-11-2020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259769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E62D9-04C0-426E-8FED-259A39442FDC}" type="datetimeFigureOut">
              <a:rPr lang="en-IN" smtClean="0"/>
              <a:t>19-11-2020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307917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E62D9-04C0-426E-8FED-259A39442FDC}" type="datetimeFigureOut">
              <a:rPr lang="en-IN" smtClean="0"/>
              <a:t>19-11-2020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012780-0C48-4EC4-8BB3-DB9C5A7532D5}" type="slidenum">
              <a:rPr lang="en-IN" smtClean="0"/>
              <a:t>‹#›</a:t>
            </a:fld>
            <a:endParaRPr lang="en-IN"/>
          </a:p>
        </p:txBody>
      </p:sp>
    </p:spTree>
    <p:extLst>
      <p:ext uri="{BB962C8B-B14F-4D97-AF65-F5344CB8AC3E}">
        <p14:creationId xmlns:p14="http://schemas.microsoft.com/office/powerpoint/2010/main" val="62656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E62D9-04C0-426E-8FED-259A39442FDC}" type="datetimeFigureOut">
              <a:rPr lang="en-IN" smtClean="0"/>
              <a:t>19-11-2020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12780-0C48-4EC4-8BB3-DB9C5A7532D5}" type="slidenum">
              <a:rPr lang="en-IN" smtClean="0"/>
              <a:t>‹#›</a:t>
            </a:fld>
            <a:endParaRPr lang="en-IN"/>
          </a:p>
        </p:txBody>
      </p:sp>
    </p:spTree>
    <p:extLst>
      <p:ext uri="{BB962C8B-B14F-4D97-AF65-F5344CB8AC3E}">
        <p14:creationId xmlns:p14="http://schemas.microsoft.com/office/powerpoint/2010/main" val="201747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149" y="2255127"/>
            <a:ext cx="10959151" cy="2387600"/>
          </a:xfrm>
        </p:spPr>
        <p:txBody>
          <a:bodyPr>
            <a:normAutofit fontScale="90000"/>
          </a:bodyPr>
          <a:lstStyle/>
          <a:p>
            <a:r>
              <a:rPr lang="en-IN" b="1" dirty="0" smtClean="0">
                <a:solidFill>
                  <a:srgbClr val="7030A0"/>
                </a:solidFill>
                <a:effectLst>
                  <a:outerShdw blurRad="38100" dist="38100" dir="2700000" algn="tl">
                    <a:srgbClr val="000000">
                      <a:alpha val="43137"/>
                    </a:srgbClr>
                  </a:outerShdw>
                </a:effectLst>
              </a:rPr>
              <a:t>MODULE IV</a:t>
            </a:r>
            <a:br>
              <a:rPr lang="en-IN" b="1" dirty="0" smtClean="0">
                <a:solidFill>
                  <a:srgbClr val="7030A0"/>
                </a:solidFill>
                <a:effectLst>
                  <a:outerShdw blurRad="38100" dist="38100" dir="2700000" algn="tl">
                    <a:srgbClr val="000000">
                      <a:alpha val="43137"/>
                    </a:srgbClr>
                  </a:outerShdw>
                </a:effectLst>
              </a:rPr>
            </a:br>
            <a:r>
              <a:rPr lang="en-IN" b="1" dirty="0">
                <a:solidFill>
                  <a:srgbClr val="7030A0"/>
                </a:solidFill>
                <a:effectLst>
                  <a:outerShdw blurRad="38100" dist="38100" dir="2700000" algn="tl">
                    <a:srgbClr val="000000">
                      <a:alpha val="43137"/>
                    </a:srgbClr>
                  </a:outerShdw>
                </a:effectLst>
              </a:rPr>
              <a:t/>
            </a:r>
            <a:br>
              <a:rPr lang="en-IN" b="1" dirty="0">
                <a:solidFill>
                  <a:srgbClr val="7030A0"/>
                </a:solidFill>
                <a:effectLst>
                  <a:outerShdw blurRad="38100" dist="38100" dir="2700000" algn="tl">
                    <a:srgbClr val="000000">
                      <a:alpha val="43137"/>
                    </a:srgbClr>
                  </a:outerShdw>
                </a:effectLst>
              </a:rPr>
            </a:br>
            <a:r>
              <a:rPr lang="en-IN" b="1" dirty="0" smtClean="0">
                <a:solidFill>
                  <a:srgbClr val="7030A0"/>
                </a:solidFill>
                <a:effectLst>
                  <a:outerShdw blurRad="38100" dist="38100" dir="2700000" algn="tl">
                    <a:srgbClr val="000000">
                      <a:alpha val="43137"/>
                    </a:srgbClr>
                  </a:outerShdw>
                </a:effectLst>
              </a:rPr>
              <a:t>COMPOUNDING FOR THE VULCANIZATE PROPERTIES</a:t>
            </a:r>
            <a:endParaRPr lang="en-IN"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7968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96788" y="1378426"/>
            <a:ext cx="7983940" cy="4476466"/>
          </a:xfrm>
          <a:prstGeom prst="rect">
            <a:avLst/>
          </a:prstGeom>
          <a:noFill/>
          <a:ln>
            <a:noFill/>
          </a:ln>
        </p:spPr>
      </p:pic>
      <p:sp>
        <p:nvSpPr>
          <p:cNvPr id="3" name="Rectangle 2"/>
          <p:cNvSpPr txBox="1">
            <a:spLocks noChangeArrowheads="1"/>
          </p:cNvSpPr>
          <p:nvPr/>
        </p:nvSpPr>
        <p:spPr>
          <a:xfrm>
            <a:off x="354842" y="259307"/>
            <a:ext cx="11368585" cy="1143000"/>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0"/>
              </a:spcAft>
            </a:pPr>
            <a:r>
              <a:rPr lang="en-IN" sz="36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EFFECT OF PARTICLE SIZE AND STRUCTURE OF FILLER ON PROCESSING AND VULCANIZATES PROPERTIES</a:t>
            </a:r>
            <a:endParaRPr lang="en-IN"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871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7676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C00000"/>
                </a:solidFill>
                <a:effectLst>
                  <a:outerShdw blurRad="38100" dist="38100" dir="2700000" algn="tl">
                    <a:srgbClr val="000000">
                      <a:alpha val="43137"/>
                    </a:srgbClr>
                  </a:outerShdw>
                </a:effectLst>
              </a:rPr>
              <a:t>COST OF COMPOUND</a:t>
            </a:r>
            <a:endParaRPr lang="en-IN"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681251" y="966198"/>
            <a:ext cx="10672549" cy="507831"/>
          </a:xfrm>
          <a:prstGeom prst="rect">
            <a:avLst/>
          </a:prstGeom>
        </p:spPr>
        <p:txBody>
          <a:bodyPr wrap="square">
            <a:spAutoFit/>
          </a:bodyPr>
          <a:lstStyle/>
          <a:p>
            <a:pPr marL="285750" lvl="0" indent="-285750">
              <a:lnSpc>
                <a:spcPct val="150000"/>
              </a:lnSpc>
              <a:buFont typeface="Arial" panose="020B0604020202020204" pitchFamily="34" charset="0"/>
              <a:buChar char="•"/>
            </a:pPr>
            <a:r>
              <a:rPr lang="en-IN" dirty="0" smtClean="0"/>
              <a:t>CALCULATE THE SPECIFIC GRAVITY AND COST PER KILOGRAM OF THE FOLLOWING COMPOUND</a:t>
            </a:r>
            <a:endParaRPr lang="en-IN" sz="16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230492" y="1564974"/>
            <a:ext cx="6476779" cy="3907778"/>
          </a:xfrm>
          <a:prstGeom prst="rect">
            <a:avLst/>
          </a:prstGeom>
        </p:spPr>
      </p:pic>
    </p:spTree>
    <p:extLst>
      <p:ext uri="{BB962C8B-B14F-4D97-AF65-F5344CB8AC3E}">
        <p14:creationId xmlns:p14="http://schemas.microsoft.com/office/powerpoint/2010/main" val="484133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7676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C00000"/>
                </a:solidFill>
                <a:effectLst>
                  <a:outerShdw blurRad="38100" dist="38100" dir="2700000" algn="tl">
                    <a:srgbClr val="000000">
                      <a:alpha val="43137"/>
                    </a:srgbClr>
                  </a:outerShdw>
                </a:effectLst>
              </a:rPr>
              <a:t>COST OF COMPOUND</a:t>
            </a:r>
            <a:endParaRPr lang="en-IN" b="1" dirty="0">
              <a:solidFill>
                <a:srgbClr val="C0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278862" y="1619565"/>
            <a:ext cx="6476779" cy="3907778"/>
          </a:xfrm>
          <a:prstGeom prst="rect">
            <a:avLst/>
          </a:prstGeom>
        </p:spPr>
      </p:pic>
      <p:grpSp>
        <p:nvGrpSpPr>
          <p:cNvPr id="8" name="Group 7"/>
          <p:cNvGrpSpPr/>
          <p:nvPr/>
        </p:nvGrpSpPr>
        <p:grpSpPr>
          <a:xfrm>
            <a:off x="6755641" y="1863854"/>
            <a:ext cx="4960535" cy="2398858"/>
            <a:chOff x="6755641" y="1863854"/>
            <a:chExt cx="4960535" cy="2398858"/>
          </a:xfrm>
        </p:grpSpPr>
        <p:pic>
          <p:nvPicPr>
            <p:cNvPr id="3" name="Picture 2"/>
            <p:cNvPicPr>
              <a:picLocks noChangeAspect="1"/>
            </p:cNvPicPr>
            <p:nvPr/>
          </p:nvPicPr>
          <p:blipFill>
            <a:blip r:embed="rId3"/>
            <a:stretch>
              <a:fillRect/>
            </a:stretch>
          </p:blipFill>
          <p:spPr>
            <a:xfrm>
              <a:off x="6755641" y="1863854"/>
              <a:ext cx="4337836" cy="1669545"/>
            </a:xfrm>
            <a:prstGeom prst="rect">
              <a:avLst/>
            </a:prstGeom>
          </p:spPr>
        </p:pic>
        <p:pic>
          <p:nvPicPr>
            <p:cNvPr id="7" name="Picture 6"/>
            <p:cNvPicPr>
              <a:picLocks noChangeAspect="1"/>
            </p:cNvPicPr>
            <p:nvPr/>
          </p:nvPicPr>
          <p:blipFill>
            <a:blip r:embed="rId4"/>
            <a:stretch>
              <a:fillRect/>
            </a:stretch>
          </p:blipFill>
          <p:spPr>
            <a:xfrm>
              <a:off x="6932836" y="3777688"/>
              <a:ext cx="4783340" cy="485024"/>
            </a:xfrm>
            <a:prstGeom prst="rect">
              <a:avLst/>
            </a:prstGeom>
          </p:spPr>
        </p:pic>
      </p:grpSp>
    </p:spTree>
    <p:extLst>
      <p:ext uri="{BB962C8B-B14F-4D97-AF65-F5344CB8AC3E}">
        <p14:creationId xmlns:p14="http://schemas.microsoft.com/office/powerpoint/2010/main" val="405456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7676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C00000"/>
                </a:solidFill>
                <a:effectLst>
                  <a:outerShdw blurRad="38100" dist="38100" dir="2700000" algn="tl">
                    <a:srgbClr val="000000">
                      <a:alpha val="43137"/>
                    </a:srgbClr>
                  </a:outerShdw>
                </a:effectLst>
              </a:rPr>
              <a:t>DESCRIBE THE METHOD FOR CALCULATION OF SPECIFIC GRAVITY</a:t>
            </a:r>
            <a:endParaRPr lang="en-IN"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838200" y="1631876"/>
            <a:ext cx="10216487" cy="369332"/>
          </a:xfrm>
          <a:prstGeom prst="rect">
            <a:avLst/>
          </a:prstGeom>
        </p:spPr>
        <p:txBody>
          <a:bodyPr wrap="square">
            <a:spAutoFit/>
          </a:bodyPr>
          <a:lstStyle/>
          <a:p>
            <a:r>
              <a:rPr lang="en-IN" b="1" dirty="0"/>
              <a:t>D</a:t>
            </a:r>
            <a:r>
              <a:rPr lang="en-IN" b="1" dirty="0" smtClean="0"/>
              <a:t>esign </a:t>
            </a:r>
            <a:r>
              <a:rPr lang="en-IN" b="1" dirty="0"/>
              <a:t>a NR compound for specific gravity 1.155 by using HAF as filler. </a:t>
            </a:r>
          </a:p>
        </p:txBody>
      </p:sp>
      <p:pic>
        <p:nvPicPr>
          <p:cNvPr id="5" name="Picture 4"/>
          <p:cNvPicPr>
            <a:picLocks noChangeAspect="1"/>
          </p:cNvPicPr>
          <p:nvPr/>
        </p:nvPicPr>
        <p:blipFill>
          <a:blip r:embed="rId2"/>
          <a:stretch>
            <a:fillRect/>
          </a:stretch>
        </p:blipFill>
        <p:spPr>
          <a:xfrm>
            <a:off x="8685091" y="1631876"/>
            <a:ext cx="3324370" cy="539087"/>
          </a:xfrm>
          <a:prstGeom prst="rect">
            <a:avLst/>
          </a:prstGeom>
        </p:spPr>
      </p:pic>
      <p:pic>
        <p:nvPicPr>
          <p:cNvPr id="9" name="Picture 8"/>
          <p:cNvPicPr>
            <a:picLocks noChangeAspect="1"/>
          </p:cNvPicPr>
          <p:nvPr/>
        </p:nvPicPr>
        <p:blipFill>
          <a:blip r:embed="rId3"/>
          <a:stretch>
            <a:fillRect/>
          </a:stretch>
        </p:blipFill>
        <p:spPr>
          <a:xfrm>
            <a:off x="2207335" y="2500320"/>
            <a:ext cx="5699552" cy="3463752"/>
          </a:xfrm>
          <a:prstGeom prst="rect">
            <a:avLst/>
          </a:prstGeom>
        </p:spPr>
      </p:pic>
    </p:spTree>
    <p:extLst>
      <p:ext uri="{BB962C8B-B14F-4D97-AF65-F5344CB8AC3E}">
        <p14:creationId xmlns:p14="http://schemas.microsoft.com/office/powerpoint/2010/main" val="287584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9" y="1532529"/>
            <a:ext cx="4074995" cy="5173047"/>
          </a:xfrm>
          <a:prstGeom prst="rect">
            <a:avLst/>
          </a:prstGeom>
        </p:spPr>
      </p:pic>
      <p:pic>
        <p:nvPicPr>
          <p:cNvPr id="6" name="Picture 5"/>
          <p:cNvPicPr>
            <a:picLocks noChangeAspect="1"/>
          </p:cNvPicPr>
          <p:nvPr/>
        </p:nvPicPr>
        <p:blipFill>
          <a:blip r:embed="rId3"/>
          <a:stretch>
            <a:fillRect/>
          </a:stretch>
        </p:blipFill>
        <p:spPr>
          <a:xfrm>
            <a:off x="5347412" y="1803778"/>
            <a:ext cx="6006388" cy="4048652"/>
          </a:xfrm>
          <a:prstGeom prst="rect">
            <a:avLst/>
          </a:prstGeom>
        </p:spPr>
      </p:pic>
      <p:sp>
        <p:nvSpPr>
          <p:cNvPr id="8" name="Rectangle 7"/>
          <p:cNvSpPr/>
          <p:nvPr/>
        </p:nvSpPr>
        <p:spPr>
          <a:xfrm>
            <a:off x="1137313" y="772067"/>
            <a:ext cx="10216487" cy="369332"/>
          </a:xfrm>
          <a:prstGeom prst="rect">
            <a:avLst/>
          </a:prstGeom>
        </p:spPr>
        <p:txBody>
          <a:bodyPr wrap="square">
            <a:spAutoFit/>
          </a:bodyPr>
          <a:lstStyle/>
          <a:p>
            <a:r>
              <a:rPr lang="en-IN" b="1" dirty="0"/>
              <a:t>D</a:t>
            </a:r>
            <a:r>
              <a:rPr lang="en-IN" b="1" dirty="0" smtClean="0"/>
              <a:t>esign </a:t>
            </a:r>
            <a:r>
              <a:rPr lang="en-IN" b="1" dirty="0"/>
              <a:t>a NR compound for specific gravity 1.155 by using HAF as filler. </a:t>
            </a:r>
          </a:p>
        </p:txBody>
      </p:sp>
    </p:spTree>
    <p:extLst>
      <p:ext uri="{BB962C8B-B14F-4D97-AF65-F5344CB8AC3E}">
        <p14:creationId xmlns:p14="http://schemas.microsoft.com/office/powerpoint/2010/main" val="20622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6314" y="526407"/>
            <a:ext cx="10216487" cy="369332"/>
          </a:xfrm>
          <a:prstGeom prst="rect">
            <a:avLst/>
          </a:prstGeom>
        </p:spPr>
        <p:txBody>
          <a:bodyPr wrap="square">
            <a:spAutoFit/>
          </a:bodyPr>
          <a:lstStyle/>
          <a:p>
            <a:r>
              <a:rPr lang="en-IN" b="1" dirty="0"/>
              <a:t>D</a:t>
            </a:r>
            <a:r>
              <a:rPr lang="en-IN" b="1" dirty="0" smtClean="0"/>
              <a:t>esign </a:t>
            </a:r>
            <a:r>
              <a:rPr lang="en-IN" b="1" dirty="0"/>
              <a:t>a NR compound for specific gravity 1.155 by using HAF as filler. </a:t>
            </a:r>
          </a:p>
        </p:txBody>
      </p:sp>
      <p:pic>
        <p:nvPicPr>
          <p:cNvPr id="4" name="Picture 3"/>
          <p:cNvPicPr>
            <a:picLocks noChangeAspect="1"/>
          </p:cNvPicPr>
          <p:nvPr/>
        </p:nvPicPr>
        <p:blipFill>
          <a:blip r:embed="rId2"/>
          <a:stretch>
            <a:fillRect/>
          </a:stretch>
        </p:blipFill>
        <p:spPr>
          <a:xfrm>
            <a:off x="756314" y="1134683"/>
            <a:ext cx="7996309" cy="4124279"/>
          </a:xfrm>
          <a:prstGeom prst="rect">
            <a:avLst/>
          </a:prstGeom>
        </p:spPr>
      </p:pic>
      <p:pic>
        <p:nvPicPr>
          <p:cNvPr id="7" name="Picture 6"/>
          <p:cNvPicPr>
            <a:picLocks noChangeAspect="1"/>
          </p:cNvPicPr>
          <p:nvPr/>
        </p:nvPicPr>
        <p:blipFill>
          <a:blip r:embed="rId3"/>
          <a:stretch>
            <a:fillRect/>
          </a:stretch>
        </p:blipFill>
        <p:spPr>
          <a:xfrm>
            <a:off x="6906904" y="1487772"/>
            <a:ext cx="4516272" cy="4211424"/>
          </a:xfrm>
          <a:prstGeom prst="rect">
            <a:avLst/>
          </a:prstGeom>
        </p:spPr>
      </p:pic>
      <p:pic>
        <p:nvPicPr>
          <p:cNvPr id="8" name="Picture 7"/>
          <p:cNvPicPr>
            <a:picLocks noChangeAspect="1"/>
          </p:cNvPicPr>
          <p:nvPr/>
        </p:nvPicPr>
        <p:blipFill>
          <a:blip r:embed="rId4"/>
          <a:stretch>
            <a:fillRect/>
          </a:stretch>
        </p:blipFill>
        <p:spPr>
          <a:xfrm>
            <a:off x="7839674" y="5699196"/>
            <a:ext cx="3242310" cy="1158804"/>
          </a:xfrm>
          <a:prstGeom prst="rect">
            <a:avLst/>
          </a:prstGeom>
        </p:spPr>
      </p:pic>
    </p:spTree>
    <p:extLst>
      <p:ext uri="{BB962C8B-B14F-4D97-AF65-F5344CB8AC3E}">
        <p14:creationId xmlns:p14="http://schemas.microsoft.com/office/powerpoint/2010/main" val="17134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314" y="526407"/>
            <a:ext cx="10216487" cy="369332"/>
          </a:xfrm>
          <a:prstGeom prst="rect">
            <a:avLst/>
          </a:prstGeom>
        </p:spPr>
        <p:txBody>
          <a:bodyPr wrap="square">
            <a:spAutoFit/>
          </a:bodyPr>
          <a:lstStyle/>
          <a:p>
            <a:r>
              <a:rPr lang="en-IN" b="1" dirty="0"/>
              <a:t>D</a:t>
            </a:r>
            <a:r>
              <a:rPr lang="en-IN" b="1" dirty="0" smtClean="0"/>
              <a:t>esign </a:t>
            </a:r>
            <a:r>
              <a:rPr lang="en-IN" b="1" dirty="0"/>
              <a:t>a NR compound for specific gravity </a:t>
            </a:r>
            <a:r>
              <a:rPr lang="en-IN" b="1" dirty="0" smtClean="0"/>
              <a:t>1.178 </a:t>
            </a:r>
            <a:r>
              <a:rPr lang="en-IN" b="1" dirty="0"/>
              <a:t>by using </a:t>
            </a:r>
            <a:r>
              <a:rPr lang="en-IN" b="1" dirty="0" smtClean="0"/>
              <a:t>SILICA </a:t>
            </a:r>
            <a:r>
              <a:rPr lang="en-IN" b="1" dirty="0"/>
              <a:t>as filler. </a:t>
            </a:r>
          </a:p>
        </p:txBody>
      </p:sp>
      <p:pic>
        <p:nvPicPr>
          <p:cNvPr id="4" name="Picture 3"/>
          <p:cNvPicPr>
            <a:picLocks noChangeAspect="1"/>
          </p:cNvPicPr>
          <p:nvPr/>
        </p:nvPicPr>
        <p:blipFill>
          <a:blip r:embed="rId2"/>
          <a:stretch>
            <a:fillRect/>
          </a:stretch>
        </p:blipFill>
        <p:spPr>
          <a:xfrm>
            <a:off x="756314" y="1284808"/>
            <a:ext cx="5554489" cy="3669329"/>
          </a:xfrm>
          <a:prstGeom prst="rect">
            <a:avLst/>
          </a:prstGeom>
        </p:spPr>
      </p:pic>
      <p:pic>
        <p:nvPicPr>
          <p:cNvPr id="5" name="Picture 4"/>
          <p:cNvPicPr>
            <a:picLocks noChangeAspect="1"/>
          </p:cNvPicPr>
          <p:nvPr/>
        </p:nvPicPr>
        <p:blipFill>
          <a:blip r:embed="rId3"/>
          <a:stretch>
            <a:fillRect/>
          </a:stretch>
        </p:blipFill>
        <p:spPr>
          <a:xfrm>
            <a:off x="3482952" y="5343206"/>
            <a:ext cx="5651228" cy="1043946"/>
          </a:xfrm>
          <a:prstGeom prst="rect">
            <a:avLst/>
          </a:prstGeom>
        </p:spPr>
      </p:pic>
    </p:spTree>
    <p:extLst>
      <p:ext uri="{BB962C8B-B14F-4D97-AF65-F5344CB8AC3E}">
        <p14:creationId xmlns:p14="http://schemas.microsoft.com/office/powerpoint/2010/main" val="241973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314" y="526407"/>
            <a:ext cx="10216487" cy="369332"/>
          </a:xfrm>
          <a:prstGeom prst="rect">
            <a:avLst/>
          </a:prstGeom>
        </p:spPr>
        <p:txBody>
          <a:bodyPr wrap="square">
            <a:spAutoFit/>
          </a:bodyPr>
          <a:lstStyle/>
          <a:p>
            <a:r>
              <a:rPr lang="en-IN" b="1" dirty="0"/>
              <a:t>D</a:t>
            </a:r>
            <a:r>
              <a:rPr lang="en-IN" b="1" dirty="0" smtClean="0"/>
              <a:t>esign </a:t>
            </a:r>
            <a:r>
              <a:rPr lang="en-IN" b="1" dirty="0"/>
              <a:t>a NR compound for specific gravity </a:t>
            </a:r>
            <a:r>
              <a:rPr lang="en-IN" b="1" dirty="0" smtClean="0"/>
              <a:t>1.178 </a:t>
            </a:r>
            <a:r>
              <a:rPr lang="en-IN" b="1" dirty="0"/>
              <a:t>by using </a:t>
            </a:r>
            <a:r>
              <a:rPr lang="en-IN" b="1" dirty="0" smtClean="0"/>
              <a:t>SILICA </a:t>
            </a:r>
            <a:r>
              <a:rPr lang="en-IN" b="1" dirty="0"/>
              <a:t>as filler. </a:t>
            </a:r>
          </a:p>
        </p:txBody>
      </p:sp>
      <p:pic>
        <p:nvPicPr>
          <p:cNvPr id="2" name="Picture 1"/>
          <p:cNvPicPr>
            <a:picLocks noChangeAspect="1"/>
          </p:cNvPicPr>
          <p:nvPr/>
        </p:nvPicPr>
        <p:blipFill>
          <a:blip r:embed="rId2"/>
          <a:stretch>
            <a:fillRect/>
          </a:stretch>
        </p:blipFill>
        <p:spPr>
          <a:xfrm>
            <a:off x="994082" y="1270165"/>
            <a:ext cx="3973703" cy="4539538"/>
          </a:xfrm>
          <a:prstGeom prst="rect">
            <a:avLst/>
          </a:prstGeom>
        </p:spPr>
      </p:pic>
      <p:pic>
        <p:nvPicPr>
          <p:cNvPr id="6" name="Picture 5"/>
          <p:cNvPicPr>
            <a:picLocks noChangeAspect="1"/>
          </p:cNvPicPr>
          <p:nvPr/>
        </p:nvPicPr>
        <p:blipFill>
          <a:blip r:embed="rId3"/>
          <a:stretch>
            <a:fillRect/>
          </a:stretch>
        </p:blipFill>
        <p:spPr>
          <a:xfrm>
            <a:off x="5963076" y="1157784"/>
            <a:ext cx="5569281" cy="3809471"/>
          </a:xfrm>
          <a:prstGeom prst="rect">
            <a:avLst/>
          </a:prstGeom>
        </p:spPr>
      </p:pic>
      <p:pic>
        <p:nvPicPr>
          <p:cNvPr id="7" name="Picture 6"/>
          <p:cNvPicPr>
            <a:picLocks noChangeAspect="1"/>
          </p:cNvPicPr>
          <p:nvPr/>
        </p:nvPicPr>
        <p:blipFill>
          <a:blip r:embed="rId4"/>
          <a:stretch>
            <a:fillRect/>
          </a:stretch>
        </p:blipFill>
        <p:spPr>
          <a:xfrm>
            <a:off x="7041624" y="5229300"/>
            <a:ext cx="3698239" cy="1139709"/>
          </a:xfrm>
          <a:prstGeom prst="rect">
            <a:avLst/>
          </a:prstGeom>
        </p:spPr>
      </p:pic>
    </p:spTree>
    <p:extLst>
      <p:ext uri="{BB962C8B-B14F-4D97-AF65-F5344CB8AC3E}">
        <p14:creationId xmlns:p14="http://schemas.microsoft.com/office/powerpoint/2010/main" val="222139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314" y="526407"/>
            <a:ext cx="10216487" cy="369332"/>
          </a:xfrm>
          <a:prstGeom prst="rect">
            <a:avLst/>
          </a:prstGeom>
        </p:spPr>
        <p:txBody>
          <a:bodyPr wrap="square">
            <a:spAutoFit/>
          </a:bodyPr>
          <a:lstStyle/>
          <a:p>
            <a:r>
              <a:rPr lang="en-IN" b="1" dirty="0"/>
              <a:t>D</a:t>
            </a:r>
            <a:r>
              <a:rPr lang="en-IN" b="1" dirty="0" smtClean="0"/>
              <a:t>esign </a:t>
            </a:r>
            <a:r>
              <a:rPr lang="en-IN" b="1" dirty="0"/>
              <a:t>a NR compound for specific gravity </a:t>
            </a:r>
            <a:r>
              <a:rPr lang="en-IN" b="1" dirty="0" smtClean="0"/>
              <a:t>1.178 </a:t>
            </a:r>
            <a:r>
              <a:rPr lang="en-IN" b="1" dirty="0"/>
              <a:t>by using </a:t>
            </a:r>
            <a:r>
              <a:rPr lang="en-IN" b="1" dirty="0" smtClean="0"/>
              <a:t>SILICA </a:t>
            </a:r>
            <a:r>
              <a:rPr lang="en-IN" b="1" dirty="0"/>
              <a:t>as filler. </a:t>
            </a:r>
          </a:p>
        </p:txBody>
      </p:sp>
      <p:pic>
        <p:nvPicPr>
          <p:cNvPr id="4" name="Picture 3"/>
          <p:cNvPicPr>
            <a:picLocks noChangeAspect="1"/>
          </p:cNvPicPr>
          <p:nvPr/>
        </p:nvPicPr>
        <p:blipFill>
          <a:blip r:embed="rId2"/>
          <a:stretch>
            <a:fillRect/>
          </a:stretch>
        </p:blipFill>
        <p:spPr>
          <a:xfrm>
            <a:off x="254914" y="1173991"/>
            <a:ext cx="8180875" cy="4353351"/>
          </a:xfrm>
          <a:prstGeom prst="rect">
            <a:avLst/>
          </a:prstGeom>
        </p:spPr>
      </p:pic>
      <p:pic>
        <p:nvPicPr>
          <p:cNvPr id="8" name="Picture 7"/>
          <p:cNvPicPr>
            <a:picLocks noChangeAspect="1"/>
          </p:cNvPicPr>
          <p:nvPr/>
        </p:nvPicPr>
        <p:blipFill>
          <a:blip r:embed="rId3"/>
          <a:stretch>
            <a:fillRect/>
          </a:stretch>
        </p:blipFill>
        <p:spPr>
          <a:xfrm>
            <a:off x="6358030" y="1569491"/>
            <a:ext cx="5280810" cy="3643954"/>
          </a:xfrm>
          <a:prstGeom prst="rect">
            <a:avLst/>
          </a:prstGeom>
        </p:spPr>
      </p:pic>
      <p:pic>
        <p:nvPicPr>
          <p:cNvPr id="9" name="Picture 8"/>
          <p:cNvPicPr>
            <a:picLocks noChangeAspect="1"/>
          </p:cNvPicPr>
          <p:nvPr/>
        </p:nvPicPr>
        <p:blipFill>
          <a:blip r:embed="rId4"/>
          <a:stretch>
            <a:fillRect/>
          </a:stretch>
        </p:blipFill>
        <p:spPr>
          <a:xfrm>
            <a:off x="7602762" y="5608945"/>
            <a:ext cx="3133204" cy="1078458"/>
          </a:xfrm>
          <a:prstGeom prst="rect">
            <a:avLst/>
          </a:prstGeom>
        </p:spPr>
      </p:pic>
    </p:spTree>
    <p:extLst>
      <p:ext uri="{BB962C8B-B14F-4D97-AF65-F5344CB8AC3E}">
        <p14:creationId xmlns:p14="http://schemas.microsoft.com/office/powerpoint/2010/main" val="420263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p:spPr>
        <p:txBody>
          <a:bodyPr/>
          <a:lstStyle/>
          <a:p>
            <a:pPr algn="ctr"/>
            <a:r>
              <a:rPr lang="en-IN" b="1" dirty="0" smtClean="0">
                <a:solidFill>
                  <a:srgbClr val="C00000"/>
                </a:solidFill>
                <a:effectLst>
                  <a:outerShdw blurRad="38100" dist="38100" dir="2700000" algn="tl">
                    <a:srgbClr val="000000">
                      <a:alpha val="43137"/>
                    </a:srgbClr>
                  </a:outerShdw>
                </a:effectLst>
              </a:rPr>
              <a:t>HARDNESS</a:t>
            </a:r>
            <a:endParaRPr lang="en-IN"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933735" y="1271981"/>
            <a:ext cx="10515600" cy="3831818"/>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IN" dirty="0" smtClean="0">
                <a:latin typeface="Calibri" panose="020F0502020204030204" pitchFamily="34" charset="0"/>
                <a:ea typeface="Calibri" panose="020F0502020204030204" pitchFamily="34" charset="0"/>
                <a:cs typeface="Times New Roman" panose="02020603050405020304" pitchFamily="18" charset="0"/>
              </a:rPr>
              <a:t>M</a:t>
            </a:r>
            <a:r>
              <a:rPr lang="en-IN" dirty="0" smtClean="0">
                <a:effectLst/>
                <a:latin typeface="Calibri" panose="020F0502020204030204" pitchFamily="34" charset="0"/>
                <a:ea typeface="Calibri" panose="020F0502020204030204" pitchFamily="34" charset="0"/>
                <a:cs typeface="Times New Roman" panose="02020603050405020304" pitchFamily="18" charset="0"/>
              </a:rPr>
              <a:t>easure of the resistance a material has to indentation</a:t>
            </a:r>
          </a:p>
          <a:p>
            <a:pPr marL="285750" indent="-285750" algn="just">
              <a:lnSpc>
                <a:spcPct val="150000"/>
              </a:lnSpc>
              <a:spcAft>
                <a:spcPts val="0"/>
              </a:spcAft>
              <a:buFont typeface="Arial" panose="020B0604020202020204" pitchFamily="34" charset="0"/>
              <a:buChar char="•"/>
            </a:pPr>
            <a:r>
              <a:rPr lang="en-IN" dirty="0" smtClean="0">
                <a:latin typeface="Calibri" panose="020F0502020204030204" pitchFamily="34" charset="0"/>
                <a:ea typeface="Calibri" panose="020F0502020204030204" pitchFamily="34" charset="0"/>
                <a:cs typeface="Times New Roman" panose="02020603050405020304" pitchFamily="18" charset="0"/>
              </a:rPr>
              <a:t>G</a:t>
            </a:r>
            <a:r>
              <a:rPr lang="en-IN" dirty="0" smtClean="0">
                <a:effectLst/>
                <a:latin typeface="Calibri" panose="020F0502020204030204" pitchFamily="34" charset="0"/>
                <a:ea typeface="Calibri" panose="020F0502020204030204" pitchFamily="34" charset="0"/>
                <a:cs typeface="Times New Roman" panose="02020603050405020304" pitchFamily="18" charset="0"/>
              </a:rPr>
              <a:t>ives a measure of the modulus at low strains. </a:t>
            </a:r>
          </a:p>
          <a:p>
            <a:pPr marL="285750" indent="-285750" algn="just">
              <a:lnSpc>
                <a:spcPct val="150000"/>
              </a:lnSpc>
              <a:spcAft>
                <a:spcPts val="0"/>
              </a:spcAft>
              <a:buFont typeface="Arial" panose="020B0604020202020204" pitchFamily="34" charset="0"/>
              <a:buChar char="•"/>
            </a:pPr>
            <a:r>
              <a:rPr lang="en-IN" dirty="0" smtClean="0">
                <a:effectLst/>
                <a:latin typeface="Calibri" panose="020F0502020204030204" pitchFamily="34" charset="0"/>
                <a:ea typeface="Calibri" panose="020F0502020204030204" pitchFamily="34" charset="0"/>
                <a:cs typeface="Times New Roman" panose="02020603050405020304" pitchFamily="18" charset="0"/>
              </a:rPr>
              <a:t>Hardness and modulus of a vulcanizates are normally increased by the use of particulate fillers, especially carbon black and silica. </a:t>
            </a:r>
          </a:p>
          <a:p>
            <a:pPr marL="285750" indent="-285750" algn="just">
              <a:lnSpc>
                <a:spcPct val="150000"/>
              </a:lnSpc>
              <a:spcAft>
                <a:spcPts val="0"/>
              </a:spcAft>
              <a:buFont typeface="Arial" panose="020B0604020202020204" pitchFamily="34" charset="0"/>
              <a:buChar char="•"/>
            </a:pPr>
            <a:r>
              <a:rPr lang="en-IN" dirty="0" smtClean="0">
                <a:effectLst/>
                <a:latin typeface="Calibri" panose="020F0502020204030204" pitchFamily="34" charset="0"/>
                <a:ea typeface="Calibri" panose="020F0502020204030204" pitchFamily="34" charset="0"/>
                <a:cs typeface="Times New Roman" panose="02020603050405020304" pitchFamily="18" charset="0"/>
              </a:rPr>
              <a:t>Compounding which produces increases in hardness also produces increases in the higher strain moduli values.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IN" dirty="0" smtClean="0">
                <a:effectLst/>
                <a:latin typeface="Calibri" panose="020F0502020204030204" pitchFamily="34" charset="0"/>
                <a:ea typeface="Calibri" panose="020F0502020204030204" pitchFamily="34" charset="0"/>
                <a:cs typeface="Times New Roman" panose="02020603050405020304" pitchFamily="18" charset="0"/>
              </a:rPr>
              <a:t>Softeners and plasticizers reduce hardness</a:t>
            </a:r>
          </a:p>
          <a:p>
            <a:pPr marL="285750" indent="-285750" algn="just">
              <a:lnSpc>
                <a:spcPct val="150000"/>
              </a:lnSpc>
              <a:spcAft>
                <a:spcPts val="0"/>
              </a:spcAft>
              <a:buFont typeface="Arial" panose="020B0604020202020204" pitchFamily="34" charset="0"/>
              <a:buChar char="•"/>
            </a:pPr>
            <a:r>
              <a:rPr lang="en-IN" dirty="0" smtClean="0">
                <a:effectLst/>
                <a:latin typeface="Calibri" panose="020F0502020204030204" pitchFamily="34" charset="0"/>
                <a:ea typeface="Calibri" panose="020F0502020204030204" pitchFamily="34" charset="0"/>
                <a:cs typeface="Times New Roman" panose="02020603050405020304" pitchFamily="18" charset="0"/>
              </a:rPr>
              <a:t>Mineral oils are widely used in general purpose polymers as low cost softeners, produces a hardness drop of 1 IRHD for each two parts added.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93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8173" y="689164"/>
            <a:ext cx="9498842" cy="5866350"/>
          </a:xfrm>
          <a:prstGeom prst="rect">
            <a:avLst/>
          </a:prstGeom>
        </p:spPr>
        <p:txBody>
          <a:bodyPr wrap="square">
            <a:spAutoFit/>
          </a:bodyPr>
          <a:lstStyle/>
          <a:p>
            <a:pPr algn="just">
              <a:lnSpc>
                <a:spcPct val="150000"/>
              </a:lnSpc>
            </a:pPr>
            <a:r>
              <a:rPr lang="en-IN" dirty="0" smtClean="0"/>
              <a:t>4.1.0. Able to apply principles of compounding for the design of various recipes to meet the </a:t>
            </a:r>
            <a:r>
              <a:rPr lang="en-IN" dirty="0" err="1" smtClean="0"/>
              <a:t>vulcanizate</a:t>
            </a:r>
            <a:r>
              <a:rPr lang="en-IN" dirty="0" smtClean="0"/>
              <a:t> properties</a:t>
            </a:r>
          </a:p>
          <a:p>
            <a:pPr algn="just">
              <a:lnSpc>
                <a:spcPct val="150000"/>
              </a:lnSpc>
            </a:pPr>
            <a:r>
              <a:rPr lang="en-IN" dirty="0" smtClean="0"/>
              <a:t> 4.1.1. Explain the general principles of compounding, chart out the properties of elastomers. </a:t>
            </a:r>
          </a:p>
          <a:p>
            <a:pPr algn="just">
              <a:lnSpc>
                <a:spcPct val="150000"/>
              </a:lnSpc>
            </a:pPr>
            <a:r>
              <a:rPr lang="en-IN" dirty="0" smtClean="0"/>
              <a:t>4.1.2. Describe the elements to be considered for preparing a formulation and a product.</a:t>
            </a:r>
          </a:p>
          <a:p>
            <a:pPr algn="just">
              <a:lnSpc>
                <a:spcPct val="150000"/>
              </a:lnSpc>
            </a:pPr>
            <a:r>
              <a:rPr lang="en-IN" dirty="0" smtClean="0"/>
              <a:t> 4.1.3. Describe the method for calculation of specific gravity and volume cost of a compound with examples.</a:t>
            </a:r>
          </a:p>
          <a:p>
            <a:pPr algn="just">
              <a:lnSpc>
                <a:spcPct val="150000"/>
              </a:lnSpc>
            </a:pPr>
            <a:r>
              <a:rPr lang="en-IN" dirty="0" smtClean="0"/>
              <a:t> 4.1.4. Explain compounding to meet processing requirements. </a:t>
            </a:r>
          </a:p>
          <a:p>
            <a:pPr algn="just">
              <a:lnSpc>
                <a:spcPct val="150000"/>
              </a:lnSpc>
            </a:pPr>
            <a:r>
              <a:rPr lang="en-IN" dirty="0" smtClean="0"/>
              <a:t>4.1.5. Explain the effect of particle size and structure of filler on processing and </a:t>
            </a:r>
            <a:r>
              <a:rPr lang="en-IN" dirty="0" err="1" smtClean="0"/>
              <a:t>vulcanisate</a:t>
            </a:r>
            <a:r>
              <a:rPr lang="en-IN" dirty="0" smtClean="0"/>
              <a:t> properties. </a:t>
            </a:r>
          </a:p>
          <a:p>
            <a:pPr algn="just">
              <a:lnSpc>
                <a:spcPct val="150000"/>
              </a:lnSpc>
            </a:pPr>
            <a:r>
              <a:rPr lang="en-IN" dirty="0" smtClean="0"/>
              <a:t>4.1.6. Design compounds for a particular ‘shore A’ hardness and modulus using black and nonblack fillers. </a:t>
            </a:r>
          </a:p>
          <a:p>
            <a:pPr algn="just">
              <a:lnSpc>
                <a:spcPct val="150000"/>
              </a:lnSpc>
            </a:pPr>
            <a:r>
              <a:rPr lang="en-IN" dirty="0" smtClean="0"/>
              <a:t>4.1.7. Describe the factors to be considered for compounding specific </a:t>
            </a:r>
            <a:r>
              <a:rPr lang="en-IN" dirty="0" err="1" smtClean="0"/>
              <a:t>vulcanisate</a:t>
            </a:r>
            <a:r>
              <a:rPr lang="en-IN" dirty="0" smtClean="0"/>
              <a:t> properties such as abrasion resistance, hardness, tensile properties, tear resistance, oil resistance, </a:t>
            </a:r>
            <a:r>
              <a:rPr lang="en-IN" dirty="0" err="1" smtClean="0"/>
              <a:t>heat,light,flame</a:t>
            </a:r>
            <a:r>
              <a:rPr lang="en-IN" dirty="0" smtClean="0"/>
              <a:t>, oxygen and ozone resistance. </a:t>
            </a:r>
            <a:endParaRPr lang="en-IN" dirty="0"/>
          </a:p>
        </p:txBody>
      </p:sp>
    </p:spTree>
    <p:extLst>
      <p:ext uri="{BB962C8B-B14F-4D97-AF65-F5344CB8AC3E}">
        <p14:creationId xmlns:p14="http://schemas.microsoft.com/office/powerpoint/2010/main" val="129853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p:spPr>
        <p:txBody>
          <a:bodyPr/>
          <a:lstStyle/>
          <a:p>
            <a:pPr algn="ctr"/>
            <a:r>
              <a:rPr lang="en-IN" b="1" dirty="0" smtClean="0">
                <a:solidFill>
                  <a:srgbClr val="C00000"/>
                </a:solidFill>
                <a:effectLst>
                  <a:outerShdw blurRad="38100" dist="38100" dir="2700000" algn="tl">
                    <a:srgbClr val="000000">
                      <a:alpha val="43137"/>
                    </a:srgbClr>
                  </a:outerShdw>
                </a:effectLst>
              </a:rPr>
              <a:t>HARDNESS</a:t>
            </a:r>
            <a:endParaRPr lang="en-IN" b="1" dirty="0">
              <a:solidFill>
                <a:srgbClr val="C00000"/>
              </a:solidFill>
              <a:effectLst>
                <a:outerShdw blurRad="38100" dist="38100" dir="2700000" algn="tl">
                  <a:srgbClr val="000000">
                    <a:alpha val="43137"/>
                  </a:srgbClr>
                </a:outerShdw>
              </a:effectLst>
            </a:endParaRPr>
          </a:p>
        </p:txBody>
      </p:sp>
      <p:graphicFrame>
        <p:nvGraphicFramePr>
          <p:cNvPr id="3" name="Group 3"/>
          <p:cNvGraphicFramePr>
            <a:graphicFrameLocks noGrp="1"/>
          </p:cNvGraphicFramePr>
          <p:nvPr>
            <p:extLst>
              <p:ext uri="{D42A27DB-BD31-4B8C-83A1-F6EECF244321}">
                <p14:modId xmlns:p14="http://schemas.microsoft.com/office/powerpoint/2010/main" val="2418450634"/>
              </p:ext>
            </p:extLst>
          </p:nvPr>
        </p:nvGraphicFramePr>
        <p:xfrm>
          <a:off x="2201843" y="1522863"/>
          <a:ext cx="6248400" cy="4480452"/>
        </p:xfrm>
        <a:graphic>
          <a:graphicData uri="http://schemas.openxmlformats.org/drawingml/2006/table">
            <a:tbl>
              <a:tblPr/>
              <a:tblGrid>
                <a:gridCol w="1123950"/>
                <a:gridCol w="1123950"/>
                <a:gridCol w="1123950"/>
                <a:gridCol w="1038225"/>
                <a:gridCol w="1838325"/>
              </a:tblGrid>
              <a:tr h="1310454">
                <a:tc gridSpan="4">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Polymer Hardness</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phr required for 1 unit increase in Hardness</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NR</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SBR</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CR</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NBR</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37-40</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39-41</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41-43</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42-44</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4">
                <a:tc gridSpan="5">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9618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1.6</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1.5</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Ppt. Silica</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3.3</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2.2</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Calcium silicate</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4.1</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4.5</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Hard clay</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7.9</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5.6</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5.0</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Soft clay</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6.6</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8.4</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5.0</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anose="05000000000000000000"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Whiting</a:t>
                      </a:r>
                      <a:endParaRPr kumimoji="0" lang="en-US" sz="2000" b="0"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4043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1758703174"/>
              </p:ext>
            </p:extLst>
          </p:nvPr>
        </p:nvGraphicFramePr>
        <p:xfrm>
          <a:off x="1371600" y="808629"/>
          <a:ext cx="8229600" cy="4540247"/>
        </p:xfrm>
        <a:graphic>
          <a:graphicData uri="http://schemas.openxmlformats.org/drawingml/2006/table">
            <a:tbl>
              <a:tblPr/>
              <a:tblGrid>
                <a:gridCol w="822325"/>
                <a:gridCol w="823913"/>
                <a:gridCol w="822325"/>
                <a:gridCol w="823912"/>
                <a:gridCol w="822325"/>
                <a:gridCol w="822325"/>
                <a:gridCol w="823913"/>
                <a:gridCol w="822325"/>
                <a:gridCol w="823912"/>
                <a:gridCol w="822325"/>
              </a:tblGrid>
              <a:tr h="565189">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rPr>
                        <a:t>NR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SBR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IIR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CR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PBR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NBR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EPDM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Black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ASTM Dsgn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rPr>
                        <a:t>DBP</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77">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SAF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N110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113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89">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ISAF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114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77">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1.9</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HAF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N330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102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89">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FEF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119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89">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4.1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GPF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N660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77">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SRF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N774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6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rPr>
                        <a:t>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HAF-LS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rPr>
                        <a:t>N326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rPr>
                        <a:t>72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29122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9" y="1720840"/>
            <a:ext cx="10672549" cy="2585323"/>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en-IN" dirty="0" smtClean="0">
                <a:effectLst/>
                <a:latin typeface="Calibri" panose="020F0502020204030204" pitchFamily="34" charset="0"/>
                <a:ea typeface="Calibri" panose="020F0502020204030204" pitchFamily="34" charset="0"/>
                <a:cs typeface="Times New Roman" panose="02020603050405020304" pitchFamily="18" charset="0"/>
              </a:rPr>
              <a:t>DESIGN NR COMPOUNDS OF 40,50,60,70 SHORE A HARDNESS USING HAF AS FILLER  </a:t>
            </a:r>
            <a:endParaRPr lang="en-I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0"/>
              </a:spcAft>
            </a:pPr>
            <a:r>
              <a:rPr lang="en-IN" dirty="0" smtClean="0">
                <a:effectLst/>
                <a:latin typeface="Calibri" panose="020F0502020204030204" pitchFamily="34" charset="0"/>
                <a:ea typeface="Calibri" panose="020F0502020204030204" pitchFamily="34" charset="0"/>
                <a:cs typeface="Times New Roman" panose="02020603050405020304" pitchFamily="18" charset="0"/>
              </a:rPr>
              <a:t>	Base hardness of NR = 38 Shore A </a:t>
            </a:r>
            <a:endParaRPr lang="en-I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0"/>
              </a:spcAft>
            </a:pPr>
            <a:r>
              <a:rPr lang="en-IN" dirty="0" smtClean="0">
                <a:effectLst/>
                <a:latin typeface="Calibri" panose="020F0502020204030204" pitchFamily="34" charset="0"/>
                <a:ea typeface="Calibri" panose="020F0502020204030204" pitchFamily="34" charset="0"/>
                <a:cs typeface="Times New Roman" panose="02020603050405020304" pitchFamily="18" charset="0"/>
              </a:rPr>
              <a:t>	Filler to oil ratio = 10: 1</a:t>
            </a:r>
            <a:endParaRPr lang="en-I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0"/>
              </a:spcAft>
            </a:pPr>
            <a:r>
              <a:rPr lang="en-IN" dirty="0" smtClean="0">
                <a:effectLst/>
                <a:latin typeface="Calibri" panose="020F0502020204030204" pitchFamily="34" charset="0"/>
                <a:ea typeface="Calibri" panose="020F0502020204030204" pitchFamily="34" charset="0"/>
                <a:cs typeface="Times New Roman" panose="02020603050405020304" pitchFamily="18" charset="0"/>
              </a:rPr>
              <a:t>As a thumb rule, as the amount of filler loading increases, there will be a corresponding increase in hardness.</a:t>
            </a:r>
            <a:endParaRPr lang="en-I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en-IN" dirty="0" smtClean="0">
                <a:effectLst/>
                <a:latin typeface="Calibri" panose="020F0502020204030204" pitchFamily="34" charset="0"/>
                <a:ea typeface="Calibri" panose="020F0502020204030204" pitchFamily="34" charset="0"/>
                <a:cs typeface="Times New Roman" panose="02020603050405020304" pitchFamily="18" charset="0"/>
              </a:rPr>
              <a:t>   1.9 phr of HAF will increase 1 shore A hardness.</a:t>
            </a:r>
            <a:endParaRPr lang="en-I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0"/>
              </a:spcAft>
            </a:pPr>
            <a:r>
              <a:rPr lang="en-IN" dirty="0" smtClean="0">
                <a:effectLst/>
                <a:latin typeface="Calibri" panose="020F0502020204030204" pitchFamily="34" charset="0"/>
                <a:ea typeface="Calibri" panose="020F0502020204030204" pitchFamily="34" charset="0"/>
                <a:cs typeface="Times New Roman" panose="02020603050405020304" pitchFamily="18" charset="0"/>
              </a:rPr>
              <a:t>         2 phr of oil will decrease 1 shore A hardness.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50376" y="239805"/>
            <a:ext cx="11600598" cy="830997"/>
          </a:xfrm>
          <a:prstGeom prst="rect">
            <a:avLst/>
          </a:prstGeom>
        </p:spPr>
        <p:txBody>
          <a:bodyPr wrap="square">
            <a:spAutoFit/>
          </a:bodyPr>
          <a:lstStyle/>
          <a:p>
            <a:pPr algn="ctr"/>
            <a:r>
              <a:rPr lang="en-IN" sz="2400" b="1" dirty="0" smtClean="0">
                <a:solidFill>
                  <a:srgbClr val="C00000"/>
                </a:solidFill>
              </a:rPr>
              <a:t>DESIGN COMPOUNDS FOR A PARTICULAR ‘SHORE A’ HARDNESS AND MODULUS USING BLACK AND NONBLACK FILLERS</a:t>
            </a:r>
            <a:endParaRPr lang="en-IN" sz="2400" b="1" dirty="0">
              <a:solidFill>
                <a:srgbClr val="C00000"/>
              </a:solidFill>
            </a:endParaRPr>
          </a:p>
        </p:txBody>
      </p:sp>
    </p:spTree>
    <p:extLst>
      <p:ext uri="{BB962C8B-B14F-4D97-AF65-F5344CB8AC3E}">
        <p14:creationId xmlns:p14="http://schemas.microsoft.com/office/powerpoint/2010/main" val="4063187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33832430"/>
              </p:ext>
            </p:extLst>
          </p:nvPr>
        </p:nvGraphicFramePr>
        <p:xfrm>
          <a:off x="530747" y="706022"/>
          <a:ext cx="3195093" cy="6017792"/>
        </p:xfrm>
        <a:graphic>
          <a:graphicData uri="http://schemas.openxmlformats.org/drawingml/2006/table">
            <a:tbl>
              <a:tblPr firstRow="1" bandRow="1">
                <a:tableStyleId>{5C22544A-7EE6-4342-B048-85BDC9FD1C3A}</a:tableStyleId>
              </a:tblPr>
              <a:tblGrid>
                <a:gridCol w="3195093"/>
              </a:tblGrid>
              <a:tr h="492444">
                <a:tc>
                  <a:txBody>
                    <a:bodyPr/>
                    <a:lstStyle/>
                    <a:p>
                      <a:pPr algn="just">
                        <a:lnSpc>
                          <a:spcPct val="150000"/>
                        </a:lnSpc>
                        <a:spcAft>
                          <a:spcPts val="0"/>
                        </a:spcAft>
                      </a:pPr>
                      <a:r>
                        <a:rPr lang="en-IN" sz="1800" dirty="0" smtClean="0">
                          <a:effectLst/>
                        </a:rPr>
                        <a:t>Required Hardness ( Shore 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626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effectLst/>
                        </a:rPr>
                        <a:t>Balance Hardness ( Shore A)</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895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effectLst/>
                        </a:rPr>
                        <a:t>Amount of HAF required for increase in hardness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754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effectLst/>
                        </a:rPr>
                        <a:t>Amount of Oil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900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effectLst/>
                        </a:rPr>
                        <a:t>Decrease in hardness value due to oil addition (2phr oil)</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736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effectLst/>
                        </a:rPr>
                        <a:t>Amount of HAF required to compensate oil addition</a:t>
                      </a:r>
                    </a:p>
                  </a:txBody>
                  <a:tcPr/>
                </a:tc>
              </a:tr>
              <a:tr h="626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effectLst/>
                        </a:rPr>
                        <a:t>Total amount of HAF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895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effectLst/>
                        </a:rPr>
                        <a:t>Total amount of process oil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5821416"/>
              </p:ext>
            </p:extLst>
          </p:nvPr>
        </p:nvGraphicFramePr>
        <p:xfrm>
          <a:off x="3724323" y="760613"/>
          <a:ext cx="1884908" cy="5946139"/>
        </p:xfrm>
        <a:graphic>
          <a:graphicData uri="http://schemas.openxmlformats.org/drawingml/2006/table">
            <a:tbl>
              <a:tblPr firstRow="1" bandRow="1">
                <a:tableStyleId>{5C22544A-7EE6-4342-B048-85BDC9FD1C3A}</a:tableStyleId>
              </a:tblPr>
              <a:tblGrid>
                <a:gridCol w="1884908"/>
              </a:tblGrid>
              <a:tr h="370840">
                <a:tc>
                  <a:txBody>
                    <a:bodyPr/>
                    <a:lstStyle/>
                    <a:p>
                      <a:pPr algn="ctr">
                        <a:lnSpc>
                          <a:spcPct val="150000"/>
                        </a:lnSpc>
                        <a:spcAft>
                          <a:spcPts val="0"/>
                        </a:spcAft>
                      </a:pPr>
                      <a:r>
                        <a:rPr lang="en-IN" sz="1800" dirty="0" smtClean="0">
                          <a:effectLst/>
                        </a:rPr>
                        <a:t>40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633511">
                <a:tc>
                  <a:txBody>
                    <a:bodyPr/>
                    <a:lstStyle/>
                    <a:p>
                      <a:pPr algn="ctr">
                        <a:lnSpc>
                          <a:spcPct val="150000"/>
                        </a:lnSpc>
                        <a:spcAft>
                          <a:spcPts val="0"/>
                        </a:spcAft>
                      </a:pPr>
                      <a:r>
                        <a:rPr lang="en-IN" sz="1800" dirty="0" smtClean="0">
                          <a:effectLst/>
                        </a:rPr>
                        <a:t>2</a:t>
                      </a:r>
                    </a:p>
                  </a:txBody>
                  <a:tcPr/>
                </a:tc>
              </a:tr>
              <a:tr h="914400">
                <a:tc>
                  <a:txBody>
                    <a:bodyPr/>
                    <a:lstStyle/>
                    <a:p>
                      <a:pPr algn="ctr">
                        <a:lnSpc>
                          <a:spcPct val="150000"/>
                        </a:lnSpc>
                        <a:spcAft>
                          <a:spcPts val="0"/>
                        </a:spcAft>
                      </a:pPr>
                      <a:r>
                        <a:rPr lang="en-IN" sz="1800" dirty="0">
                          <a:effectLst/>
                        </a:rPr>
                        <a:t>2*1.9</a:t>
                      </a:r>
                    </a:p>
                    <a:p>
                      <a:pPr algn="ctr">
                        <a:lnSpc>
                          <a:spcPct val="150000"/>
                        </a:lnSpc>
                        <a:spcAft>
                          <a:spcPts val="0"/>
                        </a:spcAft>
                      </a:pPr>
                      <a:r>
                        <a:rPr lang="en-IN" sz="1800" dirty="0">
                          <a:effectLst/>
                        </a:rPr>
                        <a:t>=3.8~4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586854">
                <a:tc>
                  <a:txBody>
                    <a:bodyPr/>
                    <a:lstStyle/>
                    <a:p>
                      <a:pPr algn="ctr">
                        <a:lnSpc>
                          <a:spcPct val="150000"/>
                        </a:lnSpc>
                        <a:spcAft>
                          <a:spcPts val="0"/>
                        </a:spcAft>
                      </a:pPr>
                      <a:r>
                        <a:rPr lang="en-IN" sz="1800" dirty="0">
                          <a:effectLst/>
                        </a:rPr>
                        <a:t>4/10</a:t>
                      </a:r>
                    </a:p>
                    <a:p>
                      <a:pPr algn="ctr">
                        <a:lnSpc>
                          <a:spcPct val="150000"/>
                        </a:lnSpc>
                        <a:spcAft>
                          <a:spcPts val="0"/>
                        </a:spcAft>
                      </a:pPr>
                      <a:r>
                        <a:rPr lang="en-IN" sz="1800" dirty="0">
                          <a:effectLst/>
                        </a:rPr>
                        <a:t>=0.4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a:effectLst/>
                        </a:rPr>
                        <a:t>0.4/2</a:t>
                      </a:r>
                    </a:p>
                    <a:p>
                      <a:pPr algn="ctr">
                        <a:lnSpc>
                          <a:spcPct val="150000"/>
                        </a:lnSpc>
                        <a:spcAft>
                          <a:spcPts val="0"/>
                        </a:spcAft>
                      </a:pPr>
                      <a:r>
                        <a:rPr lang="en-IN" sz="1800" dirty="0">
                          <a:effectLst/>
                        </a:rPr>
                        <a:t>=0.2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a:effectLst/>
                        </a:rPr>
                        <a:t>0.2*1.9</a:t>
                      </a:r>
                    </a:p>
                    <a:p>
                      <a:pPr algn="ctr">
                        <a:lnSpc>
                          <a:spcPct val="150000"/>
                        </a:lnSpc>
                        <a:spcAft>
                          <a:spcPts val="0"/>
                        </a:spcAft>
                      </a:pPr>
                      <a:r>
                        <a:rPr lang="en-IN" sz="1800" dirty="0">
                          <a:effectLst/>
                        </a:rPr>
                        <a:t>=0.38~0.4(0.5)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603468">
                <a:tc>
                  <a:txBody>
                    <a:bodyPr/>
                    <a:lstStyle/>
                    <a:p>
                      <a:pPr algn="ctr">
                        <a:lnSpc>
                          <a:spcPct val="150000"/>
                        </a:lnSpc>
                        <a:spcAft>
                          <a:spcPts val="0"/>
                        </a:spcAft>
                      </a:pPr>
                      <a:r>
                        <a:rPr lang="en-IN" sz="1800" dirty="0" smtClean="0">
                          <a:effectLst/>
                        </a:rPr>
                        <a:t>4+0.5=4.5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endParaRPr lang="en-IN" sz="1800" dirty="0" smtClean="0">
                        <a:effectLst/>
                      </a:endParaRPr>
                    </a:p>
                    <a:p>
                      <a:pPr algn="ctr">
                        <a:lnSpc>
                          <a:spcPct val="150000"/>
                        </a:lnSpc>
                        <a:spcAft>
                          <a:spcPts val="0"/>
                        </a:spcAft>
                      </a:pPr>
                      <a:r>
                        <a:rPr lang="en-IN" sz="1800" dirty="0" smtClean="0">
                          <a:effectLst/>
                        </a:rPr>
                        <a:t>4.5/10=0.45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02676841"/>
              </p:ext>
            </p:extLst>
          </p:nvPr>
        </p:nvGraphicFramePr>
        <p:xfrm>
          <a:off x="5691875" y="762888"/>
          <a:ext cx="1884908" cy="5946139"/>
        </p:xfrm>
        <a:graphic>
          <a:graphicData uri="http://schemas.openxmlformats.org/drawingml/2006/table">
            <a:tbl>
              <a:tblPr firstRow="1" bandRow="1">
                <a:tableStyleId>{5C22544A-7EE6-4342-B048-85BDC9FD1C3A}</a:tableStyleId>
              </a:tblPr>
              <a:tblGrid>
                <a:gridCol w="1884908"/>
              </a:tblGrid>
              <a:tr h="370840">
                <a:tc>
                  <a:txBody>
                    <a:bodyPr/>
                    <a:lstStyle/>
                    <a:p>
                      <a:pPr algn="ctr">
                        <a:lnSpc>
                          <a:spcPct val="150000"/>
                        </a:lnSpc>
                        <a:spcAft>
                          <a:spcPts val="0"/>
                        </a:spcAft>
                      </a:pPr>
                      <a:r>
                        <a:rPr lang="en-IN" sz="1800" dirty="0" smtClean="0">
                          <a:effectLst/>
                        </a:rPr>
                        <a:t>50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633511">
                <a:tc>
                  <a:txBody>
                    <a:bodyPr/>
                    <a:lstStyle/>
                    <a:p>
                      <a:pPr algn="ctr">
                        <a:lnSpc>
                          <a:spcPct val="150000"/>
                        </a:lnSpc>
                        <a:spcAft>
                          <a:spcPts val="0"/>
                        </a:spcAft>
                      </a:pPr>
                      <a:r>
                        <a:rPr lang="en-IN" sz="1800" dirty="0" smtClean="0">
                          <a:effectLst/>
                        </a:rPr>
                        <a:t>12</a:t>
                      </a:r>
                    </a:p>
                  </a:txBody>
                  <a:tcPr/>
                </a:tc>
              </a:tr>
              <a:tr h="914400">
                <a:tc>
                  <a:txBody>
                    <a:bodyPr/>
                    <a:lstStyle/>
                    <a:p>
                      <a:pPr algn="ctr">
                        <a:lnSpc>
                          <a:spcPct val="150000"/>
                        </a:lnSpc>
                        <a:spcAft>
                          <a:spcPts val="0"/>
                        </a:spcAft>
                      </a:pPr>
                      <a:r>
                        <a:rPr lang="en-IN" sz="1800" dirty="0" smtClean="0">
                          <a:effectLst/>
                        </a:rPr>
                        <a:t>12*1.9</a:t>
                      </a:r>
                      <a:endParaRPr lang="en-IN" sz="1800" dirty="0">
                        <a:effectLst/>
                      </a:endParaRPr>
                    </a:p>
                    <a:p>
                      <a:pPr algn="ctr">
                        <a:lnSpc>
                          <a:spcPct val="150000"/>
                        </a:lnSpc>
                        <a:spcAft>
                          <a:spcPts val="0"/>
                        </a:spcAft>
                      </a:pPr>
                      <a:r>
                        <a:rPr lang="en-IN" sz="1800" dirty="0" smtClean="0">
                          <a:effectLst/>
                        </a:rPr>
                        <a:t>=22.8~23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586854">
                <a:tc>
                  <a:txBody>
                    <a:bodyPr/>
                    <a:lstStyle/>
                    <a:p>
                      <a:pPr algn="ctr">
                        <a:lnSpc>
                          <a:spcPct val="150000"/>
                        </a:lnSpc>
                        <a:spcAft>
                          <a:spcPts val="0"/>
                        </a:spcAft>
                      </a:pPr>
                      <a:r>
                        <a:rPr lang="en-IN" sz="1800" dirty="0" smtClean="0">
                          <a:effectLst/>
                        </a:rPr>
                        <a:t>23/10</a:t>
                      </a:r>
                      <a:endParaRPr lang="en-IN" sz="1800" dirty="0">
                        <a:effectLst/>
                      </a:endParaRPr>
                    </a:p>
                    <a:p>
                      <a:pPr algn="ctr">
                        <a:lnSpc>
                          <a:spcPct val="150000"/>
                        </a:lnSpc>
                        <a:spcAft>
                          <a:spcPts val="0"/>
                        </a:spcAft>
                      </a:pPr>
                      <a:r>
                        <a:rPr lang="en-IN" sz="1800" dirty="0" smtClean="0">
                          <a:effectLst/>
                        </a:rPr>
                        <a:t>=2.3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smtClean="0">
                          <a:effectLst/>
                        </a:rPr>
                        <a:t>2.3/2</a:t>
                      </a:r>
                      <a:endParaRPr lang="en-IN" sz="1800" dirty="0">
                        <a:effectLst/>
                      </a:endParaRPr>
                    </a:p>
                    <a:p>
                      <a:pPr algn="ctr">
                        <a:lnSpc>
                          <a:spcPct val="150000"/>
                        </a:lnSpc>
                        <a:spcAft>
                          <a:spcPts val="0"/>
                        </a:spcAft>
                      </a:pPr>
                      <a:r>
                        <a:rPr lang="en-IN" sz="1800" dirty="0" smtClean="0">
                          <a:effectLst/>
                        </a:rPr>
                        <a:t>=1.15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smtClean="0">
                          <a:effectLst/>
                        </a:rPr>
                        <a:t>1.15*1.9</a:t>
                      </a:r>
                      <a:endParaRPr lang="en-IN" sz="1800" dirty="0">
                        <a:effectLst/>
                      </a:endParaRPr>
                    </a:p>
                    <a:p>
                      <a:pPr algn="ctr">
                        <a:lnSpc>
                          <a:spcPct val="150000"/>
                        </a:lnSpc>
                        <a:spcAft>
                          <a:spcPts val="0"/>
                        </a:spcAft>
                      </a:pPr>
                      <a:r>
                        <a:rPr lang="en-IN" sz="1800" dirty="0">
                          <a:effectLst/>
                        </a:rPr>
                        <a:t>=</a:t>
                      </a:r>
                      <a:r>
                        <a:rPr lang="en-IN" sz="1800" dirty="0" smtClean="0">
                          <a:effectLst/>
                        </a:rPr>
                        <a:t>02.185~2.2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603468">
                <a:tc>
                  <a:txBody>
                    <a:bodyPr/>
                    <a:lstStyle/>
                    <a:p>
                      <a:pPr algn="ctr">
                        <a:lnSpc>
                          <a:spcPct val="150000"/>
                        </a:lnSpc>
                        <a:spcAft>
                          <a:spcPts val="0"/>
                        </a:spcAft>
                      </a:pPr>
                      <a:r>
                        <a:rPr lang="en-IN" sz="1800" dirty="0" smtClean="0">
                          <a:effectLst/>
                        </a:rPr>
                        <a:t>23+2.2=25.2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endParaRPr lang="en-IN" sz="1800" dirty="0" smtClean="0">
                        <a:effectLst/>
                      </a:endParaRPr>
                    </a:p>
                    <a:p>
                      <a:pPr algn="ctr">
                        <a:lnSpc>
                          <a:spcPct val="150000"/>
                        </a:lnSpc>
                        <a:spcAft>
                          <a:spcPts val="0"/>
                        </a:spcAft>
                      </a:pPr>
                      <a:r>
                        <a:rPr lang="en-IN" sz="1800" dirty="0" smtClean="0">
                          <a:effectLst/>
                        </a:rPr>
                        <a:t>25.2/10=2.52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83332831"/>
              </p:ext>
            </p:extLst>
          </p:nvPr>
        </p:nvGraphicFramePr>
        <p:xfrm>
          <a:off x="7591189" y="765162"/>
          <a:ext cx="1884908" cy="5946139"/>
        </p:xfrm>
        <a:graphic>
          <a:graphicData uri="http://schemas.openxmlformats.org/drawingml/2006/table">
            <a:tbl>
              <a:tblPr firstRow="1" bandRow="1">
                <a:tableStyleId>{5C22544A-7EE6-4342-B048-85BDC9FD1C3A}</a:tableStyleId>
              </a:tblPr>
              <a:tblGrid>
                <a:gridCol w="1884908"/>
              </a:tblGrid>
              <a:tr h="370840">
                <a:tc>
                  <a:txBody>
                    <a:bodyPr/>
                    <a:lstStyle/>
                    <a:p>
                      <a:pPr algn="ctr">
                        <a:lnSpc>
                          <a:spcPct val="150000"/>
                        </a:lnSpc>
                        <a:spcAft>
                          <a:spcPts val="0"/>
                        </a:spcAft>
                      </a:pPr>
                      <a:r>
                        <a:rPr lang="en-IN" sz="1800" dirty="0" smtClean="0">
                          <a:effectLst/>
                        </a:rPr>
                        <a:t>60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633511">
                <a:tc>
                  <a:txBody>
                    <a:bodyPr/>
                    <a:lstStyle/>
                    <a:p>
                      <a:pPr algn="ctr">
                        <a:lnSpc>
                          <a:spcPct val="150000"/>
                        </a:lnSpc>
                        <a:spcAft>
                          <a:spcPts val="0"/>
                        </a:spcAft>
                      </a:pPr>
                      <a:r>
                        <a:rPr lang="en-IN" sz="1800" dirty="0" smtClean="0">
                          <a:effectLst/>
                        </a:rPr>
                        <a:t>22</a:t>
                      </a:r>
                    </a:p>
                  </a:txBody>
                  <a:tcPr/>
                </a:tc>
              </a:tr>
              <a:tr h="914400">
                <a:tc>
                  <a:txBody>
                    <a:bodyPr/>
                    <a:lstStyle/>
                    <a:p>
                      <a:pPr algn="ctr">
                        <a:lnSpc>
                          <a:spcPct val="150000"/>
                        </a:lnSpc>
                        <a:spcAft>
                          <a:spcPts val="0"/>
                        </a:spcAft>
                      </a:pPr>
                      <a:r>
                        <a:rPr lang="en-IN" sz="1800" dirty="0" smtClean="0">
                          <a:effectLst/>
                        </a:rPr>
                        <a:t>22*1.9</a:t>
                      </a:r>
                      <a:endParaRPr lang="en-IN" sz="1800" dirty="0">
                        <a:effectLst/>
                      </a:endParaRPr>
                    </a:p>
                    <a:p>
                      <a:pPr algn="ctr">
                        <a:lnSpc>
                          <a:spcPct val="150000"/>
                        </a:lnSpc>
                        <a:spcAft>
                          <a:spcPts val="0"/>
                        </a:spcAft>
                      </a:pPr>
                      <a:r>
                        <a:rPr lang="en-IN" sz="1800" dirty="0" smtClean="0">
                          <a:effectLst/>
                        </a:rPr>
                        <a:t>=41.8~42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586854">
                <a:tc>
                  <a:txBody>
                    <a:bodyPr/>
                    <a:lstStyle/>
                    <a:p>
                      <a:pPr algn="ctr">
                        <a:lnSpc>
                          <a:spcPct val="150000"/>
                        </a:lnSpc>
                        <a:spcAft>
                          <a:spcPts val="0"/>
                        </a:spcAft>
                      </a:pPr>
                      <a:r>
                        <a:rPr lang="en-IN" sz="1800" dirty="0" smtClean="0">
                          <a:effectLst/>
                        </a:rPr>
                        <a:t>42/10</a:t>
                      </a:r>
                    </a:p>
                    <a:p>
                      <a:pPr algn="ctr">
                        <a:lnSpc>
                          <a:spcPct val="150000"/>
                        </a:lnSpc>
                        <a:spcAft>
                          <a:spcPts val="0"/>
                        </a:spcAft>
                      </a:pPr>
                      <a:r>
                        <a:rPr lang="en-IN" sz="1800" dirty="0" smtClean="0">
                          <a:effectLst/>
                        </a:rPr>
                        <a:t>=4.2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smtClean="0">
                          <a:effectLst/>
                        </a:rPr>
                        <a:t>4./2</a:t>
                      </a:r>
                      <a:endParaRPr lang="en-IN" sz="1800" dirty="0">
                        <a:effectLst/>
                      </a:endParaRPr>
                    </a:p>
                    <a:p>
                      <a:pPr algn="ctr">
                        <a:lnSpc>
                          <a:spcPct val="150000"/>
                        </a:lnSpc>
                        <a:spcAft>
                          <a:spcPts val="0"/>
                        </a:spcAft>
                      </a:pPr>
                      <a:r>
                        <a:rPr lang="en-IN" sz="1800" dirty="0" smtClean="0">
                          <a:effectLst/>
                        </a:rPr>
                        <a:t>=2.1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smtClean="0">
                          <a:effectLst/>
                        </a:rPr>
                        <a:t>2.1*1.9</a:t>
                      </a:r>
                      <a:endParaRPr lang="en-IN" sz="1800" dirty="0">
                        <a:effectLst/>
                      </a:endParaRPr>
                    </a:p>
                    <a:p>
                      <a:pPr algn="ctr">
                        <a:lnSpc>
                          <a:spcPct val="150000"/>
                        </a:lnSpc>
                        <a:spcAft>
                          <a:spcPts val="0"/>
                        </a:spcAft>
                      </a:pPr>
                      <a:r>
                        <a:rPr lang="en-IN" sz="1800" dirty="0" smtClean="0">
                          <a:effectLst/>
                        </a:rPr>
                        <a:t>=3.99~4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603468">
                <a:tc>
                  <a:txBody>
                    <a:bodyPr/>
                    <a:lstStyle/>
                    <a:p>
                      <a:pPr algn="ctr">
                        <a:lnSpc>
                          <a:spcPct val="150000"/>
                        </a:lnSpc>
                        <a:spcAft>
                          <a:spcPts val="0"/>
                        </a:spcAft>
                      </a:pPr>
                      <a:r>
                        <a:rPr lang="en-IN" sz="1800" dirty="0" smtClean="0">
                          <a:effectLst/>
                        </a:rPr>
                        <a:t>42+4=46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endParaRPr lang="en-IN" sz="1800" dirty="0" smtClean="0">
                        <a:effectLst/>
                      </a:endParaRPr>
                    </a:p>
                    <a:p>
                      <a:pPr algn="ctr">
                        <a:lnSpc>
                          <a:spcPct val="150000"/>
                        </a:lnSpc>
                        <a:spcAft>
                          <a:spcPts val="0"/>
                        </a:spcAft>
                      </a:pPr>
                      <a:r>
                        <a:rPr lang="en-IN" sz="1800" dirty="0" smtClean="0">
                          <a:effectLst/>
                        </a:rPr>
                        <a:t>46/10=4.6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80820933"/>
              </p:ext>
            </p:extLst>
          </p:nvPr>
        </p:nvGraphicFramePr>
        <p:xfrm>
          <a:off x="9542819" y="765163"/>
          <a:ext cx="1884908" cy="5946139"/>
        </p:xfrm>
        <a:graphic>
          <a:graphicData uri="http://schemas.openxmlformats.org/drawingml/2006/table">
            <a:tbl>
              <a:tblPr firstRow="1" bandRow="1">
                <a:tableStyleId>{5C22544A-7EE6-4342-B048-85BDC9FD1C3A}</a:tableStyleId>
              </a:tblPr>
              <a:tblGrid>
                <a:gridCol w="1884908"/>
              </a:tblGrid>
              <a:tr h="370840">
                <a:tc>
                  <a:txBody>
                    <a:bodyPr/>
                    <a:lstStyle/>
                    <a:p>
                      <a:pPr algn="ctr">
                        <a:lnSpc>
                          <a:spcPct val="150000"/>
                        </a:lnSpc>
                        <a:spcAft>
                          <a:spcPts val="0"/>
                        </a:spcAft>
                      </a:pPr>
                      <a:r>
                        <a:rPr lang="en-IN" sz="1800" dirty="0" smtClean="0">
                          <a:effectLst/>
                        </a:rPr>
                        <a:t>70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633511">
                <a:tc>
                  <a:txBody>
                    <a:bodyPr/>
                    <a:lstStyle/>
                    <a:p>
                      <a:pPr algn="ctr">
                        <a:lnSpc>
                          <a:spcPct val="150000"/>
                        </a:lnSpc>
                        <a:spcAft>
                          <a:spcPts val="0"/>
                        </a:spcAft>
                      </a:pPr>
                      <a:r>
                        <a:rPr lang="en-IN" sz="1800" dirty="0" smtClean="0">
                          <a:effectLst/>
                        </a:rPr>
                        <a:t>32</a:t>
                      </a:r>
                    </a:p>
                  </a:txBody>
                  <a:tcPr/>
                </a:tc>
              </a:tr>
              <a:tr h="914400">
                <a:tc>
                  <a:txBody>
                    <a:bodyPr/>
                    <a:lstStyle/>
                    <a:p>
                      <a:pPr algn="ctr">
                        <a:lnSpc>
                          <a:spcPct val="150000"/>
                        </a:lnSpc>
                        <a:spcAft>
                          <a:spcPts val="0"/>
                        </a:spcAft>
                      </a:pPr>
                      <a:r>
                        <a:rPr lang="en-IN" sz="1800" dirty="0" smtClean="0">
                          <a:effectLst/>
                        </a:rPr>
                        <a:t>32*1.9</a:t>
                      </a:r>
                      <a:endParaRPr lang="en-IN" sz="1800" dirty="0">
                        <a:effectLst/>
                      </a:endParaRPr>
                    </a:p>
                    <a:p>
                      <a:pPr algn="ctr">
                        <a:lnSpc>
                          <a:spcPct val="150000"/>
                        </a:lnSpc>
                        <a:spcAft>
                          <a:spcPts val="0"/>
                        </a:spcAft>
                      </a:pPr>
                      <a:r>
                        <a:rPr lang="en-IN" sz="1800" dirty="0" smtClean="0">
                          <a:effectLst/>
                        </a:rPr>
                        <a:t>=60.8~61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586854">
                <a:tc>
                  <a:txBody>
                    <a:bodyPr/>
                    <a:lstStyle/>
                    <a:p>
                      <a:pPr algn="ctr">
                        <a:lnSpc>
                          <a:spcPct val="150000"/>
                        </a:lnSpc>
                        <a:spcAft>
                          <a:spcPts val="0"/>
                        </a:spcAft>
                      </a:pPr>
                      <a:r>
                        <a:rPr lang="en-IN" sz="1800" dirty="0" smtClean="0">
                          <a:effectLst/>
                        </a:rPr>
                        <a:t>61/10</a:t>
                      </a:r>
                      <a:endParaRPr lang="en-IN" sz="1800" dirty="0">
                        <a:effectLst/>
                      </a:endParaRPr>
                    </a:p>
                    <a:p>
                      <a:pPr algn="ctr">
                        <a:lnSpc>
                          <a:spcPct val="150000"/>
                        </a:lnSpc>
                        <a:spcAft>
                          <a:spcPts val="0"/>
                        </a:spcAft>
                      </a:pPr>
                      <a:r>
                        <a:rPr lang="en-IN" sz="1800" dirty="0" smtClean="0">
                          <a:effectLst/>
                        </a:rPr>
                        <a:t>=6.1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smtClean="0">
                          <a:effectLst/>
                        </a:rPr>
                        <a:t>6.1/2</a:t>
                      </a:r>
                      <a:endParaRPr lang="en-IN" sz="1800" dirty="0">
                        <a:effectLst/>
                      </a:endParaRPr>
                    </a:p>
                    <a:p>
                      <a:pPr algn="ctr">
                        <a:lnSpc>
                          <a:spcPct val="150000"/>
                        </a:lnSpc>
                        <a:spcAft>
                          <a:spcPts val="0"/>
                        </a:spcAft>
                      </a:pPr>
                      <a:r>
                        <a:rPr lang="en-IN" sz="1800" dirty="0" smtClean="0">
                          <a:effectLst/>
                          <a:latin typeface="+mn-lt"/>
                          <a:ea typeface="+mn-ea"/>
                          <a:cs typeface="+mn-cs"/>
                        </a:rPr>
                        <a:t>3.05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r>
                        <a:rPr lang="en-IN" sz="1800" dirty="0" smtClean="0">
                          <a:effectLst/>
                        </a:rPr>
                        <a:t>3.05*1.9</a:t>
                      </a:r>
                      <a:endParaRPr lang="en-IN" sz="1800" dirty="0">
                        <a:effectLst/>
                      </a:endParaRPr>
                    </a:p>
                    <a:p>
                      <a:pPr algn="ctr">
                        <a:lnSpc>
                          <a:spcPct val="150000"/>
                        </a:lnSpc>
                        <a:spcAft>
                          <a:spcPts val="0"/>
                        </a:spcAft>
                      </a:pPr>
                      <a:r>
                        <a:rPr lang="en-IN" sz="1800" dirty="0" smtClean="0">
                          <a:effectLst/>
                        </a:rPr>
                        <a:t>=5.795~5.8 (6)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603468">
                <a:tc>
                  <a:txBody>
                    <a:bodyPr/>
                    <a:lstStyle/>
                    <a:p>
                      <a:pPr algn="ctr">
                        <a:lnSpc>
                          <a:spcPct val="150000"/>
                        </a:lnSpc>
                        <a:spcAft>
                          <a:spcPts val="0"/>
                        </a:spcAft>
                      </a:pPr>
                      <a:r>
                        <a:rPr lang="en-IN" sz="1800" dirty="0" smtClean="0">
                          <a:effectLst/>
                        </a:rPr>
                        <a:t>61+6= 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r h="370840">
                <a:tc>
                  <a:txBody>
                    <a:bodyPr/>
                    <a:lstStyle/>
                    <a:p>
                      <a:pPr algn="ctr">
                        <a:lnSpc>
                          <a:spcPct val="150000"/>
                        </a:lnSpc>
                        <a:spcAft>
                          <a:spcPts val="0"/>
                        </a:spcAft>
                      </a:pPr>
                      <a:endParaRPr lang="en-IN" sz="1800" dirty="0" smtClean="0">
                        <a:effectLst/>
                      </a:endParaRPr>
                    </a:p>
                    <a:p>
                      <a:pPr algn="ctr">
                        <a:lnSpc>
                          <a:spcPct val="150000"/>
                        </a:lnSpc>
                        <a:spcAft>
                          <a:spcPts val="0"/>
                        </a:spcAft>
                      </a:pPr>
                      <a:r>
                        <a:rPr lang="en-IN" sz="1800" dirty="0" smtClean="0">
                          <a:effectLst/>
                        </a:rPr>
                        <a:t>6.7/10=6.7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tc>
              </a:tr>
            </a:tbl>
          </a:graphicData>
        </a:graphic>
      </p:graphicFrame>
    </p:spTree>
    <p:extLst>
      <p:ext uri="{BB962C8B-B14F-4D97-AF65-F5344CB8AC3E}">
        <p14:creationId xmlns:p14="http://schemas.microsoft.com/office/powerpoint/2010/main" val="42400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2277272"/>
              </p:ext>
            </p:extLst>
          </p:nvPr>
        </p:nvGraphicFramePr>
        <p:xfrm>
          <a:off x="1337479" y="1223973"/>
          <a:ext cx="8584443" cy="4849280"/>
        </p:xfrm>
        <a:graphic>
          <a:graphicData uri="http://schemas.openxmlformats.org/drawingml/2006/table">
            <a:tbl>
              <a:tblPr firstRow="1" firstCol="1" bandRow="1">
                <a:tableStyleId>{5C22544A-7EE6-4342-B048-85BDC9FD1C3A}</a:tableStyleId>
              </a:tblPr>
              <a:tblGrid>
                <a:gridCol w="2379134"/>
                <a:gridCol w="1423575"/>
                <a:gridCol w="1563883"/>
                <a:gridCol w="1500963"/>
                <a:gridCol w="1716888"/>
              </a:tblGrid>
              <a:tr h="484928">
                <a:tc>
                  <a:txBody>
                    <a:bodyPr/>
                    <a:lstStyle/>
                    <a:p>
                      <a:pPr algn="ctr">
                        <a:lnSpc>
                          <a:spcPct val="150000"/>
                        </a:lnSpc>
                        <a:spcAft>
                          <a:spcPts val="0"/>
                        </a:spcAft>
                      </a:pPr>
                      <a:r>
                        <a:rPr lang="en-IN" sz="1800" dirty="0">
                          <a:effectLst/>
                        </a:rPr>
                        <a:t>Ingredients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40 Shore 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dirty="0">
                          <a:effectLst/>
                        </a:rPr>
                        <a:t>50 Shore 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60 Shore 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70 Shore 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Natural Rubber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dirty="0" err="1">
                          <a:effectLst/>
                        </a:rPr>
                        <a:t>ZnO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Stearic acid</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Antioxidant SP</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HAF</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67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Process Oil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0.45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4.6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6.7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CBS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TMTD</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0.2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0.2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0.2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0.2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928">
                <a:tc>
                  <a:txBody>
                    <a:bodyPr/>
                    <a:lstStyle/>
                    <a:p>
                      <a:pPr algn="just">
                        <a:lnSpc>
                          <a:spcPct val="150000"/>
                        </a:lnSpc>
                        <a:spcAft>
                          <a:spcPts val="0"/>
                        </a:spcAft>
                      </a:pPr>
                      <a:r>
                        <a:rPr lang="en-IN" sz="1800">
                          <a:effectLst/>
                        </a:rPr>
                        <a:t>Sulphur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2.5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dirty="0">
                          <a:effectLst/>
                        </a:rPr>
                        <a:t>2.5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3"/>
          <p:cNvSpPr/>
          <p:nvPr/>
        </p:nvSpPr>
        <p:spPr>
          <a:xfrm>
            <a:off x="585387" y="240816"/>
            <a:ext cx="9473013" cy="506292"/>
          </a:xfrm>
          <a:prstGeom prst="rect">
            <a:avLst/>
          </a:prstGeom>
        </p:spPr>
        <p:txBody>
          <a:bodyPr wrap="square">
            <a:spAutoFit/>
          </a:bodyPr>
          <a:lstStyle/>
          <a:p>
            <a:pPr algn="ctr">
              <a:lnSpc>
                <a:spcPct val="150000"/>
              </a:lnSpc>
              <a:spcAft>
                <a:spcPts val="0"/>
              </a:spcAft>
            </a:pPr>
            <a:r>
              <a:rPr lang="en-IN"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FORMULATION BASED ON CALCULATED VALUES</a:t>
            </a:r>
            <a:endParaRPr lang="en-I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533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9" y="1720840"/>
            <a:ext cx="10672549" cy="1295868"/>
          </a:xfrm>
          <a:prstGeom prst="rect">
            <a:avLst/>
          </a:prstGeom>
        </p:spPr>
        <p:txBody>
          <a:bodyPr wrap="square">
            <a:spAutoFit/>
          </a:bodyPr>
          <a:lstStyle/>
          <a:p>
            <a:pPr marL="285750" lvl="0" indent="-285750">
              <a:lnSpc>
                <a:spcPct val="150000"/>
              </a:lnSpc>
              <a:buFont typeface="Arial" panose="020B0604020202020204" pitchFamily="34" charset="0"/>
              <a:buChar char="•"/>
            </a:pPr>
            <a:r>
              <a:rPr lang="en-IN" dirty="0"/>
              <a:t>DESIGN NR COMPOUNDS OF 40,50,60,70 SHORE A HARDNESS USING ISAF AS </a:t>
            </a:r>
            <a:r>
              <a:rPr lang="en-IN" dirty="0" smtClean="0"/>
              <a:t>FILLER</a:t>
            </a:r>
          </a:p>
          <a:p>
            <a:pPr marL="285750" lvl="0" indent="-285750">
              <a:lnSpc>
                <a:spcPct val="150000"/>
              </a:lnSpc>
              <a:buFont typeface="Arial" panose="020B0604020202020204" pitchFamily="34" charset="0"/>
              <a:buChar char="•"/>
            </a:pPr>
            <a:r>
              <a:rPr lang="en-IN" dirty="0" smtClean="0"/>
              <a:t>DESIGN NR COMPOUNDS OF 40,50,60,70 SHORE A HARDNESS USING GPF AS FILLER</a:t>
            </a:r>
          </a:p>
          <a:p>
            <a:pPr marL="285750" lvl="0" indent="-285750">
              <a:lnSpc>
                <a:spcPct val="150000"/>
              </a:lnSpc>
              <a:buFont typeface="Arial" panose="020B0604020202020204" pitchFamily="34" charset="0"/>
              <a:buChar char="•"/>
            </a:pPr>
            <a:r>
              <a:rPr lang="en-IN" dirty="0" smtClean="0"/>
              <a:t> DESIGN NR COMPOUNDS OF 40,50,60,70 SHORE A HARDNESS USING SILICA AS FILLER </a:t>
            </a:r>
            <a:r>
              <a:rPr lang="en-IN" dirty="0" smtClean="0">
                <a:effectLst/>
                <a:ea typeface="Calibri" panose="020F0502020204030204" pitchFamily="34" charset="0"/>
                <a:cs typeface="Times New Roman" panose="02020603050405020304" pitchFamily="18" charset="0"/>
              </a:rPr>
              <a:t>	</a:t>
            </a:r>
            <a:endParaRPr lang="en-IN" sz="1600" dirty="0">
              <a:effectLst/>
              <a:ea typeface="Calibri" panose="020F0502020204030204" pitchFamily="34" charset="0"/>
              <a:cs typeface="Times New Roman" panose="02020603050405020304" pitchFamily="18" charset="0"/>
            </a:endParaRPr>
          </a:p>
        </p:txBody>
      </p:sp>
      <p:sp>
        <p:nvSpPr>
          <p:cNvPr id="4" name="Rectangle 3"/>
          <p:cNvSpPr/>
          <p:nvPr/>
        </p:nvSpPr>
        <p:spPr>
          <a:xfrm>
            <a:off x="450376" y="239805"/>
            <a:ext cx="11600598" cy="830997"/>
          </a:xfrm>
          <a:prstGeom prst="rect">
            <a:avLst/>
          </a:prstGeom>
        </p:spPr>
        <p:txBody>
          <a:bodyPr wrap="square">
            <a:spAutoFit/>
          </a:bodyPr>
          <a:lstStyle/>
          <a:p>
            <a:pPr algn="ctr"/>
            <a:r>
              <a:rPr lang="en-IN" sz="2400" b="1" dirty="0" smtClean="0">
                <a:solidFill>
                  <a:srgbClr val="C00000"/>
                </a:solidFill>
              </a:rPr>
              <a:t>DESIGN COMPOUNDS FOR A PARTICULAR ‘SHORE A’ HARDNESS AND MODULUS USING BLACK AND NONBLACK FILLERS</a:t>
            </a:r>
            <a:endParaRPr lang="en-IN" sz="2400" b="1" dirty="0">
              <a:solidFill>
                <a:srgbClr val="C00000"/>
              </a:solidFill>
            </a:endParaRPr>
          </a:p>
        </p:txBody>
      </p:sp>
    </p:spTree>
    <p:extLst>
      <p:ext uri="{BB962C8B-B14F-4D97-AF65-F5344CB8AC3E}">
        <p14:creationId xmlns:p14="http://schemas.microsoft.com/office/powerpoint/2010/main" val="2120509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76" y="239805"/>
            <a:ext cx="11600598" cy="461665"/>
          </a:xfrm>
          <a:prstGeom prst="rect">
            <a:avLst/>
          </a:prstGeom>
        </p:spPr>
        <p:txBody>
          <a:bodyPr wrap="square">
            <a:spAutoFit/>
          </a:bodyPr>
          <a:lstStyle/>
          <a:p>
            <a:pPr algn="ctr"/>
            <a:r>
              <a:rPr lang="en-IN" sz="2400" b="1" dirty="0" smtClean="0">
                <a:solidFill>
                  <a:srgbClr val="C00000"/>
                </a:solidFill>
                <a:effectLst>
                  <a:outerShdw blurRad="38100" dist="38100" dir="2700000" algn="tl">
                    <a:srgbClr val="000000">
                      <a:alpha val="43137"/>
                    </a:srgbClr>
                  </a:outerShdw>
                </a:effectLst>
              </a:rPr>
              <a:t>COMPOUNDING FOR SPECIFIC VULCANISATE PROPERTIES </a:t>
            </a:r>
            <a:endParaRPr lang="en-IN" sz="2400" b="1" dirty="0">
              <a:solidFill>
                <a:srgbClr val="C00000"/>
              </a:solidFill>
              <a:effectLst>
                <a:outerShdw blurRad="38100" dist="38100" dir="2700000" algn="tl">
                  <a:srgbClr val="000000">
                    <a:alpha val="43137"/>
                  </a:srgbClr>
                </a:outerShdw>
              </a:effectLst>
            </a:endParaRPr>
          </a:p>
        </p:txBody>
      </p:sp>
      <p:grpSp>
        <p:nvGrpSpPr>
          <p:cNvPr id="6" name="Group 5"/>
          <p:cNvGrpSpPr/>
          <p:nvPr/>
        </p:nvGrpSpPr>
        <p:grpSpPr>
          <a:xfrm>
            <a:off x="936010" y="887861"/>
            <a:ext cx="10814712" cy="5200430"/>
            <a:chOff x="936010" y="887861"/>
            <a:chExt cx="8890377" cy="5200430"/>
          </a:xfrm>
        </p:grpSpPr>
        <p:sp>
          <p:nvSpPr>
            <p:cNvPr id="3" name="Rectangle 2"/>
            <p:cNvSpPr/>
            <p:nvPr/>
          </p:nvSpPr>
          <p:spPr>
            <a:xfrm>
              <a:off x="936010" y="887861"/>
              <a:ext cx="8890377" cy="3000821"/>
            </a:xfrm>
            <a:prstGeom prst="rect">
              <a:avLst/>
            </a:prstGeom>
          </p:spPr>
          <p:txBody>
            <a:bodyPr wrap="square">
              <a:spAutoFit/>
            </a:bodyPr>
            <a:lstStyle/>
            <a:p>
              <a:pPr marL="285750" lvl="0" indent="-285750" algn="just">
                <a:lnSpc>
                  <a:spcPct val="150000"/>
                </a:lnSpc>
                <a:buFont typeface="Wingdings" panose="05000000000000000000" pitchFamily="2" charset="2"/>
                <a:buChar char="ü"/>
              </a:pPr>
              <a:r>
                <a:rPr lang="en-IN" b="1" dirty="0"/>
                <a:t>Tensile strength</a:t>
              </a:r>
            </a:p>
            <a:p>
              <a:pPr marL="742950" lvl="1" indent="-285750" algn="just">
                <a:lnSpc>
                  <a:spcPct val="150000"/>
                </a:lnSpc>
                <a:buFont typeface="Wingdings" panose="05000000000000000000" pitchFamily="2" charset="2"/>
                <a:buChar char="§"/>
              </a:pPr>
              <a:r>
                <a:rPr lang="en-IN" dirty="0"/>
                <a:t>F</a:t>
              </a:r>
              <a:r>
                <a:rPr lang="en-IN" dirty="0" smtClean="0"/>
                <a:t>orce </a:t>
              </a:r>
              <a:r>
                <a:rPr lang="en-IN" dirty="0" smtClean="0"/>
                <a:t>per</a:t>
              </a:r>
              <a:r>
                <a:rPr lang="en-IN" dirty="0" smtClean="0"/>
                <a:t> </a:t>
              </a:r>
              <a:r>
                <a:rPr lang="en-IN" dirty="0"/>
                <a:t>unit area of original cross-section which is required to break the test specimen. </a:t>
              </a:r>
              <a:endParaRPr lang="en-IN" dirty="0" smtClean="0"/>
            </a:p>
            <a:p>
              <a:pPr marL="742950" lvl="1" indent="-285750" algn="just">
                <a:lnSpc>
                  <a:spcPct val="150000"/>
                </a:lnSpc>
                <a:buFont typeface="Wingdings" panose="05000000000000000000" pitchFamily="2" charset="2"/>
                <a:buChar char="§"/>
              </a:pPr>
              <a:r>
                <a:rPr lang="en-IN" dirty="0" smtClean="0"/>
                <a:t>At </a:t>
              </a:r>
              <a:r>
                <a:rPr lang="en-IN" dirty="0"/>
                <a:t>relatively low hardness levels, </a:t>
              </a:r>
              <a:r>
                <a:rPr lang="en-IN" dirty="0" smtClean="0"/>
                <a:t>highest </a:t>
              </a:r>
              <a:r>
                <a:rPr lang="en-IN" dirty="0"/>
                <a:t>tensile strength are more easily obtained using high gum strength polymers which crystallise on stretching such as NR, CR, IR. </a:t>
              </a:r>
              <a:endParaRPr lang="en-IN" dirty="0" smtClean="0"/>
            </a:p>
            <a:p>
              <a:pPr marL="742950" lvl="1" indent="-285750" algn="just">
                <a:lnSpc>
                  <a:spcPct val="150000"/>
                </a:lnSpc>
                <a:buFont typeface="Wingdings" panose="05000000000000000000" pitchFamily="2" charset="2"/>
                <a:buChar char="§"/>
              </a:pPr>
              <a:r>
                <a:rPr lang="en-IN" dirty="0" smtClean="0"/>
                <a:t>Other </a:t>
              </a:r>
              <a:r>
                <a:rPr lang="en-IN" dirty="0"/>
                <a:t>polymers such as SBR, NBR and BR shows low gum strength, requires fine particle size reinforcing fillers to develop maximum strength. </a:t>
              </a:r>
              <a:endParaRPr lang="en-IN" dirty="0" smtClean="0"/>
            </a:p>
            <a:p>
              <a:pPr marL="742950" lvl="1" indent="-285750" algn="just">
                <a:lnSpc>
                  <a:spcPct val="150000"/>
                </a:lnSpc>
                <a:buFont typeface="Wingdings" panose="05000000000000000000" pitchFamily="2" charset="2"/>
                <a:buChar char="§"/>
              </a:pPr>
              <a:r>
                <a:rPr lang="en-IN" dirty="0" smtClean="0"/>
                <a:t>Optimum </a:t>
              </a:r>
              <a:r>
                <a:rPr lang="en-IN" dirty="0"/>
                <a:t>levels vary from 30-60 phr.</a:t>
              </a:r>
            </a:p>
          </p:txBody>
        </p:sp>
        <p:sp>
          <p:nvSpPr>
            <p:cNvPr id="5" name="Rectangle 4"/>
            <p:cNvSpPr/>
            <p:nvPr/>
          </p:nvSpPr>
          <p:spPr>
            <a:xfrm>
              <a:off x="936010" y="3918466"/>
              <a:ext cx="8890377" cy="2169825"/>
            </a:xfrm>
            <a:prstGeom prst="rect">
              <a:avLst/>
            </a:prstGeom>
          </p:spPr>
          <p:txBody>
            <a:bodyPr wrap="square">
              <a:spAutoFit/>
            </a:bodyPr>
            <a:lstStyle/>
            <a:p>
              <a:pPr marL="285750" lvl="0" indent="-285750" algn="just">
                <a:lnSpc>
                  <a:spcPct val="150000"/>
                </a:lnSpc>
                <a:buFont typeface="Wingdings" panose="05000000000000000000" pitchFamily="2" charset="2"/>
                <a:buChar char="ü"/>
              </a:pPr>
              <a:r>
                <a:rPr lang="en-IN" b="1" dirty="0" smtClean="0"/>
                <a:t>Resistance to abrasion </a:t>
              </a:r>
            </a:p>
            <a:p>
              <a:pPr marL="742950" lvl="1" indent="-285750" algn="just">
                <a:lnSpc>
                  <a:spcPct val="150000"/>
                </a:lnSpc>
                <a:buFont typeface="Wingdings" panose="05000000000000000000" pitchFamily="2" charset="2"/>
                <a:buChar char="§"/>
              </a:pPr>
              <a:r>
                <a:rPr lang="en-IN" dirty="0" smtClean="0"/>
                <a:t>Fine particle size fillers improves abrasion resistance</a:t>
              </a:r>
            </a:p>
            <a:p>
              <a:pPr marL="742950" lvl="1" indent="-285750" algn="just">
                <a:lnSpc>
                  <a:spcPct val="150000"/>
                </a:lnSpc>
                <a:buFont typeface="Wingdings" panose="05000000000000000000" pitchFamily="2" charset="2"/>
                <a:buChar char="§"/>
              </a:pPr>
              <a:r>
                <a:rPr lang="en-IN" dirty="0" smtClean="0"/>
                <a:t>Optimum </a:t>
              </a:r>
              <a:r>
                <a:rPr lang="en-IN" dirty="0"/>
                <a:t>levels </a:t>
              </a:r>
              <a:r>
                <a:rPr lang="en-IN" dirty="0" smtClean="0"/>
                <a:t>for maximum reinforcement 50 phr</a:t>
              </a:r>
            </a:p>
            <a:p>
              <a:pPr marL="742950" lvl="1" indent="-285750" algn="just">
                <a:lnSpc>
                  <a:spcPct val="150000"/>
                </a:lnSpc>
                <a:buFont typeface="Wingdings" panose="05000000000000000000" pitchFamily="2" charset="2"/>
                <a:buChar char="§"/>
              </a:pPr>
              <a:r>
                <a:rPr lang="en-IN" dirty="0" smtClean="0"/>
                <a:t>Adjusted by blending rubbers ( NR/PBD has good abrasion resistance than NR alone)</a:t>
              </a:r>
              <a:endParaRPr lang="en-IN" dirty="0"/>
            </a:p>
            <a:p>
              <a:pPr marL="742950" lvl="1" indent="-285750" algn="just">
                <a:lnSpc>
                  <a:spcPct val="150000"/>
                </a:lnSpc>
                <a:buFont typeface="Wingdings" panose="05000000000000000000" pitchFamily="2" charset="2"/>
                <a:buChar char="§"/>
              </a:pPr>
              <a:endParaRPr lang="en-IN" dirty="0"/>
            </a:p>
          </p:txBody>
        </p:sp>
      </p:grpSp>
    </p:spTree>
    <p:extLst>
      <p:ext uri="{BB962C8B-B14F-4D97-AF65-F5344CB8AC3E}">
        <p14:creationId xmlns:p14="http://schemas.microsoft.com/office/powerpoint/2010/main" val="1243857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44" y="602946"/>
            <a:ext cx="3979499" cy="155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802" y="2079319"/>
            <a:ext cx="3233282" cy="150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61" y="3679520"/>
            <a:ext cx="3712663" cy="278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408" y="834741"/>
            <a:ext cx="48768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332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76" y="239805"/>
            <a:ext cx="11600598" cy="461665"/>
          </a:xfrm>
          <a:prstGeom prst="rect">
            <a:avLst/>
          </a:prstGeom>
        </p:spPr>
        <p:txBody>
          <a:bodyPr wrap="square">
            <a:spAutoFit/>
          </a:bodyPr>
          <a:lstStyle/>
          <a:p>
            <a:pPr algn="ctr"/>
            <a:r>
              <a:rPr lang="en-IN" sz="2400" b="1" dirty="0" smtClean="0">
                <a:solidFill>
                  <a:srgbClr val="C00000"/>
                </a:solidFill>
                <a:effectLst>
                  <a:outerShdw blurRad="38100" dist="38100" dir="2700000" algn="tl">
                    <a:srgbClr val="000000">
                      <a:alpha val="43137"/>
                    </a:srgbClr>
                  </a:outerShdw>
                </a:effectLst>
              </a:rPr>
              <a:t>COMPOUNDING FOR SPECIFIC VULCANISATE PROPERTIES </a:t>
            </a:r>
            <a:endParaRPr lang="en-IN" sz="2400" b="1" dirty="0">
              <a:solidFill>
                <a:srgbClr val="C00000"/>
              </a:solidFill>
              <a:effectLst>
                <a:outerShdw blurRad="38100" dist="38100" dir="2700000" algn="tl">
                  <a:srgbClr val="000000">
                    <a:alpha val="43137"/>
                  </a:srgbClr>
                </a:outerShdw>
              </a:effectLst>
            </a:endParaRPr>
          </a:p>
        </p:txBody>
      </p:sp>
      <p:grpSp>
        <p:nvGrpSpPr>
          <p:cNvPr id="6" name="Group 5"/>
          <p:cNvGrpSpPr/>
          <p:nvPr/>
        </p:nvGrpSpPr>
        <p:grpSpPr>
          <a:xfrm>
            <a:off x="936010" y="861974"/>
            <a:ext cx="11114964" cy="4839674"/>
            <a:chOff x="936010" y="861974"/>
            <a:chExt cx="8890377" cy="4839674"/>
          </a:xfrm>
        </p:grpSpPr>
        <p:sp>
          <p:nvSpPr>
            <p:cNvPr id="3" name="Rectangle 2"/>
            <p:cNvSpPr/>
            <p:nvPr/>
          </p:nvSpPr>
          <p:spPr>
            <a:xfrm>
              <a:off x="936010" y="861974"/>
              <a:ext cx="8890377" cy="2542363"/>
            </a:xfrm>
            <a:prstGeom prst="rect">
              <a:avLst/>
            </a:prstGeom>
          </p:spPr>
          <p:txBody>
            <a:bodyPr wrap="square">
              <a:spAutoFit/>
            </a:bodyPr>
            <a:lstStyle/>
            <a:p>
              <a:pPr marL="285750" lvl="0" indent="-285750" algn="just">
                <a:lnSpc>
                  <a:spcPct val="150000"/>
                </a:lnSpc>
                <a:buFont typeface="Wingdings" panose="05000000000000000000" pitchFamily="2" charset="2"/>
                <a:buChar char="ü"/>
              </a:pPr>
              <a:r>
                <a:rPr lang="en-IN" b="1" dirty="0" smtClean="0"/>
                <a:t>Resistance to tear</a:t>
              </a:r>
            </a:p>
            <a:p>
              <a:pPr marL="742950" lvl="1" indent="-285750" algn="just">
                <a:lnSpc>
                  <a:spcPct val="150000"/>
                </a:lnSpc>
                <a:buFont typeface="Wingdings" panose="05000000000000000000" pitchFamily="2" charset="2"/>
                <a:buChar char="§"/>
              </a:pPr>
              <a:r>
                <a:rPr lang="en-IN" dirty="0" smtClean="0"/>
                <a:t>Reinforcing fillers are not generally producing a noticeable effect in tear properties</a:t>
              </a:r>
            </a:p>
            <a:p>
              <a:pPr marL="742950" lvl="1" indent="-285750" algn="just">
                <a:lnSpc>
                  <a:spcPct val="150000"/>
                </a:lnSpc>
                <a:buFont typeface="Wingdings" panose="05000000000000000000" pitchFamily="2" charset="2"/>
                <a:buChar char="§"/>
              </a:pPr>
              <a:r>
                <a:rPr lang="en-IN" dirty="0" smtClean="0"/>
                <a:t>Coarse fillers  generally reduce tear values of mineral origin , particularly of large particle fractions</a:t>
              </a:r>
            </a:p>
            <a:p>
              <a:pPr marL="742950" lvl="1" indent="-285750" algn="just">
                <a:lnSpc>
                  <a:spcPct val="150000"/>
                </a:lnSpc>
                <a:buFont typeface="Wingdings" panose="05000000000000000000" pitchFamily="2" charset="2"/>
                <a:buChar char="§"/>
              </a:pPr>
              <a:r>
                <a:rPr lang="en-IN" dirty="0" smtClean="0"/>
                <a:t>Resinous processing aids like CI resin, petroleum resins , phenolic resins are capable of improving tear resistance</a:t>
              </a:r>
            </a:p>
            <a:p>
              <a:pPr marL="742950" lvl="1" indent="-285750" algn="just">
                <a:lnSpc>
                  <a:spcPct val="150000"/>
                </a:lnSpc>
                <a:buFont typeface="Wingdings" panose="05000000000000000000" pitchFamily="2" charset="2"/>
                <a:buChar char="§"/>
              </a:pPr>
              <a:r>
                <a:rPr lang="en-IN" dirty="0" smtClean="0"/>
                <a:t>Tear resistance falls appreciably with increasing temperature</a:t>
              </a:r>
            </a:p>
          </p:txBody>
        </p:sp>
        <p:sp>
          <p:nvSpPr>
            <p:cNvPr id="5" name="Rectangle 4"/>
            <p:cNvSpPr/>
            <p:nvPr/>
          </p:nvSpPr>
          <p:spPr>
            <a:xfrm>
              <a:off x="936010" y="3574784"/>
              <a:ext cx="8890377" cy="2126864"/>
            </a:xfrm>
            <a:prstGeom prst="rect">
              <a:avLst/>
            </a:prstGeom>
          </p:spPr>
          <p:txBody>
            <a:bodyPr wrap="square">
              <a:spAutoFit/>
            </a:bodyPr>
            <a:lstStyle/>
            <a:p>
              <a:pPr marL="285750" lvl="0" indent="-285750" algn="just">
                <a:lnSpc>
                  <a:spcPct val="150000"/>
                </a:lnSpc>
                <a:buFont typeface="Wingdings" panose="05000000000000000000" pitchFamily="2" charset="2"/>
                <a:buChar char="ü"/>
              </a:pPr>
              <a:r>
                <a:rPr lang="en-IN" b="1" dirty="0" smtClean="0"/>
                <a:t>Resistance to ozone</a:t>
              </a:r>
            </a:p>
            <a:p>
              <a:pPr marL="742950" lvl="1" indent="-285750" algn="just">
                <a:lnSpc>
                  <a:spcPct val="150000"/>
                </a:lnSpc>
                <a:buFont typeface="Wingdings" panose="05000000000000000000" pitchFamily="2" charset="2"/>
                <a:buChar char="§"/>
              </a:pPr>
              <a:r>
                <a:rPr lang="en-IN" dirty="0"/>
                <a:t>When stretched, vulcanizates are exposed to ozone, even at low concentrations. </a:t>
              </a:r>
              <a:endParaRPr lang="en-IN" dirty="0" smtClean="0"/>
            </a:p>
            <a:p>
              <a:pPr marL="742950" lvl="1" indent="-285750" algn="just">
                <a:lnSpc>
                  <a:spcPct val="150000"/>
                </a:lnSpc>
                <a:buFont typeface="Wingdings" panose="05000000000000000000" pitchFamily="2" charset="2"/>
                <a:buChar char="§"/>
              </a:pPr>
              <a:r>
                <a:rPr lang="en-IN" dirty="0" smtClean="0"/>
                <a:t>Particularly </a:t>
              </a:r>
              <a:r>
                <a:rPr lang="en-IN" dirty="0"/>
                <a:t>under dynamic conditions, cracking develops at right angles to the direction of strain, the rate of cracking varying markedly from one polymer to another and being influenced by the compounding employed. </a:t>
              </a:r>
              <a:endParaRPr lang="en-IN" dirty="0" smtClean="0"/>
            </a:p>
            <a:p>
              <a:pPr marL="742950" lvl="1" indent="-285750" algn="just">
                <a:lnSpc>
                  <a:spcPct val="150000"/>
                </a:lnSpc>
                <a:buFont typeface="Wingdings" panose="05000000000000000000" pitchFamily="2" charset="2"/>
                <a:buChar char="§"/>
              </a:pPr>
              <a:r>
                <a:rPr lang="en-IN" dirty="0" smtClean="0"/>
                <a:t>P-</a:t>
              </a:r>
              <a:r>
                <a:rPr lang="en-IN" dirty="0" err="1" smtClean="0"/>
                <a:t>phenylene</a:t>
              </a:r>
              <a:r>
                <a:rPr lang="en-IN" dirty="0" smtClean="0"/>
                <a:t> </a:t>
              </a:r>
              <a:r>
                <a:rPr lang="en-IN" dirty="0" err="1"/>
                <a:t>diamine</a:t>
              </a:r>
              <a:r>
                <a:rPr lang="en-IN" dirty="0"/>
                <a:t> and their derivatives can be used as antioxidants as wells as </a:t>
              </a:r>
              <a:r>
                <a:rPr lang="en-IN" dirty="0" err="1"/>
                <a:t>antiozonants</a:t>
              </a:r>
              <a:r>
                <a:rPr lang="en-IN" dirty="0"/>
                <a:t>. </a:t>
              </a:r>
            </a:p>
          </p:txBody>
        </p:sp>
      </p:grpSp>
    </p:spTree>
    <p:extLst>
      <p:ext uri="{BB962C8B-B14F-4D97-AF65-F5344CB8AC3E}">
        <p14:creationId xmlns:p14="http://schemas.microsoft.com/office/powerpoint/2010/main" val="441213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2505075"/>
            <a:ext cx="3545427" cy="265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107" y="2867253"/>
            <a:ext cx="4049483" cy="193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51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953905" y="122830"/>
            <a:ext cx="8229600" cy="1143000"/>
          </a:xfrm>
        </p:spPr>
        <p:txBody>
          <a:bodyPr>
            <a:normAutofit/>
          </a:bodyPr>
          <a:lstStyle/>
          <a:p>
            <a:pPr algn="ctr" eaLnBrk="1" hangingPunct="1">
              <a:defRPr/>
            </a:pPr>
            <a:r>
              <a:rPr lang="en-US" sz="3600" b="1" dirty="0">
                <a:solidFill>
                  <a:srgbClr val="C00000"/>
                </a:solidFill>
              </a:rPr>
              <a:t>STAGES OF PRODUCT </a:t>
            </a:r>
            <a:r>
              <a:rPr lang="en-US" sz="3600" b="1" dirty="0" smtClean="0">
                <a:solidFill>
                  <a:srgbClr val="C00000"/>
                </a:solidFill>
              </a:rPr>
              <a:t>DEVELOPMENT</a:t>
            </a:r>
            <a:r>
              <a:rPr lang="en-US" sz="4800" u="sng" dirty="0">
                <a:effectLst>
                  <a:outerShdw blurRad="38100" dist="38100" dir="2700000" algn="tl">
                    <a:srgbClr val="FFFFFF"/>
                  </a:outerShdw>
                </a:effectLst>
              </a:rPr>
              <a:t/>
            </a:r>
            <a:br>
              <a:rPr lang="en-US" sz="4800" u="sng" dirty="0">
                <a:effectLst>
                  <a:outerShdw blurRad="38100" dist="38100" dir="2700000" algn="tl">
                    <a:srgbClr val="FFFFFF"/>
                  </a:outerShdw>
                </a:effectLst>
              </a:rPr>
            </a:br>
            <a:endParaRPr lang="en-US" sz="4000" u="sng" dirty="0">
              <a:effectLst>
                <a:outerShdw blurRad="38100" dist="38100" dir="2700000" algn="tl">
                  <a:srgbClr val="FFFFFF"/>
                </a:outerShdw>
              </a:effectLst>
            </a:endParaRPr>
          </a:p>
        </p:txBody>
      </p:sp>
      <p:graphicFrame>
        <p:nvGraphicFramePr>
          <p:cNvPr id="2" name="Diagram 1"/>
          <p:cNvGraphicFramePr/>
          <p:nvPr>
            <p:extLst>
              <p:ext uri="{D42A27DB-BD31-4B8C-83A1-F6EECF244321}">
                <p14:modId xmlns:p14="http://schemas.microsoft.com/office/powerpoint/2010/main" val="3720542605"/>
              </p:ext>
            </p:extLst>
          </p:nvPr>
        </p:nvGraphicFramePr>
        <p:xfrm>
          <a:off x="2082799" y="1224635"/>
          <a:ext cx="863069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91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76" y="239805"/>
            <a:ext cx="11600598" cy="461665"/>
          </a:xfrm>
          <a:prstGeom prst="rect">
            <a:avLst/>
          </a:prstGeom>
        </p:spPr>
        <p:txBody>
          <a:bodyPr wrap="square">
            <a:spAutoFit/>
          </a:bodyPr>
          <a:lstStyle/>
          <a:p>
            <a:pPr algn="ctr"/>
            <a:r>
              <a:rPr lang="en-IN" sz="2400" b="1" dirty="0" smtClean="0">
                <a:solidFill>
                  <a:srgbClr val="C00000"/>
                </a:solidFill>
                <a:effectLst>
                  <a:outerShdw blurRad="38100" dist="38100" dir="2700000" algn="tl">
                    <a:srgbClr val="000000">
                      <a:alpha val="43137"/>
                    </a:srgbClr>
                  </a:outerShdw>
                </a:effectLst>
              </a:rPr>
              <a:t>COMPOUNDING FOR SPECIFIC VULCANISATE PROPERTIES </a:t>
            </a:r>
            <a:endParaRPr lang="en-IN" sz="2400" b="1" dirty="0">
              <a:solidFill>
                <a:srgbClr val="C00000"/>
              </a:solidFill>
              <a:effectLst>
                <a:outerShdw blurRad="38100" dist="38100" dir="2700000" algn="tl">
                  <a:srgbClr val="000000">
                    <a:alpha val="43137"/>
                  </a:srgbClr>
                </a:outerShdw>
              </a:effectLst>
            </a:endParaRPr>
          </a:p>
        </p:txBody>
      </p:sp>
      <p:grpSp>
        <p:nvGrpSpPr>
          <p:cNvPr id="6" name="Group 5"/>
          <p:cNvGrpSpPr/>
          <p:nvPr/>
        </p:nvGrpSpPr>
        <p:grpSpPr>
          <a:xfrm>
            <a:off x="936009" y="887861"/>
            <a:ext cx="10555406" cy="5133751"/>
            <a:chOff x="936009" y="887861"/>
            <a:chExt cx="8890378" cy="5133751"/>
          </a:xfrm>
        </p:grpSpPr>
        <p:sp>
          <p:nvSpPr>
            <p:cNvPr id="3" name="Rectangle 2"/>
            <p:cNvSpPr/>
            <p:nvPr/>
          </p:nvSpPr>
          <p:spPr>
            <a:xfrm>
              <a:off x="936010" y="887861"/>
              <a:ext cx="8890377" cy="2542363"/>
            </a:xfrm>
            <a:prstGeom prst="rect">
              <a:avLst/>
            </a:prstGeom>
          </p:spPr>
          <p:txBody>
            <a:bodyPr wrap="square">
              <a:spAutoFit/>
            </a:bodyPr>
            <a:lstStyle/>
            <a:p>
              <a:pPr marL="285750" lvl="0" indent="-285750" algn="just">
                <a:lnSpc>
                  <a:spcPct val="150000"/>
                </a:lnSpc>
                <a:buFont typeface="Wingdings" panose="05000000000000000000" pitchFamily="2" charset="2"/>
                <a:buChar char="ü"/>
              </a:pPr>
              <a:r>
                <a:rPr lang="en-IN" b="1" dirty="0" smtClean="0"/>
                <a:t>Resistance to light and ozone</a:t>
              </a:r>
            </a:p>
            <a:p>
              <a:pPr marL="742950" lvl="1" indent="-285750" algn="just">
                <a:lnSpc>
                  <a:spcPct val="150000"/>
                </a:lnSpc>
                <a:buFont typeface="Wingdings" panose="05000000000000000000" pitchFamily="2" charset="2"/>
                <a:buChar char="§"/>
              </a:pPr>
              <a:r>
                <a:rPr lang="en-IN" dirty="0" smtClean="0"/>
                <a:t>UV </a:t>
              </a:r>
              <a:r>
                <a:rPr lang="en-IN" dirty="0"/>
                <a:t>region of the spectrum has a much higher potential energy than the Visible or IR </a:t>
              </a:r>
              <a:r>
                <a:rPr lang="en-IN" dirty="0" smtClean="0"/>
                <a:t>regions, the </a:t>
              </a:r>
              <a:r>
                <a:rPr lang="en-IN" dirty="0"/>
                <a:t>level being of an order capable of breaking down organic molecules</a:t>
              </a:r>
              <a:r>
                <a:rPr lang="en-IN" dirty="0" smtClean="0"/>
                <a:t>.</a:t>
              </a:r>
            </a:p>
            <a:p>
              <a:pPr marL="742950" lvl="1" indent="-285750" algn="just">
                <a:lnSpc>
                  <a:spcPct val="150000"/>
                </a:lnSpc>
                <a:buFont typeface="Wingdings" panose="05000000000000000000" pitchFamily="2" charset="2"/>
                <a:buChar char="§"/>
              </a:pPr>
              <a:r>
                <a:rPr lang="en-IN" dirty="0" smtClean="0"/>
                <a:t> </a:t>
              </a:r>
              <a:r>
                <a:rPr lang="en-IN" dirty="0"/>
                <a:t>In exposed vulcanizates, this shows itself as discolouration, surface embrittlement or break up in which oxygen also plays a part. </a:t>
              </a:r>
              <a:endParaRPr lang="en-IN" dirty="0" smtClean="0"/>
            </a:p>
            <a:p>
              <a:pPr marL="742950" lvl="1" indent="-285750" algn="just">
                <a:lnSpc>
                  <a:spcPct val="150000"/>
                </a:lnSpc>
                <a:buFont typeface="Wingdings" panose="05000000000000000000" pitchFamily="2" charset="2"/>
                <a:buChar char="§"/>
              </a:pPr>
              <a:r>
                <a:rPr lang="en-IN" dirty="0" smtClean="0"/>
                <a:t>Carbon </a:t>
              </a:r>
              <a:r>
                <a:rPr lang="en-IN" dirty="0"/>
                <a:t>black, barium sulphate, calcium carbonate etc. have good UV reflectance characteristics.</a:t>
              </a:r>
              <a:endParaRPr lang="en-IN" dirty="0" smtClean="0"/>
            </a:p>
          </p:txBody>
        </p:sp>
        <p:sp>
          <p:nvSpPr>
            <p:cNvPr id="5" name="Rectangle 4"/>
            <p:cNvSpPr/>
            <p:nvPr/>
          </p:nvSpPr>
          <p:spPr>
            <a:xfrm>
              <a:off x="936009" y="3479249"/>
              <a:ext cx="8890377" cy="2542363"/>
            </a:xfrm>
            <a:prstGeom prst="rect">
              <a:avLst/>
            </a:prstGeom>
          </p:spPr>
          <p:txBody>
            <a:bodyPr wrap="square">
              <a:spAutoFit/>
            </a:bodyPr>
            <a:lstStyle/>
            <a:p>
              <a:pPr marL="285750" lvl="0" indent="-285750" algn="just">
                <a:lnSpc>
                  <a:spcPct val="150000"/>
                </a:lnSpc>
                <a:buFont typeface="Wingdings" panose="05000000000000000000" pitchFamily="2" charset="2"/>
                <a:buChar char="ü"/>
              </a:pPr>
              <a:r>
                <a:rPr lang="en-IN" b="1" dirty="0" smtClean="0"/>
                <a:t>Resistance to flame</a:t>
              </a:r>
              <a:endParaRPr lang="en-IN" b="1" dirty="0"/>
            </a:p>
            <a:p>
              <a:pPr marL="742950" lvl="1" indent="-285750" algn="just">
                <a:lnSpc>
                  <a:spcPct val="150000"/>
                </a:lnSpc>
                <a:buFont typeface="Wingdings" panose="05000000000000000000" pitchFamily="2" charset="2"/>
                <a:buChar char="§"/>
              </a:pPr>
              <a:r>
                <a:rPr lang="en-IN" dirty="0"/>
                <a:t>H</a:t>
              </a:r>
              <a:r>
                <a:rPr lang="en-IN" dirty="0" smtClean="0"/>
                <a:t>alogen </a:t>
              </a:r>
              <a:r>
                <a:rPr lang="en-IN" dirty="0"/>
                <a:t>containing polymers such as </a:t>
              </a:r>
              <a:r>
                <a:rPr lang="en-IN" dirty="0" smtClean="0"/>
                <a:t>CR produce </a:t>
              </a:r>
              <a:r>
                <a:rPr lang="en-IN" dirty="0"/>
                <a:t>vulcanizates which are self-extinguishing. </a:t>
              </a:r>
              <a:endParaRPr lang="en-IN" dirty="0" smtClean="0"/>
            </a:p>
            <a:p>
              <a:pPr marL="742950" lvl="1" indent="-285750" algn="just">
                <a:lnSpc>
                  <a:spcPct val="150000"/>
                </a:lnSpc>
                <a:buFont typeface="Wingdings" panose="05000000000000000000" pitchFamily="2" charset="2"/>
                <a:buChar char="§"/>
              </a:pPr>
              <a:r>
                <a:rPr lang="en-IN" dirty="0" err="1" smtClean="0"/>
                <a:t>Tricresyl</a:t>
              </a:r>
              <a:r>
                <a:rPr lang="en-IN" dirty="0" smtClean="0"/>
                <a:t> </a:t>
              </a:r>
              <a:r>
                <a:rPr lang="en-IN" dirty="0"/>
                <a:t>phosphate, liquid chlorinated paraffin wax, antimony trioxide etc.  can be used as processing aids. </a:t>
              </a:r>
              <a:endParaRPr lang="en-IN" dirty="0" smtClean="0"/>
            </a:p>
            <a:p>
              <a:pPr marL="742950" lvl="1" indent="-285750" algn="just">
                <a:lnSpc>
                  <a:spcPct val="150000"/>
                </a:lnSpc>
                <a:buFont typeface="Wingdings" panose="05000000000000000000" pitchFamily="2" charset="2"/>
                <a:buChar char="§"/>
              </a:pPr>
              <a:r>
                <a:rPr lang="en-IN" dirty="0" smtClean="0"/>
                <a:t>The </a:t>
              </a:r>
              <a:r>
                <a:rPr lang="en-IN" dirty="0"/>
                <a:t>flame resistance of NBR can be improved by blending with PVC and using </a:t>
              </a:r>
              <a:r>
                <a:rPr lang="en-IN" dirty="0" err="1"/>
                <a:t>tricresyl</a:t>
              </a:r>
              <a:r>
                <a:rPr lang="en-IN" dirty="0"/>
                <a:t> phosphate plasticisation.</a:t>
              </a:r>
            </a:p>
          </p:txBody>
        </p:sp>
      </p:grpSp>
    </p:spTree>
    <p:extLst>
      <p:ext uri="{BB962C8B-B14F-4D97-AF65-F5344CB8AC3E}">
        <p14:creationId xmlns:p14="http://schemas.microsoft.com/office/powerpoint/2010/main" val="1192004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76" y="239805"/>
            <a:ext cx="11600598" cy="461665"/>
          </a:xfrm>
          <a:prstGeom prst="rect">
            <a:avLst/>
          </a:prstGeom>
        </p:spPr>
        <p:txBody>
          <a:bodyPr wrap="square">
            <a:spAutoFit/>
          </a:bodyPr>
          <a:lstStyle/>
          <a:p>
            <a:pPr algn="ctr"/>
            <a:r>
              <a:rPr lang="en-IN" sz="2400" b="1" dirty="0" smtClean="0">
                <a:solidFill>
                  <a:srgbClr val="C00000"/>
                </a:solidFill>
                <a:effectLst>
                  <a:outerShdw blurRad="38100" dist="38100" dir="2700000" algn="tl">
                    <a:srgbClr val="000000">
                      <a:alpha val="43137"/>
                    </a:srgbClr>
                  </a:outerShdw>
                </a:effectLst>
              </a:rPr>
              <a:t>COMPOUNDING FOR SPECIFIC VULCANISATE PROPERTIES </a:t>
            </a:r>
            <a:endParaRPr lang="en-IN" sz="2400" b="1"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936010" y="887861"/>
            <a:ext cx="10555405" cy="2585323"/>
          </a:xfrm>
          <a:prstGeom prst="rect">
            <a:avLst/>
          </a:prstGeom>
        </p:spPr>
        <p:txBody>
          <a:bodyPr wrap="square">
            <a:spAutoFit/>
          </a:bodyPr>
          <a:lstStyle/>
          <a:p>
            <a:pPr marL="285750" lvl="0" indent="-285750" algn="just">
              <a:lnSpc>
                <a:spcPct val="150000"/>
              </a:lnSpc>
              <a:buFont typeface="Wingdings" panose="05000000000000000000" pitchFamily="2" charset="2"/>
              <a:buChar char="ü"/>
            </a:pPr>
            <a:r>
              <a:rPr lang="en-IN" b="1" dirty="0" smtClean="0"/>
              <a:t>Resistance to heat</a:t>
            </a:r>
          </a:p>
          <a:p>
            <a:pPr marL="742950" lvl="1" indent="-285750" algn="just">
              <a:lnSpc>
                <a:spcPct val="150000"/>
              </a:lnSpc>
              <a:buFont typeface="Wingdings" panose="05000000000000000000" pitchFamily="2" charset="2"/>
              <a:buChar char="§"/>
            </a:pPr>
            <a:r>
              <a:rPr lang="en-IN" dirty="0" smtClean="0"/>
              <a:t>Careful </a:t>
            </a:r>
            <a:r>
              <a:rPr lang="en-IN" dirty="0"/>
              <a:t>choice of cross linking systems and choice of other compounding ingredients can increase appreciably the maximum service temperature of a polymer. </a:t>
            </a:r>
            <a:endParaRPr lang="en-IN" dirty="0" smtClean="0"/>
          </a:p>
          <a:p>
            <a:pPr marL="742950" lvl="1" indent="-285750" algn="just">
              <a:lnSpc>
                <a:spcPct val="150000"/>
              </a:lnSpc>
              <a:buFont typeface="Wingdings" panose="05000000000000000000" pitchFamily="2" charset="2"/>
              <a:buChar char="§"/>
            </a:pPr>
            <a:r>
              <a:rPr lang="en-IN" dirty="0" smtClean="0"/>
              <a:t>Softeners</a:t>
            </a:r>
            <a:r>
              <a:rPr lang="en-IN" dirty="0"/>
              <a:t>, processing aids and plasticisers should be chosen so that they have long term thermal stability at the anticipated service temperature and are of low volatility. </a:t>
            </a:r>
          </a:p>
          <a:p>
            <a:pPr lvl="1" algn="just">
              <a:lnSpc>
                <a:spcPct val="150000"/>
              </a:lnSpc>
            </a:pPr>
            <a:endParaRPr lang="en-IN" dirty="0" smtClean="0"/>
          </a:p>
        </p:txBody>
      </p:sp>
    </p:spTree>
    <p:extLst>
      <p:ext uri="{BB962C8B-B14F-4D97-AF65-F5344CB8AC3E}">
        <p14:creationId xmlns:p14="http://schemas.microsoft.com/office/powerpoint/2010/main" val="57407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Objective of Rubber </a:t>
            </a:r>
            <a:r>
              <a:rPr lang="en-IN" dirty="0" smtClean="0"/>
              <a:t>Compounding</a:t>
            </a:r>
            <a:endParaRPr lang="en-IN" dirty="0"/>
          </a:p>
        </p:txBody>
      </p:sp>
      <p:sp>
        <p:nvSpPr>
          <p:cNvPr id="3" name="Content Placeholder 2"/>
          <p:cNvSpPr>
            <a:spLocks noGrp="1"/>
          </p:cNvSpPr>
          <p:nvPr>
            <p:ph idx="1"/>
          </p:nvPr>
        </p:nvSpPr>
        <p:spPr/>
        <p:txBody>
          <a:bodyPr>
            <a:normAutofit fontScale="92500" lnSpcReduction="20000"/>
          </a:bodyPr>
          <a:lstStyle/>
          <a:p>
            <a:pPr lvl="0">
              <a:buFont typeface="Wingdings" panose="05000000000000000000" pitchFamily="2" charset="2"/>
              <a:buChar char="q"/>
            </a:pPr>
            <a:endParaRPr lang="en-IN" dirty="0" smtClean="0"/>
          </a:p>
          <a:p>
            <a:pPr lvl="0">
              <a:buFont typeface="Wingdings" panose="05000000000000000000" pitchFamily="2" charset="2"/>
              <a:buChar char="q"/>
            </a:pPr>
            <a:r>
              <a:rPr lang="en-IN" dirty="0" smtClean="0"/>
              <a:t>To </a:t>
            </a:r>
            <a:r>
              <a:rPr lang="en-IN" dirty="0"/>
              <a:t>secure certain properties</a:t>
            </a:r>
            <a:r>
              <a:rPr lang="en-IN" dirty="0" smtClean="0"/>
              <a:t> in </a:t>
            </a:r>
            <a:r>
              <a:rPr lang="en-IN" dirty="0"/>
              <a:t>the finished product to satisfy service </a:t>
            </a:r>
            <a:r>
              <a:rPr lang="en-IN" dirty="0" smtClean="0"/>
              <a:t>requirements.</a:t>
            </a:r>
          </a:p>
          <a:p>
            <a:pPr lvl="0">
              <a:buFont typeface="Wingdings" panose="05000000000000000000" pitchFamily="2" charset="2"/>
              <a:buChar char="q"/>
            </a:pPr>
            <a:r>
              <a:rPr lang="en-IN" dirty="0" smtClean="0"/>
              <a:t>To </a:t>
            </a:r>
            <a:r>
              <a:rPr lang="en-IN" dirty="0"/>
              <a:t>attain processing characteristics necessary for efficient utilization of available </a:t>
            </a:r>
            <a:r>
              <a:rPr lang="en-IN" dirty="0" smtClean="0"/>
              <a:t>equipment.</a:t>
            </a:r>
          </a:p>
          <a:p>
            <a:pPr lvl="0">
              <a:buFont typeface="Wingdings" panose="05000000000000000000" pitchFamily="2" charset="2"/>
              <a:buChar char="q"/>
            </a:pPr>
            <a:r>
              <a:rPr lang="en-IN" dirty="0" smtClean="0"/>
              <a:t>To </a:t>
            </a:r>
            <a:r>
              <a:rPr lang="en-IN" dirty="0"/>
              <a:t>achieve the desirable properties and processability at lowest possible cost</a:t>
            </a:r>
            <a:r>
              <a:rPr lang="en-IN" dirty="0" smtClean="0"/>
              <a:t>.</a:t>
            </a:r>
          </a:p>
          <a:p>
            <a:pPr lvl="0">
              <a:buFont typeface="Wingdings" panose="05000000000000000000" pitchFamily="2" charset="2"/>
              <a:buChar char="q"/>
            </a:pPr>
            <a:endParaRPr lang="en-IN" dirty="0"/>
          </a:p>
          <a:p>
            <a:pPr lvl="0">
              <a:buFont typeface="Wingdings" panose="05000000000000000000" pitchFamily="2" charset="2"/>
              <a:buChar char="q"/>
            </a:pPr>
            <a:endParaRPr lang="en-IN" dirty="0" smtClean="0"/>
          </a:p>
          <a:p>
            <a:pPr marL="0" lvl="0" indent="0">
              <a:buNone/>
            </a:pPr>
            <a:r>
              <a:rPr lang="en-IN" b="1" dirty="0" smtClean="0">
                <a:solidFill>
                  <a:srgbClr val="7030A0"/>
                </a:solidFill>
              </a:rPr>
              <a:t>The most important factor in compounding is to secure an acceptable balance among demands arising from the above three criteria ( final vulcanizates properties, cost and processability)</a:t>
            </a:r>
            <a:endParaRPr lang="en-IN" b="1" dirty="0">
              <a:solidFill>
                <a:srgbClr val="7030A0"/>
              </a:solidFill>
            </a:endParaRPr>
          </a:p>
          <a:p>
            <a:endParaRPr lang="en-IN" dirty="0"/>
          </a:p>
        </p:txBody>
      </p:sp>
    </p:spTree>
    <p:extLst>
      <p:ext uri="{BB962C8B-B14F-4D97-AF65-F5344CB8AC3E}">
        <p14:creationId xmlns:p14="http://schemas.microsoft.com/office/powerpoint/2010/main" val="2847785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407783" cy="1450757"/>
          </a:xfrm>
        </p:spPr>
        <p:txBody>
          <a:bodyPr>
            <a:normAutofit/>
          </a:bodyPr>
          <a:lstStyle/>
          <a:p>
            <a:r>
              <a:rPr lang="en-IN" sz="4400" dirty="0" smtClean="0"/>
              <a:t>Major Objectives of Compound Development</a:t>
            </a:r>
            <a:endParaRPr lang="en-IN" sz="4400" dirty="0"/>
          </a:p>
        </p:txBody>
      </p:sp>
      <p:sp>
        <p:nvSpPr>
          <p:cNvPr id="3" name="Content Placeholder 2"/>
          <p:cNvSpPr>
            <a:spLocks noGrp="1"/>
          </p:cNvSpPr>
          <p:nvPr>
            <p:ph idx="1"/>
          </p:nvPr>
        </p:nvSpPr>
        <p:spPr/>
        <p:txBody>
          <a:bodyPr/>
          <a:lstStyle/>
          <a:p>
            <a:r>
              <a:rPr lang="en-IN" dirty="0" smtClean="0"/>
              <a:t>Resistance to Degradation</a:t>
            </a:r>
          </a:p>
          <a:p>
            <a:pPr marL="540000" lvl="4">
              <a:buFont typeface="Wingdings" panose="05000000000000000000" pitchFamily="2" charset="2"/>
              <a:buChar char="§"/>
            </a:pPr>
            <a:r>
              <a:rPr lang="en-IN" sz="1600" dirty="0" smtClean="0"/>
              <a:t>Heat, Oxygen, Ozone</a:t>
            </a:r>
          </a:p>
          <a:p>
            <a:pPr marL="540000" lvl="4">
              <a:buFont typeface="Wingdings" panose="05000000000000000000" pitchFamily="2" charset="2"/>
              <a:buChar char="§"/>
            </a:pPr>
            <a:r>
              <a:rPr lang="en-IN" sz="1600" dirty="0" smtClean="0"/>
              <a:t>Flame</a:t>
            </a:r>
          </a:p>
          <a:p>
            <a:pPr marL="540000" lvl="4">
              <a:buFont typeface="Wingdings" panose="05000000000000000000" pitchFamily="2" charset="2"/>
              <a:buChar char="§"/>
            </a:pPr>
            <a:r>
              <a:rPr lang="en-IN" sz="1600" dirty="0" smtClean="0"/>
              <a:t>Liquids</a:t>
            </a:r>
          </a:p>
          <a:p>
            <a:pPr marL="540000" lvl="4">
              <a:buFont typeface="Wingdings" panose="05000000000000000000" pitchFamily="2" charset="2"/>
              <a:buChar char="§"/>
            </a:pPr>
            <a:r>
              <a:rPr lang="en-IN" sz="1600" dirty="0" smtClean="0"/>
              <a:t>Light</a:t>
            </a:r>
          </a:p>
          <a:p>
            <a:pPr marL="540000" lvl="4">
              <a:buFont typeface="Wingdings" panose="05000000000000000000" pitchFamily="2" charset="2"/>
              <a:buChar char="§"/>
            </a:pPr>
            <a:r>
              <a:rPr lang="en-IN" sz="1600" dirty="0" smtClean="0"/>
              <a:t>Metal poisoning</a:t>
            </a:r>
          </a:p>
          <a:p>
            <a:pPr marL="0" lvl="4" indent="0">
              <a:buNone/>
            </a:pPr>
            <a:r>
              <a:rPr lang="en-IN" sz="2000" dirty="0" smtClean="0"/>
              <a:t>  Miscellaneous property requirements</a:t>
            </a:r>
          </a:p>
          <a:p>
            <a:pPr marL="540000" lvl="4" indent="-183600">
              <a:buFont typeface="Wingdings" panose="05000000000000000000" pitchFamily="2" charset="2"/>
              <a:buChar char="§"/>
            </a:pPr>
            <a:r>
              <a:rPr lang="en-IN" sz="1600" dirty="0" smtClean="0"/>
              <a:t>Low temperature flexibility</a:t>
            </a:r>
          </a:p>
          <a:p>
            <a:pPr marL="540000" lvl="4" indent="-183600">
              <a:buFont typeface="Wingdings" panose="05000000000000000000" pitchFamily="2" charset="2"/>
              <a:buChar char="§"/>
            </a:pPr>
            <a:r>
              <a:rPr lang="en-IN" sz="1600" dirty="0" smtClean="0"/>
              <a:t>Electrical properties</a:t>
            </a:r>
          </a:p>
          <a:p>
            <a:pPr marL="540000" lvl="4" indent="-183600">
              <a:buFont typeface="Wingdings" panose="05000000000000000000" pitchFamily="2" charset="2"/>
              <a:buChar char="§"/>
            </a:pPr>
            <a:r>
              <a:rPr lang="en-IN" sz="1600" dirty="0" smtClean="0"/>
              <a:t>Swelling</a:t>
            </a:r>
          </a:p>
          <a:p>
            <a:pPr marL="540000" lvl="4" indent="-183600">
              <a:buFont typeface="Wingdings" panose="05000000000000000000" pitchFamily="2" charset="2"/>
              <a:buChar char="§"/>
            </a:pPr>
            <a:r>
              <a:rPr lang="en-IN" sz="1600" dirty="0" smtClean="0"/>
              <a:t>Permeability</a:t>
            </a:r>
          </a:p>
          <a:p>
            <a:pPr marL="540000" lvl="4" indent="-183600">
              <a:buFont typeface="Wingdings" panose="05000000000000000000" pitchFamily="2" charset="2"/>
              <a:buChar char="§"/>
            </a:pPr>
            <a:r>
              <a:rPr lang="en-IN" sz="1600" dirty="0" smtClean="0"/>
              <a:t>Bonding to metals &amp; textiles</a:t>
            </a:r>
          </a:p>
          <a:p>
            <a:pPr marL="540000" lvl="4" indent="-183600">
              <a:buFont typeface="Wingdings" panose="05000000000000000000" pitchFamily="2" charset="2"/>
              <a:buChar char="§"/>
            </a:pPr>
            <a:r>
              <a:rPr lang="en-IN" sz="1600" dirty="0" smtClean="0"/>
              <a:t>Contact with food stuff and drugs etc.</a:t>
            </a:r>
          </a:p>
        </p:txBody>
      </p:sp>
    </p:spTree>
    <p:extLst>
      <p:ext uri="{BB962C8B-B14F-4D97-AF65-F5344CB8AC3E}">
        <p14:creationId xmlns:p14="http://schemas.microsoft.com/office/powerpoint/2010/main" val="2879073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03317" cy="1450757"/>
          </a:xfrm>
        </p:spPr>
        <p:txBody>
          <a:bodyPr>
            <a:normAutofit/>
          </a:bodyPr>
          <a:lstStyle/>
          <a:p>
            <a:r>
              <a:rPr lang="en-IN" sz="4400" dirty="0" smtClean="0"/>
              <a:t>Major Objectives of Compound </a:t>
            </a:r>
            <a:r>
              <a:rPr lang="en-IN" sz="4000" dirty="0" smtClean="0"/>
              <a:t>Development</a:t>
            </a:r>
            <a:endParaRPr lang="en-IN" sz="4400" dirty="0"/>
          </a:p>
        </p:txBody>
      </p:sp>
      <p:sp>
        <p:nvSpPr>
          <p:cNvPr id="3" name="Content Placeholder 2"/>
          <p:cNvSpPr>
            <a:spLocks noGrp="1"/>
          </p:cNvSpPr>
          <p:nvPr>
            <p:ph idx="1"/>
          </p:nvPr>
        </p:nvSpPr>
        <p:spPr/>
        <p:txBody>
          <a:bodyPr/>
          <a:lstStyle/>
          <a:p>
            <a:r>
              <a:rPr lang="en-IN" dirty="0" smtClean="0"/>
              <a:t>Process Requirement</a:t>
            </a:r>
          </a:p>
          <a:p>
            <a:pPr marL="540000" lvl="4">
              <a:buFont typeface="Wingdings" panose="05000000000000000000" pitchFamily="2" charset="2"/>
              <a:buChar char="§"/>
            </a:pPr>
            <a:r>
              <a:rPr lang="en-IN" sz="1600" dirty="0" smtClean="0"/>
              <a:t>Proper mixing ( Incorporation, dispersion, distribution and plasticisation)</a:t>
            </a:r>
          </a:p>
          <a:p>
            <a:pPr marL="540000" lvl="4">
              <a:buFont typeface="Wingdings" panose="05000000000000000000" pitchFamily="2" charset="2"/>
              <a:buChar char="§"/>
            </a:pPr>
            <a:r>
              <a:rPr lang="en-IN" sz="1600" dirty="0" smtClean="0"/>
              <a:t>Viscosity/process safety</a:t>
            </a:r>
          </a:p>
          <a:p>
            <a:pPr marL="540000" lvl="4">
              <a:buFont typeface="Wingdings" panose="05000000000000000000" pitchFamily="2" charset="2"/>
              <a:buChar char="§"/>
            </a:pPr>
            <a:r>
              <a:rPr lang="en-IN" sz="1600" dirty="0" smtClean="0"/>
              <a:t>Stickiness and tackiness</a:t>
            </a:r>
          </a:p>
          <a:p>
            <a:pPr marL="540000" lvl="4">
              <a:buFont typeface="Wingdings" panose="05000000000000000000" pitchFamily="2" charset="2"/>
              <a:buChar char="§"/>
            </a:pPr>
            <a:r>
              <a:rPr lang="en-IN" sz="1600" dirty="0" smtClean="0"/>
              <a:t>Shaping ( Calendaring, Extrusion, Assembling and Moulding)</a:t>
            </a:r>
            <a:endParaRPr lang="en-IN" sz="1600" dirty="0"/>
          </a:p>
          <a:p>
            <a:pPr marL="0" lvl="4" indent="0">
              <a:buNone/>
            </a:pPr>
            <a:r>
              <a:rPr lang="en-IN" sz="2000" dirty="0" smtClean="0"/>
              <a:t>Compound property requirement</a:t>
            </a:r>
          </a:p>
          <a:p>
            <a:pPr marL="540000" lvl="4" indent="-183600">
              <a:buFont typeface="Wingdings" panose="05000000000000000000" pitchFamily="2" charset="2"/>
              <a:buChar char="§"/>
            </a:pPr>
            <a:r>
              <a:rPr lang="en-IN" sz="1600" dirty="0" smtClean="0"/>
              <a:t>Hardness</a:t>
            </a:r>
          </a:p>
          <a:p>
            <a:pPr marL="540000" lvl="4" indent="-183600">
              <a:buFont typeface="Wingdings" panose="05000000000000000000" pitchFamily="2" charset="2"/>
              <a:buChar char="§"/>
            </a:pPr>
            <a:r>
              <a:rPr lang="en-IN" sz="1600" dirty="0" smtClean="0"/>
              <a:t>Stress-strain properties </a:t>
            </a:r>
          </a:p>
          <a:p>
            <a:pPr marL="540000" lvl="4" indent="-183600">
              <a:buFont typeface="Wingdings" panose="05000000000000000000" pitchFamily="2" charset="2"/>
              <a:buChar char="§"/>
            </a:pPr>
            <a:r>
              <a:rPr lang="en-IN" sz="1600" dirty="0" smtClean="0"/>
              <a:t>Abrasion resistance</a:t>
            </a:r>
          </a:p>
          <a:p>
            <a:pPr marL="540000" lvl="4" indent="-183600">
              <a:buFont typeface="Wingdings" panose="05000000000000000000" pitchFamily="2" charset="2"/>
              <a:buChar char="§"/>
            </a:pPr>
            <a:r>
              <a:rPr lang="en-IN" sz="1600" dirty="0" smtClean="0"/>
              <a:t>Hysteresis &amp; Set properties</a:t>
            </a:r>
          </a:p>
          <a:p>
            <a:pPr marL="540000" lvl="4" indent="-183600">
              <a:buFont typeface="Wingdings" panose="05000000000000000000" pitchFamily="2" charset="2"/>
              <a:buChar char="§"/>
            </a:pPr>
            <a:r>
              <a:rPr lang="en-IN" sz="1600" dirty="0" smtClean="0"/>
              <a:t>Resistance to cut growth, fatigue, flex cracking</a:t>
            </a:r>
            <a:endParaRPr lang="en-IN" sz="1600" dirty="0"/>
          </a:p>
        </p:txBody>
      </p:sp>
    </p:spTree>
    <p:extLst>
      <p:ext uri="{BB962C8B-B14F-4D97-AF65-F5344CB8AC3E}">
        <p14:creationId xmlns:p14="http://schemas.microsoft.com/office/powerpoint/2010/main" val="1892510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4541" y="1160062"/>
            <a:ext cx="9233175" cy="5527343"/>
          </a:xfrm>
          <a:prstGeom prst="rect">
            <a:avLst/>
          </a:prstGeom>
        </p:spPr>
      </p:pic>
      <p:sp>
        <p:nvSpPr>
          <p:cNvPr id="3" name="Rectangle 2"/>
          <p:cNvSpPr txBox="1">
            <a:spLocks noChangeArrowheads="1"/>
          </p:cNvSpPr>
          <p:nvPr/>
        </p:nvSpPr>
        <p:spPr>
          <a:xfrm>
            <a:off x="354842" y="259307"/>
            <a:ext cx="11368585"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IN" sz="3600" b="1" dirty="0">
                <a:solidFill>
                  <a:srgbClr val="C00000"/>
                </a:solidFill>
                <a:effectLst>
                  <a:outerShdw blurRad="38100" dist="38100" dir="2700000" algn="tl">
                    <a:srgbClr val="000000">
                      <a:alpha val="43137"/>
                    </a:srgbClr>
                  </a:outerShdw>
                </a:effectLst>
              </a:rPr>
              <a:t>GENERAL PROPERTIES OF ELASTOMERS SUMMARY CHART</a:t>
            </a:r>
            <a:endParaRPr lang="en-US" sz="4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492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54842" y="259307"/>
            <a:ext cx="11368585"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IN" sz="3600" b="1" dirty="0">
                <a:solidFill>
                  <a:srgbClr val="C00000"/>
                </a:solidFill>
                <a:effectLst>
                  <a:outerShdw blurRad="38100" dist="38100" dir="2700000" algn="tl">
                    <a:srgbClr val="000000">
                      <a:alpha val="43137"/>
                    </a:srgbClr>
                  </a:outerShdw>
                </a:effectLst>
              </a:rPr>
              <a:t>GENERAL PROPERTIES OF ELASTOMERS SUMMARY CHART</a:t>
            </a:r>
            <a:endParaRPr lang="en-US" sz="4000" b="1" u="sng"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814706" y="1274934"/>
            <a:ext cx="9408889" cy="4498068"/>
            <a:chOff x="814706" y="1274934"/>
            <a:chExt cx="9408889" cy="4498068"/>
          </a:xfrm>
        </p:grpSpPr>
        <p:pic>
          <p:nvPicPr>
            <p:cNvPr id="3" name="Picture 2"/>
            <p:cNvPicPr>
              <a:picLocks noChangeAspect="1"/>
            </p:cNvPicPr>
            <p:nvPr/>
          </p:nvPicPr>
          <p:blipFill>
            <a:blip r:embed="rId2"/>
            <a:stretch>
              <a:fillRect/>
            </a:stretch>
          </p:blipFill>
          <p:spPr>
            <a:xfrm>
              <a:off x="814706" y="1724095"/>
              <a:ext cx="9408889" cy="4048907"/>
            </a:xfrm>
            <a:prstGeom prst="rect">
              <a:avLst/>
            </a:prstGeom>
          </p:spPr>
        </p:pic>
        <p:pic>
          <p:nvPicPr>
            <p:cNvPr id="4" name="Picture 3"/>
            <p:cNvPicPr>
              <a:picLocks noChangeAspect="1"/>
            </p:cNvPicPr>
            <p:nvPr/>
          </p:nvPicPr>
          <p:blipFill>
            <a:blip r:embed="rId3"/>
            <a:stretch>
              <a:fillRect/>
            </a:stretch>
          </p:blipFill>
          <p:spPr>
            <a:xfrm>
              <a:off x="814706" y="1274934"/>
              <a:ext cx="9408889" cy="436429"/>
            </a:xfrm>
            <a:prstGeom prst="rect">
              <a:avLst/>
            </a:prstGeom>
          </p:spPr>
        </p:pic>
      </p:grpSp>
    </p:spTree>
    <p:extLst>
      <p:ext uri="{BB962C8B-B14F-4D97-AF65-F5344CB8AC3E}">
        <p14:creationId xmlns:p14="http://schemas.microsoft.com/office/powerpoint/2010/main" val="234122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16547"/>
            <a:ext cx="9648967" cy="2585323"/>
          </a:xfrm>
          <a:prstGeom prst="rect">
            <a:avLst/>
          </a:prstGeom>
        </p:spPr>
        <p:txBody>
          <a:bodyPr wrap="square">
            <a:spAutoFit/>
          </a:bodyPr>
          <a:lstStyle/>
          <a:p>
            <a:pPr algn="just">
              <a:lnSpc>
                <a:spcPct val="150000"/>
              </a:lnSpc>
              <a:spcAft>
                <a:spcPts val="0"/>
              </a:spcAft>
            </a:pPr>
            <a:endParaRPr lang="en-IN"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IN" dirty="0" smtClean="0">
                <a:latin typeface="Calibri" panose="020F0502020204030204" pitchFamily="34" charset="0"/>
                <a:ea typeface="Calibri" panose="020F0502020204030204" pitchFamily="34" charset="0"/>
                <a:cs typeface="Times New Roman" panose="02020603050405020304" pitchFamily="18" charset="0"/>
              </a:rPr>
              <a:t>Filler </a:t>
            </a:r>
            <a:r>
              <a:rPr lang="en-IN" dirty="0">
                <a:latin typeface="Calibri" panose="020F0502020204030204" pitchFamily="34" charset="0"/>
                <a:ea typeface="Calibri" panose="020F0502020204030204" pitchFamily="34" charset="0"/>
                <a:cs typeface="Times New Roman" panose="02020603050405020304" pitchFamily="18" charset="0"/>
              </a:rPr>
              <a:t>particle size is the most important property which influences reinforcement </a:t>
            </a:r>
          </a:p>
          <a:p>
            <a:pPr marL="285750" indent="-285750" algn="just">
              <a:lnSpc>
                <a:spcPct val="150000"/>
              </a:lnSpc>
              <a:spcAft>
                <a:spcPts val="0"/>
              </a:spcAft>
              <a:buFont typeface="Arial" panose="020B0604020202020204" pitchFamily="34" charset="0"/>
              <a:buChar char="•"/>
            </a:pPr>
            <a:r>
              <a:rPr lang="en-IN" dirty="0" smtClean="0">
                <a:latin typeface="Calibri" panose="020F0502020204030204" pitchFamily="34" charset="0"/>
                <a:ea typeface="Calibri" panose="020F0502020204030204" pitchFamily="34" charset="0"/>
                <a:cs typeface="Times New Roman" panose="02020603050405020304" pitchFamily="18" charset="0"/>
              </a:rPr>
              <a:t>Requirement </a:t>
            </a:r>
            <a:r>
              <a:rPr lang="en-IN" dirty="0">
                <a:latin typeface="Calibri" panose="020F0502020204030204" pitchFamily="34" charset="0"/>
                <a:ea typeface="Calibri" panose="020F0502020204030204" pitchFamily="34" charset="0"/>
                <a:cs typeface="Times New Roman" panose="02020603050405020304" pitchFamily="18" charset="0"/>
              </a:rPr>
              <a:t>for rubber reinforcement is sufficiently small domain size, &lt; 1 </a:t>
            </a:r>
            <a:r>
              <a:rPr lang="en-IN" dirty="0">
                <a:latin typeface="Calibri" panose="020F0502020204030204" pitchFamily="34" charset="0"/>
                <a:ea typeface="Calibri" panose="020F0502020204030204" pitchFamily="34" charset="0"/>
                <a:cs typeface="Calibri" panose="020F0502020204030204" pitchFamily="34" charset="0"/>
              </a:rPr>
              <a:t>µ</a:t>
            </a:r>
            <a:r>
              <a:rPr lang="en-IN" dirty="0">
                <a:latin typeface="Calibri" panose="020F0502020204030204" pitchFamily="34" charset="0"/>
                <a:ea typeface="Calibri" panose="020F0502020204030204" pitchFamily="34" charset="0"/>
                <a:cs typeface="Times New Roman" panose="02020603050405020304" pitchFamily="18" charset="0"/>
              </a:rPr>
              <a:t>m. </a:t>
            </a:r>
            <a:endParaRPr lang="en-IN"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IN" dirty="0" smtClean="0">
                <a:latin typeface="Calibri" panose="020F0502020204030204" pitchFamily="34" charset="0"/>
                <a:ea typeface="Calibri" panose="020F0502020204030204" pitchFamily="34" charset="0"/>
                <a:cs typeface="Times New Roman" panose="02020603050405020304" pitchFamily="18" charset="0"/>
              </a:rPr>
              <a:t>The </a:t>
            </a:r>
            <a:r>
              <a:rPr lang="en-IN" dirty="0">
                <a:latin typeface="Calibri" panose="020F0502020204030204" pitchFamily="34" charset="0"/>
                <a:ea typeface="Calibri" panose="020F0502020204030204" pitchFamily="34" charset="0"/>
                <a:cs typeface="Times New Roman" panose="02020603050405020304" pitchFamily="18" charset="0"/>
              </a:rPr>
              <a:t>most important single factor which determines the degree of reinforcement is the development of a large polymer-filler interface. </a:t>
            </a:r>
            <a:endParaRPr lang="en-IN"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IN" dirty="0" smtClean="0">
                <a:latin typeface="Calibri" panose="020F0502020204030204" pitchFamily="34" charset="0"/>
                <a:ea typeface="Calibri" panose="020F0502020204030204" pitchFamily="34" charset="0"/>
                <a:cs typeface="Times New Roman" panose="02020603050405020304" pitchFamily="18" charset="0"/>
              </a:rPr>
              <a:t>It </a:t>
            </a:r>
            <a:r>
              <a:rPr lang="en-IN" dirty="0">
                <a:latin typeface="Calibri" panose="020F0502020204030204" pitchFamily="34" charset="0"/>
                <a:ea typeface="Calibri" panose="020F0502020204030204" pitchFamily="34" charset="0"/>
                <a:cs typeface="Times New Roman" panose="02020603050405020304" pitchFamily="18" charset="0"/>
              </a:rPr>
              <a:t>can be provided only by particles of colloidal dimensions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15153" y="3565405"/>
            <a:ext cx="7151426" cy="3094702"/>
          </a:xfrm>
          <a:prstGeom prst="rect">
            <a:avLst/>
          </a:prstGeom>
          <a:noFill/>
          <a:ln>
            <a:noFill/>
          </a:ln>
        </p:spPr>
      </p:pic>
      <p:sp>
        <p:nvSpPr>
          <p:cNvPr id="4" name="Rectangle 2"/>
          <p:cNvSpPr txBox="1">
            <a:spLocks noChangeArrowheads="1"/>
          </p:cNvSpPr>
          <p:nvPr/>
        </p:nvSpPr>
        <p:spPr>
          <a:xfrm>
            <a:off x="354842" y="259307"/>
            <a:ext cx="11368585" cy="1143000"/>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0"/>
              </a:spcAft>
            </a:pPr>
            <a:r>
              <a:rPr lang="en-IN" sz="36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EFFECT OF PARTICLE SIZE AND STRUCTURE OF FILLER ON PROCESSING AND VULCANIZATES PROPERTIES</a:t>
            </a:r>
            <a:endParaRPr lang="en-IN"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412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1502</Words>
  <Application>Microsoft Office PowerPoint</Application>
  <PresentationFormat>Custom</PresentationFormat>
  <Paragraphs>349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MODULE IV  COMPOUNDING FOR THE VULCANIZATE PROPERTIES</vt:lpstr>
      <vt:lpstr>PowerPoint Presentation</vt:lpstr>
      <vt:lpstr>STAGES OF PRODUCT DEVELOPMENT </vt:lpstr>
      <vt:lpstr>Objective of Rubber Compounding</vt:lpstr>
      <vt:lpstr>Major Objectives of Compound Development</vt:lpstr>
      <vt:lpstr>Major Objectives of Compound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HARDNESS</vt:lpstr>
      <vt:lpstr>HARDNESS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IV  COMPOUNDING FOR THE VULCANIZATE PROPERTIES</dc:title>
  <dc:creator>Windows User</dc:creator>
  <cp:lastModifiedBy>LENOVO</cp:lastModifiedBy>
  <cp:revision>44</cp:revision>
  <dcterms:created xsi:type="dcterms:W3CDTF">2020-08-11T11:37:15Z</dcterms:created>
  <dcterms:modified xsi:type="dcterms:W3CDTF">2020-11-19T05:44:45Z</dcterms:modified>
</cp:coreProperties>
</file>