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5" r:id="rId12"/>
    <p:sldId id="268" r:id="rId13"/>
    <p:sldId id="269" r:id="rId14"/>
    <p:sldId id="271" r:id="rId15"/>
    <p:sldId id="270" r:id="rId16"/>
    <p:sldId id="272" r:id="rId17"/>
    <p:sldId id="273" r:id="rId18"/>
    <p:sldId id="274" r:id="rId19"/>
    <p:sldId id="275" r:id="rId20"/>
    <p:sldId id="276" r:id="rId21"/>
    <p:sldId id="279" r:id="rId22"/>
    <p:sldId id="280" r:id="rId23"/>
    <p:sldId id="281" r:id="rId24"/>
    <p:sldId id="282" r:id="rId25"/>
    <p:sldId id="283" r:id="rId26"/>
    <p:sldId id="285" r:id="rId27"/>
    <p:sldId id="284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9/30/2019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9/30/2019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0" y="1447800"/>
            <a:ext cx="69342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DOORS ,WINDOWS </a:t>
            </a:r>
          </a:p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AND VENTILATORS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 result for windows technical terms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57200"/>
            <a:ext cx="81534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b="1" dirty="0" smtClean="0"/>
              <a:t>Style-</a:t>
            </a:r>
            <a:r>
              <a:rPr lang="en-US" sz="2800" dirty="0" smtClean="0"/>
              <a:t>outside vertical member of the shutter or door </a:t>
            </a:r>
          </a:p>
          <a:p>
            <a:r>
              <a:rPr lang="en-US" sz="2800" b="1" dirty="0" smtClean="0"/>
              <a:t>Top rail- </a:t>
            </a:r>
            <a:r>
              <a:rPr lang="en-US" sz="2800" dirty="0" smtClean="0"/>
              <a:t>topmost horizontal member of the shutter</a:t>
            </a:r>
          </a:p>
          <a:p>
            <a:r>
              <a:rPr lang="en-US" sz="2800" b="1" dirty="0" smtClean="0"/>
              <a:t>Lock rail- </a:t>
            </a:r>
            <a:r>
              <a:rPr lang="en-US" sz="2800" dirty="0" smtClean="0"/>
              <a:t>middle horizontal member of shutter where locking arrangement is made</a:t>
            </a:r>
          </a:p>
          <a:p>
            <a:r>
              <a:rPr lang="en-US" sz="2800" b="1" dirty="0" smtClean="0"/>
              <a:t>Bottom rail</a:t>
            </a:r>
            <a:r>
              <a:rPr lang="en-US" sz="2800" dirty="0" smtClean="0"/>
              <a:t>-lowermost horizontal member of shutter.</a:t>
            </a:r>
          </a:p>
          <a:p>
            <a:r>
              <a:rPr lang="en-US" sz="2800" b="1" dirty="0" smtClean="0"/>
              <a:t>Cross rail or intermediate rail-</a:t>
            </a:r>
            <a:r>
              <a:rPr lang="en-US" sz="2800" dirty="0" smtClean="0"/>
              <a:t>additional horizontal rails fixed between top and bottom rails</a:t>
            </a:r>
          </a:p>
          <a:p>
            <a:r>
              <a:rPr lang="en-US" sz="2800" b="1" dirty="0" smtClean="0"/>
              <a:t>Panel</a:t>
            </a:r>
            <a:r>
              <a:rPr lang="en-US" sz="2800" dirty="0" smtClean="0"/>
              <a:t>-area of shutter enclosed between adjacent rails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terms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 dirty="0" err="1" smtClean="0"/>
              <a:t>Holdflast</a:t>
            </a:r>
            <a:r>
              <a:rPr lang="en-US" sz="2800" b="1" dirty="0" smtClean="0"/>
              <a:t>-</a:t>
            </a:r>
            <a:r>
              <a:rPr lang="en-US" sz="2800" dirty="0" smtClean="0"/>
              <a:t>it is mild steel flat bar of 200mm length x 30mmx 6mm.3 </a:t>
            </a:r>
            <a:r>
              <a:rPr lang="en-US" sz="2800" dirty="0" err="1" smtClean="0"/>
              <a:t>nos</a:t>
            </a:r>
            <a:r>
              <a:rPr lang="en-US" sz="2800" dirty="0" smtClean="0"/>
              <a:t> of hold fast are provided on each side of door.</a:t>
            </a:r>
          </a:p>
          <a:p>
            <a:r>
              <a:rPr lang="en-US" sz="2800" b="1" dirty="0" smtClean="0"/>
              <a:t>Horn</a:t>
            </a:r>
            <a:r>
              <a:rPr lang="en-US" sz="2800" dirty="0" smtClean="0"/>
              <a:t>-horizontal projection of head or sill beyond face of frame.</a:t>
            </a:r>
          </a:p>
          <a:p>
            <a:r>
              <a:rPr lang="en-US" sz="2800" b="1" dirty="0" smtClean="0"/>
              <a:t>Shutter</a:t>
            </a:r>
            <a:r>
              <a:rPr lang="en-US" sz="2800" dirty="0" smtClean="0"/>
              <a:t>-entire assembly of </a:t>
            </a:r>
            <a:r>
              <a:rPr lang="en-US" sz="2800" dirty="0" err="1" smtClean="0"/>
              <a:t>styles,panels</a:t>
            </a:r>
            <a:r>
              <a:rPr lang="en-US" sz="2800" dirty="0" smtClean="0"/>
              <a:t> and rails.</a:t>
            </a:r>
          </a:p>
          <a:p>
            <a:r>
              <a:rPr lang="en-US" sz="2800" b="1" dirty="0" smtClean="0"/>
              <a:t>Sash</a:t>
            </a:r>
            <a:r>
              <a:rPr lang="en-US" sz="2800" dirty="0" smtClean="0"/>
              <a:t>-</a:t>
            </a:r>
            <a:r>
              <a:rPr lang="en-US" sz="2800" dirty="0" err="1" smtClean="0"/>
              <a:t>speccial</a:t>
            </a:r>
            <a:r>
              <a:rPr lang="en-US" sz="2800" dirty="0" smtClean="0"/>
              <a:t> type of frame made of light sections designed to carry glass.</a:t>
            </a:r>
          </a:p>
          <a:p>
            <a:r>
              <a:rPr lang="en-US" sz="2800" b="1" dirty="0" smtClean="0"/>
              <a:t>Mullion</a:t>
            </a:r>
            <a:r>
              <a:rPr lang="en-US" sz="2800" dirty="0" smtClean="0"/>
              <a:t>-vertical member to divide a window or door vertically</a:t>
            </a:r>
          </a:p>
          <a:p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b="1" dirty="0" smtClean="0"/>
              <a:t>Transom</a:t>
            </a:r>
            <a:r>
              <a:rPr lang="en-US" sz="2800" dirty="0" smtClean="0"/>
              <a:t>-Horizontal member to subdivide window horizontally</a:t>
            </a:r>
          </a:p>
          <a:p>
            <a:r>
              <a:rPr lang="en-US" sz="2800" b="1" dirty="0" smtClean="0"/>
              <a:t>Louver</a:t>
            </a:r>
            <a:r>
              <a:rPr lang="en-US" sz="2800" dirty="0" smtClean="0"/>
              <a:t>- piece of timber fixed at inclined position within a frame</a:t>
            </a:r>
          </a:p>
          <a:p>
            <a:r>
              <a:rPr lang="en-US" sz="2800" b="1" dirty="0" smtClean="0"/>
              <a:t>Jamb- </a:t>
            </a:r>
            <a:r>
              <a:rPr lang="en-US" sz="2800" dirty="0" smtClean="0"/>
              <a:t>vertical wall face of an opening which supports frame of a door or window</a:t>
            </a:r>
          </a:p>
          <a:p>
            <a:r>
              <a:rPr lang="en-US" sz="2800" b="1" dirty="0" smtClean="0"/>
              <a:t>Reveal</a:t>
            </a:r>
            <a:r>
              <a:rPr lang="en-US" sz="2800" dirty="0" smtClean="0"/>
              <a:t>-external jamb of door or window right angle to wall face</a:t>
            </a:r>
          </a:p>
          <a:p>
            <a:r>
              <a:rPr lang="en-US" sz="2800" b="1" dirty="0" smtClean="0"/>
              <a:t>Rebate</a:t>
            </a:r>
            <a:r>
              <a:rPr lang="en-US" sz="2800" dirty="0" smtClean="0"/>
              <a:t>-depression inside door frame to receive shutter</a:t>
            </a:r>
          </a:p>
          <a:p>
            <a:r>
              <a:rPr lang="en-US" sz="2800" b="1" dirty="0" smtClean="0"/>
              <a:t>Putty</a:t>
            </a:r>
            <a:r>
              <a:rPr lang="en-US" sz="2800" dirty="0" smtClean="0"/>
              <a:t>- mixture of </a:t>
            </a:r>
            <a:r>
              <a:rPr lang="en-US" sz="2800" dirty="0" err="1" smtClean="0"/>
              <a:t>linseedoil</a:t>
            </a:r>
            <a:r>
              <a:rPr lang="en-US" sz="2800" dirty="0" smtClean="0"/>
              <a:t> and whiting </a:t>
            </a:r>
            <a:r>
              <a:rPr lang="en-US" sz="2800" dirty="0" err="1" smtClean="0"/>
              <a:t>chalk,used</a:t>
            </a:r>
            <a:r>
              <a:rPr lang="en-US" sz="2800" dirty="0" smtClean="0"/>
              <a:t> to fix glass panels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age result for WINDOW TECHNICAL TERM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57200"/>
            <a:ext cx="82296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Ledged  doors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Ledged and braced doors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Ledged and framed doors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Ledged framed and braced doors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Framed and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panelled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doors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Glazed or sash doors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Flush doors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Louvered doors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Collapsible steel doors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Revolving doors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Rolling steel doors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Sliding doors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Swing doors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doors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LEDGED DOORS</a:t>
            </a:r>
            <a:endParaRPr lang="en-US" dirty="0"/>
          </a:p>
        </p:txBody>
      </p:sp>
      <p:pic>
        <p:nvPicPr>
          <p:cNvPr id="4" name="Content Placeholder 3" descr="Image result for ledged door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447800"/>
            <a:ext cx="2933494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Image result for ledged do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524000"/>
            <a:ext cx="4082142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Battens are 100mm to 150mm wide and 20mm to 30mm thick</a:t>
            </a:r>
          </a:p>
          <a:p>
            <a:r>
              <a:rPr lang="en-US" dirty="0" smtClean="0"/>
              <a:t>Ledges are 100 to 200mm wide and 30mm thick</a:t>
            </a:r>
          </a:p>
          <a:p>
            <a:r>
              <a:rPr lang="en-US" dirty="0" smtClean="0"/>
              <a:t>3 ledges are there- top, middle and bottom</a:t>
            </a:r>
          </a:p>
          <a:p>
            <a:r>
              <a:rPr lang="en-US" dirty="0" smtClean="0"/>
              <a:t>Battens are secured to shutter by T hinges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LEDGED DOORS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Ledged and braced doors</a:t>
            </a:r>
            <a:endParaRPr lang="en-US" dirty="0"/>
          </a:p>
        </p:txBody>
      </p:sp>
      <p:pic>
        <p:nvPicPr>
          <p:cNvPr id="4" name="Content Placeholder 3" descr="Image result for ledged and braced door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95400"/>
            <a:ext cx="3657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Image result for ledged and braced doo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219200"/>
            <a:ext cx="4114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Braces are 100 to 150mm wide and 30mm thick</a:t>
            </a:r>
          </a:p>
          <a:p>
            <a:r>
              <a:rPr lang="en-US" dirty="0" smtClean="0"/>
              <a:t>Braces give rigidity to </a:t>
            </a:r>
            <a:r>
              <a:rPr lang="en-US" dirty="0" err="1" smtClean="0"/>
              <a:t>door,hence</a:t>
            </a:r>
            <a:r>
              <a:rPr lang="en-US" dirty="0" smtClean="0"/>
              <a:t> useful for wide openings.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DOOR-</a:t>
            </a:r>
            <a:r>
              <a:rPr lang="en-US" dirty="0" smtClean="0">
                <a:solidFill>
                  <a:srgbClr val="FF0000"/>
                </a:solidFill>
              </a:rPr>
              <a:t> it is defined as an </a:t>
            </a:r>
            <a:r>
              <a:rPr lang="en-US" dirty="0" err="1" smtClean="0">
                <a:solidFill>
                  <a:srgbClr val="FF0000"/>
                </a:solidFill>
              </a:rPr>
              <a:t>openable</a:t>
            </a:r>
            <a:r>
              <a:rPr lang="en-US" dirty="0" smtClean="0">
                <a:solidFill>
                  <a:srgbClr val="FF0000"/>
                </a:solidFill>
              </a:rPr>
              <a:t> barrier  in an opening left in a wall for access of users.</a:t>
            </a:r>
          </a:p>
          <a:p>
            <a:pPr marL="514350" indent="-514350"/>
            <a:r>
              <a:rPr lang="en-US" dirty="0" smtClean="0"/>
              <a:t>It  consist of 2 parts-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 smtClean="0"/>
              <a:t>Frame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 smtClean="0"/>
              <a:t>Shutter</a:t>
            </a:r>
          </a:p>
          <a:p>
            <a:pPr marL="571500" indent="-571500"/>
            <a:r>
              <a:rPr lang="en-US" dirty="0" smtClean="0">
                <a:solidFill>
                  <a:srgbClr val="FF0000"/>
                </a:solidFill>
              </a:rPr>
              <a:t>Window- it is defined as an opening made in wall for purpose of providing day </a:t>
            </a:r>
            <a:r>
              <a:rPr lang="en-US" dirty="0" err="1" smtClean="0">
                <a:solidFill>
                  <a:srgbClr val="FF0000"/>
                </a:solidFill>
              </a:rPr>
              <a:t>light,vision</a:t>
            </a:r>
            <a:r>
              <a:rPr lang="en-US" dirty="0" smtClean="0">
                <a:solidFill>
                  <a:srgbClr val="FF0000"/>
                </a:solidFill>
              </a:rPr>
              <a:t> and ventilation.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Ledged and framed doors</a:t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durable and strong</a:t>
            </a:r>
          </a:p>
          <a:p>
            <a:r>
              <a:rPr lang="en-US" dirty="0" smtClean="0"/>
              <a:t>Styles are 100 to 40mm thick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934200" y="2133600"/>
            <a:ext cx="2057400" cy="3873691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More durable and strong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3" descr="Image result for ledged and framed door line sketch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6629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Framed and </a:t>
            </a:r>
            <a:r>
              <a:rPr lang="en-US" dirty="0" err="1" smtClean="0">
                <a:solidFill>
                  <a:schemeClr val="bg1"/>
                </a:solidFill>
              </a:rPr>
              <a:t>panelled</a:t>
            </a:r>
            <a:r>
              <a:rPr lang="en-US" dirty="0" smtClean="0">
                <a:solidFill>
                  <a:schemeClr val="bg1"/>
                </a:solidFill>
              </a:rPr>
              <a:t> door and glazed door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Image result for framed and panelled door building construction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371600"/>
            <a:ext cx="8229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Most usual variety of door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It reduces tendency of shrinkage and presents a decent </a:t>
            </a:r>
            <a:r>
              <a:rPr lang="en-US" dirty="0" err="1" smtClean="0">
                <a:solidFill>
                  <a:schemeClr val="bg1"/>
                </a:solidFill>
              </a:rPr>
              <a:t>apperance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Styles are </a:t>
            </a:r>
            <a:r>
              <a:rPr lang="en-US" dirty="0" err="1" smtClean="0">
                <a:solidFill>
                  <a:schemeClr val="bg1"/>
                </a:solidFill>
              </a:rPr>
              <a:t>continous</a:t>
            </a:r>
            <a:r>
              <a:rPr lang="en-US" dirty="0" smtClean="0">
                <a:solidFill>
                  <a:schemeClr val="bg1"/>
                </a:solidFill>
              </a:rPr>
              <a:t> from top to bottom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Mullions are joined to rails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Thickness of shutter=30mm to 40mm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Thickness of panels=20mm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Framed and </a:t>
            </a:r>
            <a:r>
              <a:rPr lang="en-US" dirty="0" err="1" smtClean="0">
                <a:solidFill>
                  <a:schemeClr val="bg1"/>
                </a:solidFill>
              </a:rPr>
              <a:t>panelled</a:t>
            </a:r>
            <a:r>
              <a:rPr lang="en-US" dirty="0" smtClean="0">
                <a:solidFill>
                  <a:schemeClr val="bg1"/>
                </a:solidFill>
              </a:rPr>
              <a:t> door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To admit more </a:t>
            </a:r>
            <a:r>
              <a:rPr lang="en-US" dirty="0" err="1" smtClean="0">
                <a:solidFill>
                  <a:schemeClr val="bg1"/>
                </a:solidFill>
              </a:rPr>
              <a:t>light,fully</a:t>
            </a:r>
            <a:r>
              <a:rPr lang="en-US" dirty="0" smtClean="0">
                <a:solidFill>
                  <a:schemeClr val="bg1"/>
                </a:solidFill>
              </a:rPr>
              <a:t> glazed or partly </a:t>
            </a:r>
            <a:r>
              <a:rPr lang="en-US" dirty="0" err="1" smtClean="0">
                <a:solidFill>
                  <a:schemeClr val="bg1"/>
                </a:solidFill>
              </a:rPr>
              <a:t>panelled</a:t>
            </a:r>
            <a:r>
              <a:rPr lang="en-US" dirty="0" smtClean="0">
                <a:solidFill>
                  <a:schemeClr val="bg1"/>
                </a:solidFill>
              </a:rPr>
              <a:t> and partly glazed doors are used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Use of glazed portion to </a:t>
            </a:r>
            <a:r>
              <a:rPr lang="en-US" dirty="0" err="1" smtClean="0">
                <a:solidFill>
                  <a:schemeClr val="bg1"/>
                </a:solidFill>
              </a:rPr>
              <a:t>panelled</a:t>
            </a:r>
            <a:r>
              <a:rPr lang="en-US" dirty="0" smtClean="0">
                <a:solidFill>
                  <a:schemeClr val="bg1"/>
                </a:solidFill>
              </a:rPr>
              <a:t> portion=2:1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Glass is received into rebates in wooden sash </a:t>
            </a:r>
            <a:r>
              <a:rPr lang="en-US" dirty="0" err="1" smtClean="0">
                <a:solidFill>
                  <a:schemeClr val="bg1"/>
                </a:solidFill>
              </a:rPr>
              <a:t>bars,secured</a:t>
            </a:r>
            <a:r>
              <a:rPr lang="en-US" dirty="0" smtClean="0">
                <a:solidFill>
                  <a:schemeClr val="bg1"/>
                </a:solidFill>
              </a:rPr>
              <a:t> by nails and putty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Glazed or sash doors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Image result for framed flush door line sketch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752600"/>
            <a:ext cx="4114800" cy="426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Flush doors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Image result for flush door line sketch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7888" y="1295400"/>
            <a:ext cx="3656512" cy="472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 descr="Image result for flush door line sketch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1950" y="1481138"/>
            <a:ext cx="3251449" cy="491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Consist of  a frame work of rails and styles and is covered with plywood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Framed flush door consist of  </a:t>
            </a:r>
            <a:r>
              <a:rPr lang="en-US" sz="2400" dirty="0" err="1" smtClean="0">
                <a:solidFill>
                  <a:schemeClr val="bg1"/>
                </a:solidFill>
              </a:rPr>
              <a:t>styles,rails,horizontal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ribs,vertical</a:t>
            </a:r>
            <a:r>
              <a:rPr lang="en-US" sz="2400" dirty="0" smtClean="0">
                <a:solidFill>
                  <a:schemeClr val="bg1"/>
                </a:solidFill>
              </a:rPr>
              <a:t> ribs and plywood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Laminated flush door consist of </a:t>
            </a:r>
            <a:r>
              <a:rPr lang="en-US" sz="2400" dirty="0" err="1" smtClean="0">
                <a:solidFill>
                  <a:schemeClr val="bg1"/>
                </a:solidFill>
              </a:rPr>
              <a:t>styles,rails,laminated</a:t>
            </a:r>
            <a:r>
              <a:rPr lang="en-US" sz="2400" dirty="0" smtClean="0">
                <a:solidFill>
                  <a:schemeClr val="bg1"/>
                </a:solidFill>
              </a:rPr>
              <a:t> core and plywood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Image result for flush door line sketch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4648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Flush door consideration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Timber should be properly seasoned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Termite proof treatment should be given to timber work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Heated and pressed in hot press</a:t>
            </a:r>
          </a:p>
          <a:p>
            <a:pPr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Shutters are provided with louvers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Louvers are arranged in such a way that horizontal vision is obstructed.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It allows free passage of air.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Louvered doors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Image result for louvered door line sketch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725" y="1596231"/>
            <a:ext cx="401955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Consist of mild steel frame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2 vertical mild steel channels 15mm to 20mm wide are joined together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with hollow portion of channel 12mm to 15mm gap created.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Such pieces spaced at 120mm centre to centre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Rollers are provided at top and bottom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No hinges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Used in compound </a:t>
            </a:r>
            <a:r>
              <a:rPr lang="en-US" dirty="0" err="1" smtClean="0">
                <a:solidFill>
                  <a:schemeClr val="bg1"/>
                </a:solidFill>
              </a:rPr>
              <a:t>gates,sheds,godowns,workshops,schools,residential</a:t>
            </a:r>
            <a:r>
              <a:rPr lang="en-US" dirty="0" smtClean="0">
                <a:solidFill>
                  <a:schemeClr val="bg1"/>
                </a:solidFill>
              </a:rPr>
              <a:t> buildings.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Collapsible steel doors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Image result for collapsible steel door line sketch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00200"/>
            <a:ext cx="4343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main function of door </a:t>
            </a:r>
            <a:r>
              <a:rPr lang="en-US" b="1" i="1" dirty="0" smtClean="0"/>
              <a:t>is to connect link between various internal parts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Number of doors should be </a:t>
            </a:r>
            <a:r>
              <a:rPr lang="en-US" b="1" dirty="0" smtClean="0"/>
              <a:t>kept minimum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Size of door</a:t>
            </a:r>
          </a:p>
          <a:p>
            <a:pPr>
              <a:buNone/>
            </a:pPr>
            <a:r>
              <a:rPr lang="en-US" dirty="0" smtClean="0"/>
              <a:t>- the door should </a:t>
            </a:r>
            <a:r>
              <a:rPr lang="en-US" b="1" dirty="0" smtClean="0"/>
              <a:t>allow movement of largest object </a:t>
            </a:r>
            <a:r>
              <a:rPr lang="en-US" dirty="0" smtClean="0"/>
              <a:t>likely to use the door.</a:t>
            </a:r>
          </a:p>
          <a:p>
            <a:pPr>
              <a:buNone/>
            </a:pPr>
            <a:r>
              <a:rPr lang="en-US" dirty="0" smtClean="0"/>
              <a:t>-Minimum width of interior door for public buildings( </a:t>
            </a:r>
            <a:r>
              <a:rPr lang="en-US" dirty="0" err="1" smtClean="0"/>
              <a:t>hospitals,library</a:t>
            </a:r>
            <a:r>
              <a:rPr lang="en-US" dirty="0" smtClean="0"/>
              <a:t>)=</a:t>
            </a:r>
            <a:r>
              <a:rPr lang="en-US" b="1" dirty="0" smtClean="0"/>
              <a:t>800mm,1m and 1.2m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Important  consideration for doors and windows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Consist of  centrally placed mullion or pivot in circular opening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Revolving leaves are </a:t>
            </a:r>
            <a:r>
              <a:rPr lang="en-US" dirty="0" err="1" smtClean="0">
                <a:solidFill>
                  <a:schemeClr val="bg1"/>
                </a:solidFill>
              </a:rPr>
              <a:t>radially</a:t>
            </a:r>
            <a:r>
              <a:rPr lang="en-US" dirty="0" smtClean="0">
                <a:solidFill>
                  <a:schemeClr val="bg1"/>
                </a:solidFill>
              </a:rPr>
              <a:t> attached to pivot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Shutters are </a:t>
            </a:r>
            <a:r>
              <a:rPr lang="en-US" dirty="0" err="1" smtClean="0">
                <a:solidFill>
                  <a:schemeClr val="bg1"/>
                </a:solidFill>
              </a:rPr>
              <a:t>glazed,fullu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panelled</a:t>
            </a:r>
            <a:r>
              <a:rPr lang="en-US" dirty="0" smtClean="0">
                <a:solidFill>
                  <a:schemeClr val="bg1"/>
                </a:solidFill>
              </a:rPr>
              <a:t> or partly glazed or partly glazed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Central pivot is ball bearing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At the rubbing ends vertical rubber pieces are provided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It is useful for buildings with heavy rush.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Revolving doors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  <p:pic>
        <p:nvPicPr>
          <p:cNvPr id="7" name="Picture 6" descr="Image result for revolving door building constructio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76400"/>
            <a:ext cx="3657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revolving door building construc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533400"/>
            <a:ext cx="5029200" cy="5813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Rolling steel doors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Image result for rolling steel door building construction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95400"/>
            <a:ext cx="7315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It consist of </a:t>
            </a:r>
            <a:r>
              <a:rPr lang="en-US" dirty="0" err="1" smtClean="0">
                <a:solidFill>
                  <a:schemeClr val="bg1"/>
                </a:solidFill>
              </a:rPr>
              <a:t>frame,drum,shutter</a:t>
            </a:r>
            <a:r>
              <a:rPr lang="en-US" dirty="0" smtClean="0">
                <a:solidFill>
                  <a:schemeClr val="bg1"/>
                </a:solidFill>
              </a:rPr>
              <a:t> of thin plates(thickness=1mm)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Grooves of 25mm thickness left in frame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Diameter of drum= 200mm to 300mm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Provided for </a:t>
            </a:r>
            <a:r>
              <a:rPr lang="en-US" dirty="0" err="1" smtClean="0">
                <a:solidFill>
                  <a:schemeClr val="bg1"/>
                </a:solidFill>
              </a:rPr>
              <a:t>garages,show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rooms,shops,godowns,factories</a:t>
            </a:r>
            <a:r>
              <a:rPr lang="en-US" dirty="0" smtClean="0">
                <a:solidFill>
                  <a:schemeClr val="bg1"/>
                </a:solidFill>
              </a:rPr>
              <a:t> etc.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Image result for rolling steel door building construction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00200"/>
            <a:ext cx="4038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Sliding doors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Image result for sliding door line sketch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19200"/>
            <a:ext cx="7391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Shutters with one or several leaves slide either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Doesnot</a:t>
            </a:r>
            <a:r>
              <a:rPr lang="en-US" dirty="0" smtClean="0">
                <a:solidFill>
                  <a:schemeClr val="bg1"/>
                </a:solidFill>
              </a:rPr>
              <a:t> cause obstruction  during movement ,used in entrances of </a:t>
            </a:r>
            <a:r>
              <a:rPr lang="en-US" dirty="0" err="1" smtClean="0">
                <a:solidFill>
                  <a:schemeClr val="bg1"/>
                </a:solidFill>
              </a:rPr>
              <a:t>godowns,sheds,shops</a:t>
            </a:r>
            <a:r>
              <a:rPr lang="en-US" dirty="0" smtClean="0">
                <a:solidFill>
                  <a:schemeClr val="bg1"/>
                </a:solidFill>
              </a:rPr>
              <a:t> etc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Special hinges with double action spring is provided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Door is closed in position when not in use.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Swing door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Image result for swing door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24819"/>
            <a:ext cx="4038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Size of door</a:t>
            </a:r>
          </a:p>
          <a:p>
            <a:pPr>
              <a:buFontTx/>
              <a:buChar char="-"/>
            </a:pPr>
            <a:r>
              <a:rPr lang="en-US" dirty="0" smtClean="0"/>
              <a:t>Height = width+1m to 1.2m</a:t>
            </a:r>
          </a:p>
          <a:p>
            <a:pPr>
              <a:buFontTx/>
              <a:buChar char="-"/>
            </a:pPr>
            <a:r>
              <a:rPr lang="en-US" dirty="0" smtClean="0"/>
              <a:t>width= 0.4 to 0.6 of height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Size of window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-  </a:t>
            </a:r>
            <a:r>
              <a:rPr lang="en-US" dirty="0" smtClean="0"/>
              <a:t>depends on dimension ,use ,location of room, speed of wind, obstruction of light by trees, buildings near by, relative humidity, climatic conditions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endParaRPr lang="en-US" dirty="0" smtClean="0"/>
          </a:p>
          <a:p>
            <a:pPr>
              <a:buFontTx/>
              <a:buChar char="-"/>
            </a:pP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Important  consideration for doors and windows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Breadth  of window=1/8( width of </a:t>
            </a:r>
            <a:r>
              <a:rPr lang="en-US" dirty="0" err="1" smtClean="0"/>
              <a:t>room+height</a:t>
            </a:r>
            <a:r>
              <a:rPr lang="en-US" dirty="0" smtClean="0"/>
              <a:t> of room)</a:t>
            </a:r>
          </a:p>
          <a:p>
            <a:r>
              <a:rPr lang="en-US" dirty="0" smtClean="0"/>
              <a:t>For 30m</a:t>
            </a:r>
            <a:r>
              <a:rPr lang="en-US" baseline="30000" dirty="0" smtClean="0"/>
              <a:t>3</a:t>
            </a:r>
            <a:r>
              <a:rPr lang="en-US" dirty="0" smtClean="0"/>
              <a:t> room, </a:t>
            </a:r>
            <a:r>
              <a:rPr lang="en-US" dirty="0" err="1" smtClean="0"/>
              <a:t>atleast</a:t>
            </a:r>
            <a:r>
              <a:rPr lang="en-US" dirty="0" smtClean="0"/>
              <a:t> 1m</a:t>
            </a:r>
            <a:r>
              <a:rPr lang="en-US" baseline="30000" dirty="0" smtClean="0"/>
              <a:t>2</a:t>
            </a:r>
            <a:r>
              <a:rPr lang="en-US" dirty="0" smtClean="0"/>
              <a:t> window opening is there.</a:t>
            </a:r>
          </a:p>
          <a:p>
            <a:r>
              <a:rPr lang="en-US" dirty="0" smtClean="0"/>
              <a:t>Total area of window opening=(15% of floor area of room)</a:t>
            </a:r>
          </a:p>
          <a:p>
            <a:r>
              <a:rPr lang="en-US" dirty="0" smtClean="0"/>
              <a:t>Total area of glass panels=(10% of floor area of room)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Important  consideration for doors and windows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Location</a:t>
            </a:r>
          </a:p>
          <a:p>
            <a:pPr>
              <a:buNone/>
            </a:pPr>
            <a:r>
              <a:rPr lang="en-US" dirty="0" smtClean="0"/>
              <a:t>-doors should be preferably located at corner of room</a:t>
            </a:r>
          </a:p>
          <a:p>
            <a:pPr>
              <a:buFontTx/>
              <a:buChar char="-"/>
            </a:pPr>
            <a:r>
              <a:rPr lang="en-US" dirty="0" smtClean="0"/>
              <a:t>Sill of window opening at a height of 700mm to 800mm from floor level</a:t>
            </a:r>
          </a:p>
          <a:p>
            <a:pPr>
              <a:buFontTx/>
              <a:buChar char="-"/>
            </a:pPr>
            <a:r>
              <a:rPr lang="en-US" dirty="0" smtClean="0"/>
              <a:t>Factors affecting light distribution, ventilation, wind direction should be considered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Important  consideration for doors and windows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 result for doors technical terms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762000"/>
            <a:ext cx="5181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04800"/>
            <a:ext cx="66294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age result for windows technical term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33400"/>
            <a:ext cx="82296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225</TotalTime>
  <Words>919</Words>
  <Application>Microsoft Office PowerPoint</Application>
  <PresentationFormat>On-screen Show (4:3)</PresentationFormat>
  <Paragraphs>125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Concourse</vt:lpstr>
      <vt:lpstr>Slide 1</vt:lpstr>
      <vt:lpstr>Slide 2</vt:lpstr>
      <vt:lpstr>Important  consideration for doors and windows</vt:lpstr>
      <vt:lpstr>Important  consideration for doors and windows</vt:lpstr>
      <vt:lpstr>Important  consideration for doors and windows</vt:lpstr>
      <vt:lpstr>Important  consideration for doors and windows</vt:lpstr>
      <vt:lpstr>Slide 7</vt:lpstr>
      <vt:lpstr>Slide 8</vt:lpstr>
      <vt:lpstr>Slide 9</vt:lpstr>
      <vt:lpstr>Slide 10</vt:lpstr>
      <vt:lpstr>Technical terms</vt:lpstr>
      <vt:lpstr>Slide 12</vt:lpstr>
      <vt:lpstr>Slide 13</vt:lpstr>
      <vt:lpstr>Slide 14</vt:lpstr>
      <vt:lpstr>Types of doors</vt:lpstr>
      <vt:lpstr>LEDGED DOORS</vt:lpstr>
      <vt:lpstr>LEDGED DOORS</vt:lpstr>
      <vt:lpstr>Ledged and braced doors</vt:lpstr>
      <vt:lpstr>Slide 19</vt:lpstr>
      <vt:lpstr>Ledged and framed doors </vt:lpstr>
      <vt:lpstr>Slide 21</vt:lpstr>
      <vt:lpstr>Framed and panelled door and glazed door</vt:lpstr>
      <vt:lpstr>Framed and panelled door</vt:lpstr>
      <vt:lpstr>Glazed or sash doors</vt:lpstr>
      <vt:lpstr>Flush doors</vt:lpstr>
      <vt:lpstr>Slide 26</vt:lpstr>
      <vt:lpstr>Flush door consideration</vt:lpstr>
      <vt:lpstr>Louvered doors</vt:lpstr>
      <vt:lpstr>Collapsible steel doors</vt:lpstr>
      <vt:lpstr>Revolving doors</vt:lpstr>
      <vt:lpstr>Slide 31</vt:lpstr>
      <vt:lpstr>Rolling steel doors</vt:lpstr>
      <vt:lpstr>Slide 33</vt:lpstr>
      <vt:lpstr>Sliding doors</vt:lpstr>
      <vt:lpstr>Slide 35</vt:lpstr>
      <vt:lpstr>Swing door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DOORS ,WINDOWS AND VENTILATORS</dc:title>
  <dc:creator>admin</dc:creator>
  <cp:lastModifiedBy>admin</cp:lastModifiedBy>
  <cp:revision>39</cp:revision>
  <dcterms:created xsi:type="dcterms:W3CDTF">2006-08-16T00:00:00Z</dcterms:created>
  <dcterms:modified xsi:type="dcterms:W3CDTF">2019-09-30T07:28:47Z</dcterms:modified>
</cp:coreProperties>
</file>